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98" r:id="rId6"/>
    <p:sldId id="260" r:id="rId7"/>
    <p:sldId id="261" r:id="rId8"/>
    <p:sldId id="262" r:id="rId9"/>
    <p:sldId id="288" r:id="rId10"/>
    <p:sldId id="263" r:id="rId11"/>
    <p:sldId id="279" r:id="rId12"/>
    <p:sldId id="280" r:id="rId13"/>
    <p:sldId id="281" r:id="rId14"/>
    <p:sldId id="294" r:id="rId15"/>
    <p:sldId id="282" r:id="rId16"/>
    <p:sldId id="287" r:id="rId17"/>
    <p:sldId id="283" r:id="rId18"/>
    <p:sldId id="264" r:id="rId19"/>
    <p:sldId id="295" r:id="rId20"/>
    <p:sldId id="296" r:id="rId21"/>
    <p:sldId id="271" r:id="rId22"/>
    <p:sldId id="272" r:id="rId23"/>
    <p:sldId id="290" r:id="rId24"/>
    <p:sldId id="273" r:id="rId25"/>
    <p:sldId id="284" r:id="rId26"/>
    <p:sldId id="274" r:id="rId27"/>
    <p:sldId id="275" r:id="rId28"/>
    <p:sldId id="276" r:id="rId29"/>
    <p:sldId id="292" r:id="rId30"/>
    <p:sldId id="297" r:id="rId31"/>
    <p:sldId id="277" r:id="rId32"/>
    <p:sldId id="293" r:id="rId33"/>
    <p:sldId id="285" r:id="rId34"/>
    <p:sldId id="286" r:id="rId35"/>
    <p:sldId id="289" r:id="rId36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DCE0DEFD-D79C-4C7A-99E2-B9303AB4DE97}" type="datetimeFigureOut">
              <a:rPr lang="es-ES" smtClean="0"/>
              <a:t>10/01/2023</a:t>
            </a:fld>
            <a:endParaRPr lang="es-ES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s-ES"/>
          </a:p>
        </p:txBody>
      </p:sp>
      <p:sp>
        <p:nvSpPr>
          <p:cNvPr id="10" name="9 Rectángulo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Rectángulo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Rectángulo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Conector recto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19 Conector recto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Conector recto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Conector recto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21 Conector recto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26 Rectángulo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Elipse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Elipse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23 Elipse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Elipse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24 Elipse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40DFB79-39C4-46E5-8F54-E747E0415818}" type="slidenum">
              <a:rPr lang="es-ES" smtClean="0"/>
              <a:t>‹Nº›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0DEFD-D79C-4C7A-99E2-B9303AB4DE97}" type="datetimeFigureOut">
              <a:rPr lang="es-ES" smtClean="0"/>
              <a:t>10/01/2023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DFB79-39C4-46E5-8F54-E747E0415818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0DEFD-D79C-4C7A-99E2-B9303AB4DE97}" type="datetimeFigureOut">
              <a:rPr lang="es-ES" smtClean="0"/>
              <a:t>10/01/2023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DFB79-39C4-46E5-8F54-E747E0415818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CE0DEFD-D79C-4C7A-99E2-B9303AB4DE97}" type="datetimeFigureOut">
              <a:rPr lang="es-ES" smtClean="0"/>
              <a:t>10/01/2023</a:t>
            </a:fld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40DFB79-39C4-46E5-8F54-E747E0415818}" type="slidenum">
              <a:rPr lang="es-ES" smtClean="0"/>
              <a:t>‹Nº›</a:t>
            </a:fld>
            <a:endParaRPr lang="es-ES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DCE0DEFD-D79C-4C7A-99E2-B9303AB4DE97}" type="datetimeFigureOut">
              <a:rPr lang="es-ES" smtClean="0"/>
              <a:t>10/01/2023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s-ES"/>
          </a:p>
        </p:txBody>
      </p:sp>
      <p:sp>
        <p:nvSpPr>
          <p:cNvPr id="9" name="8 Rectángulo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Rectángulo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Conector recto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Conector recto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Conector recto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Conector recto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16 Conector recto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Rectángulo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18 Elipse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19 Elipse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Elipse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Elipse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Elipse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Conector recto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40DFB79-39C4-46E5-8F54-E747E0415818}" type="slidenum">
              <a:rPr lang="es-ES" smtClean="0"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0DEFD-D79C-4C7A-99E2-B9303AB4DE97}" type="datetimeFigureOut">
              <a:rPr lang="es-ES" smtClean="0"/>
              <a:t>10/01/2023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DFB79-39C4-46E5-8F54-E747E0415818}" type="slidenum">
              <a:rPr lang="es-ES" smtClean="0"/>
              <a:t>‹Nº›</a:t>
            </a:fld>
            <a:endParaRPr lang="es-ES"/>
          </a:p>
        </p:txBody>
      </p:sp>
      <p:sp>
        <p:nvSpPr>
          <p:cNvPr id="9" name="8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0DEFD-D79C-4C7A-99E2-B9303AB4DE97}" type="datetimeFigureOut">
              <a:rPr lang="es-ES" smtClean="0"/>
              <a:t>10/01/2023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DFB79-39C4-46E5-8F54-E747E0415818}" type="slidenum">
              <a:rPr lang="es-ES" smtClean="0"/>
              <a:t>‹Nº›</a:t>
            </a:fld>
            <a:endParaRPr lang="es-E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3" name="12 Marcador de contenido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2" name="11 Marcador de texto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4" name="13 Marcador de texto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6" name="5 Marcador de fecha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CE0DEFD-D79C-4C7A-99E2-B9303AB4DE97}" type="datetimeFigureOut">
              <a:rPr lang="es-ES" smtClean="0"/>
              <a:t>10/01/2023</a:t>
            </a:fld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40DFB79-39C4-46E5-8F54-E747E0415818}" type="slidenum">
              <a:rPr lang="es-ES" smtClean="0"/>
              <a:t>‹Nº›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0DEFD-D79C-4C7A-99E2-B9303AB4DE97}" type="datetimeFigureOut">
              <a:rPr lang="es-ES" smtClean="0"/>
              <a:t>10/01/2023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DFB79-39C4-46E5-8F54-E747E0415818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Conector recto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8" name="7 Conector recto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Rectángulo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Conector recto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Elipse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17 Marcador de contenido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1" name="20 Marcador de fecha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CE0DEFD-D79C-4C7A-99E2-B9303AB4DE97}" type="datetimeFigureOut">
              <a:rPr lang="es-ES" smtClean="0"/>
              <a:t>10/01/2023</a:t>
            </a:fld>
            <a:endParaRPr lang="es-ES"/>
          </a:p>
        </p:txBody>
      </p:sp>
      <p:sp>
        <p:nvSpPr>
          <p:cNvPr id="22" name="21 Marcador de número de diapositiva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40DFB79-39C4-46E5-8F54-E747E0415818}" type="slidenum">
              <a:rPr lang="es-ES" smtClean="0"/>
              <a:t>‹Nº›</a:t>
            </a:fld>
            <a:endParaRPr lang="es-ES"/>
          </a:p>
        </p:txBody>
      </p:sp>
      <p:sp>
        <p:nvSpPr>
          <p:cNvPr id="23" name="22 Marcador de pie de página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12 Elipse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0" name="9 Conector recto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10 Rectángulo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Conector recto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18 Conector recto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19 Conector recto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16 Marcador de fecha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CE0DEFD-D79C-4C7A-99E2-B9303AB4DE97}" type="datetimeFigureOut">
              <a:rPr lang="es-ES" smtClean="0"/>
              <a:t>10/01/2023</a:t>
            </a:fld>
            <a:endParaRPr lang="es-ES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40DFB79-39C4-46E5-8F54-E747E0415818}" type="slidenum">
              <a:rPr lang="es-ES" smtClean="0"/>
              <a:t>‹Nº›</a:t>
            </a:fld>
            <a:endParaRPr lang="es-ES"/>
          </a:p>
        </p:txBody>
      </p:sp>
      <p:sp>
        <p:nvSpPr>
          <p:cNvPr id="21" name="20 Marcador de pie de página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Conector recto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CE0DEFD-D79C-4C7A-99E2-B9303AB4DE97}" type="datetimeFigureOut">
              <a:rPr lang="es-ES" smtClean="0"/>
              <a:t>10/01/2023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s-ES"/>
          </a:p>
        </p:txBody>
      </p:sp>
      <p:sp>
        <p:nvSpPr>
          <p:cNvPr id="7" name="6 Conector recto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9 Rectángulo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Elipse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40DFB79-39C4-46E5-8F54-E747E0415818}" type="slidenum">
              <a:rPr lang="es-ES" smtClean="0"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jpeg"/><Relationship Id="rId5" Type="http://schemas.openxmlformats.org/officeDocument/2006/relationships/image" Target="../media/image23.jpeg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0.jpeg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835696" y="836712"/>
            <a:ext cx="684076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FUNDACION </a:t>
            </a:r>
          </a:p>
          <a:p>
            <a:pPr algn="ctr"/>
            <a:r>
              <a:rPr lang="es-E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EJE PLANETARIO</a:t>
            </a:r>
            <a:endParaRPr lang="es-E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2188993" y="2996952"/>
            <a:ext cx="613416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/>
              </a:rPr>
              <a:t>ACTIVIDADES</a:t>
            </a:r>
          </a:p>
          <a:p>
            <a:pPr algn="ctr"/>
            <a:r>
              <a:rPr lang="es-E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/>
              </a:rPr>
              <a:t> EJECUTADAS </a:t>
            </a:r>
            <a:endParaRPr lang="es-E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/>
            </a:endParaRPr>
          </a:p>
        </p:txBody>
      </p:sp>
      <p:pic>
        <p:nvPicPr>
          <p:cNvPr id="6" name="5 Imagen" descr="IMG-20160120-WA000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4390" y="5039310"/>
            <a:ext cx="1358398" cy="13726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2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1" t="27850" r="81244" b="53426"/>
          <a:stretch/>
        </p:blipFill>
        <p:spPr bwMode="auto">
          <a:xfrm>
            <a:off x="5004048" y="4938937"/>
            <a:ext cx="2232247" cy="1658415"/>
          </a:xfrm>
          <a:prstGeom prst="rect">
            <a:avLst/>
          </a:prstGeom>
          <a:noFill/>
          <a:ln>
            <a:noFill/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438068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9034754"/>
              </p:ext>
            </p:extLst>
          </p:nvPr>
        </p:nvGraphicFramePr>
        <p:xfrm>
          <a:off x="611560" y="908720"/>
          <a:ext cx="7632848" cy="27257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703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624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13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es-ES" sz="16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es-ES" sz="1600" dirty="0">
                          <a:effectLst/>
                        </a:rPr>
                        <a:t>OBLIGACIONES </a:t>
                      </a:r>
                      <a:endParaRPr lang="es-E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ACTIVIDADES </a:t>
                      </a:r>
                      <a:endParaRPr lang="es-E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49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</a:rPr>
                        <a:t> </a:t>
                      </a:r>
                      <a:endParaRPr lang="es-ES" sz="11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</a:rPr>
                        <a:t> </a:t>
                      </a:r>
                      <a:endParaRPr lang="es-ES" sz="11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</a:rPr>
                        <a:t> </a:t>
                      </a:r>
                      <a:endParaRPr lang="es-ES" sz="11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</a:rPr>
                        <a:t> </a:t>
                      </a:r>
                      <a:endParaRPr lang="es-ES" sz="11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 smtClean="0">
                          <a:effectLst/>
                        </a:rPr>
                        <a:t>PROGRAMA DE INCLUSION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 smtClean="0">
                          <a:effectLst/>
                        </a:rPr>
                        <a:t>DE RECICLADORES</a:t>
                      </a:r>
                      <a:r>
                        <a:rPr lang="es-ES" sz="1600" baseline="0" dirty="0" smtClean="0">
                          <a:effectLst/>
                        </a:rPr>
                        <a:t> DE OFICIO </a:t>
                      </a:r>
                      <a:endParaRPr lang="es-ES" sz="16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</a:rPr>
                        <a:t> </a:t>
                      </a:r>
                      <a:endParaRPr lang="es-ES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ES" sz="16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IMPLEMENTACION</a:t>
                      </a:r>
                      <a:r>
                        <a:rPr lang="es-ES" sz="1600" baseline="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Y OPERACIÓN DE LA ECA 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ES" sz="1600" baseline="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FOMENTAR UN PROGRAMA DE SEPARACION EN  LA FUENTE EN TODAS LAS DEPENDENCIAS DE LA ALCALDIA MUNICIPAL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3 CuadroTexto"/>
          <p:cNvSpPr txBox="1"/>
          <p:nvPr/>
        </p:nvSpPr>
        <p:spPr>
          <a:xfrm>
            <a:off x="683568" y="3861048"/>
            <a:ext cx="77048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LA ECA CUENTA ACTUALMENTE CON UNA PRENSA HIDRAULICA, DOS VASCULAS, UNA MAQUINA PICA VIDRIO, MESA DE CLASIFICACION, CANECAS DE RESIDUOS, CARRETAS DE CARGA, EXTINTOR, BOTIQUIN, SEÑALIZACION Y EQUIPO DE COMPUTO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20113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r>
              <a:rPr lang="es-ES" dirty="0" smtClean="0"/>
              <a:t>OPERACIÓN DE LA ECA </a:t>
            </a:r>
            <a:endParaRPr lang="es-ES" dirty="0"/>
          </a:p>
        </p:txBody>
      </p:sp>
      <p:pic>
        <p:nvPicPr>
          <p:cNvPr id="3" name="Picture 4" descr="C:\Users\user\Desktop\eje planetario 2\fotos 2018\Actividades 1er informe\20180424_1554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899384"/>
            <a:ext cx="3168352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76367" y="1350602"/>
            <a:ext cx="3609738" cy="2707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66" b="17861"/>
          <a:stretch/>
        </p:blipFill>
        <p:spPr bwMode="auto">
          <a:xfrm rot="5400000">
            <a:off x="6245832" y="1905002"/>
            <a:ext cx="3891335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80" b="17040"/>
          <a:stretch/>
        </p:blipFill>
        <p:spPr bwMode="auto">
          <a:xfrm rot="5400000">
            <a:off x="4396899" y="4124670"/>
            <a:ext cx="3576397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503347" y="4400400"/>
            <a:ext cx="3162685" cy="2372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9289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C:\Users\ANGELA\AppData\Local\Microsoft\Windows\Temporary Internet Files\Content.Word\IMG_20170502_16163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164" y="260648"/>
            <a:ext cx="5040560" cy="266429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 descr="C:\Users\user\Desktop\eje planetario 2\fotos 2017\fotos\IMG_20170824_1900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165" y="3093878"/>
            <a:ext cx="5040560" cy="2830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user\Desktop\eje planetario 2\fotos 2018\Actividades 2do informe\20180704_14223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220073" y="692696"/>
            <a:ext cx="3456382" cy="2592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user\Desktop\eje planetario 2\fotos 2017\IMG_20171124_10213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093878"/>
            <a:ext cx="2207876" cy="3931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5495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user\Desktop\eje planetario 2\fotos 2018\Actividades 1er informe\IMG-20180606-WA00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108560" y="911850"/>
            <a:ext cx="4180030" cy="2347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user\Desktop\eje planetario 2\fotos 2018\Actividades 1er informe\IMG_20180301_1202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627643" y="747970"/>
            <a:ext cx="3278184" cy="1840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user\Desktop\eje planetario 2\fotos 2018\Actividades 1er informe\20180402_17573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947652" y="3886170"/>
            <a:ext cx="3396379" cy="2547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user\Desktop\eje planetario 2\fotos 2018\Actividades 1er informe\IMG_20171023_09235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9736"/>
            <a:ext cx="2952328" cy="3995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user\Desktop\eje planetario 2\fotos 2018\Actividades 1er informe\20180511_13121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979712" y="4004508"/>
            <a:ext cx="3168351" cy="2376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2791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eje planetario 2\fotos 2018\Actividades 2do informe\20180731_0901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504" y="436403"/>
            <a:ext cx="3496199" cy="2622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user\Desktop\eje planetario 2\fotos 2018\Actividades 2do informe\20180810_1607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642875"/>
            <a:ext cx="3184354" cy="2388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user\Desktop\eje planetario 2\fotos 2018\Actividades 2do informe\20180817_11080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835021" y="3594870"/>
            <a:ext cx="3312368" cy="248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677204"/>
            <a:ext cx="2140546" cy="2140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8265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user\Desktop\eje planetario 2\fotos 2018\Actividades 1er informe\bolsa de platano\20180518_1708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909" y="422860"/>
            <a:ext cx="3648405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user\Desktop\eje planetario 2\fotos 2018\Actividades 1er informe\bolsa de platano\IMG-20180519-WA000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6314" y="528232"/>
            <a:ext cx="4303093" cy="2591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C:\Users\user\Desktop\eje planetario 2\fotos 2018\Actividades 1er informe\bolsa de platano\IMG-20180525-WA003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420792" y="3735294"/>
            <a:ext cx="3634135" cy="2548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C:\Users\user\Desktop\eje planetario 2\fotos 2018\Actividades 1er informe\bolsa de platano\IMG-20180525-WA002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955" y="3350890"/>
            <a:ext cx="2511456" cy="3348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3827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9218" name="Picture 2" descr="C:\Users\user\Desktop\eje planetario 2\fotos 2018\Actividades 2do informe\20180726_1606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3648405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user\Desktop\eje planetario 2\fotos 2018\Actividades 2do informe\20180726_16235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1" y="-135396"/>
            <a:ext cx="4176464" cy="3132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user\Desktop\eje planetario 2\fotos 2018\Actividades 2do informe\20180801_14372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810" y="3356992"/>
            <a:ext cx="4105401" cy="307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user\Desktop\eje planetario 2\fotos 2018\Actividades 2do informe\IMG-20180802-WA002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573016"/>
            <a:ext cx="3271912" cy="1840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7597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7733029"/>
              </p:ext>
            </p:extLst>
          </p:nvPr>
        </p:nvGraphicFramePr>
        <p:xfrm>
          <a:off x="323528" y="332657"/>
          <a:ext cx="8064896" cy="29836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429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219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14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es-ES" sz="16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es-ES" sz="1600" dirty="0">
                          <a:effectLst/>
                        </a:rPr>
                        <a:t>OBLIGACIONES </a:t>
                      </a:r>
                      <a:endParaRPr lang="es-E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 smtClean="0">
                          <a:effectLst/>
                        </a:rPr>
                        <a:t>ACTIVIDADES </a:t>
                      </a:r>
                      <a:endParaRPr lang="es-E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8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 </a:t>
                      </a:r>
                      <a:r>
                        <a:rPr lang="es-ES" sz="1600" dirty="0" smtClean="0">
                          <a:effectLst/>
                        </a:rPr>
                        <a:t>PROGRAMA</a:t>
                      </a:r>
                      <a:r>
                        <a:rPr lang="es-ES" sz="1600" baseline="0" dirty="0" smtClean="0">
                          <a:effectLst/>
                        </a:rPr>
                        <a:t> DE GESTION DE RESIDUOS SOLIDOS ESPECIALES </a:t>
                      </a:r>
                      <a:r>
                        <a:rPr lang="es-ES" sz="1600" dirty="0">
                          <a:effectLst/>
                        </a:rPr>
                        <a:t> </a:t>
                      </a:r>
                      <a:endParaRPr lang="es-E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ES" sz="16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APOYAR</a:t>
                      </a:r>
                      <a:r>
                        <a:rPr lang="es-ES" sz="1600" baseline="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LAS ACTIVIDADES  DE CONTROL Y SEGUIMIENTO A LOS GENERADORES DE LOS RESIDUOS ESPECIALES 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ES" sz="1600" baseline="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APOYAR CAMPAÑAS DE RECOLECCION DE RESIDUOS SOLIDOS ESPECIALES </a:t>
                      </a:r>
                      <a:endParaRPr lang="es-E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5 CuadroTexto"/>
          <p:cNvSpPr txBox="1"/>
          <p:nvPr/>
        </p:nvSpPr>
        <p:spPr>
          <a:xfrm>
            <a:off x="395536" y="3861048"/>
            <a:ext cx="7992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es-ES" dirty="0" smtClean="0"/>
              <a:t>SE REALIZO CARACTERIZACION DE LOS GENERADORES DE  RESIDUOS ESPECIALES 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05327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Imagen" descr="G:\fotos MAYO 2018\IMG-20180523-WA000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2011"/>
            <a:ext cx="4906427" cy="2893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9 Imagen" descr="G:\fotos MAYO 2018\100_940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252011"/>
            <a:ext cx="3439294" cy="2893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10 Imagen" descr="G:\fotos MAYO 2018\100_944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356992"/>
            <a:ext cx="3980542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11 Imagen" descr="G:\fotos MAYO 2018\100_940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52796" y="3501008"/>
            <a:ext cx="3456384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07689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F:\fotos celular\IMG-20180810-WA004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8831" y="274091"/>
            <a:ext cx="2426335" cy="32346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4 Imagen" descr="C:\Users\Ambiental\AppData\Local\Microsoft\Windows\Temporary Internet Files\Content.Word\IMG_073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8937" y="274091"/>
            <a:ext cx="2600325" cy="1950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5 Imagen" descr="C:\Users\Ambiental\AppData\Local\Microsoft\Windows\Temporary Internet Files\Content.Word\IMG_074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8937" y="2589618"/>
            <a:ext cx="2449830" cy="1838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6 Imagen" descr="C:\Users\Ambiental\AppData\Local\Microsoft\Windows\Temporary Internet Files\Content.Word\IMG_0743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888" y="2921488"/>
            <a:ext cx="2627630" cy="1971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7 Imagen" descr="C:\Users\Ambiental\AppData\Local\Microsoft\Windows\Temporary Internet Files\Content.Word\IMG_0755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8652" y="4485739"/>
            <a:ext cx="2766695" cy="20764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17283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2691922"/>
              </p:ext>
            </p:extLst>
          </p:nvPr>
        </p:nvGraphicFramePr>
        <p:xfrm>
          <a:off x="323528" y="332656"/>
          <a:ext cx="8064896" cy="61879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429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219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07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es-ES" sz="16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es-ES" sz="1600" dirty="0">
                          <a:effectLst/>
                        </a:rPr>
                        <a:t>OBLIGACIONES </a:t>
                      </a:r>
                      <a:endParaRPr lang="es-E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 smtClean="0">
                          <a:effectLst/>
                        </a:rPr>
                        <a:t>ACTIVIDADES </a:t>
                      </a:r>
                      <a:endParaRPr lang="es-E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71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PROGRAMA DE APROVECHAMIENTO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 </a:t>
                      </a:r>
                      <a:endParaRPr lang="es-E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ES" sz="1800" dirty="0" smtClean="0">
                          <a:effectLst/>
                        </a:rPr>
                        <a:t>Operación</a:t>
                      </a:r>
                      <a:r>
                        <a:rPr lang="es-ES" sz="1800" baseline="0" dirty="0" smtClean="0">
                          <a:effectLst/>
                        </a:rPr>
                        <a:t> de la ruta selectiva para residuos aprovechables, llevando los respectivos  registros de cantidades aprovechables y costos 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ES" sz="1800" baseline="0" dirty="0" smtClean="0">
                          <a:effectLst/>
                        </a:rPr>
                        <a:t>Iniciar el programa piloto de residuos orgánicos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ES" sz="1800" dirty="0" smtClean="0">
                          <a:effectLst/>
                        </a:rPr>
                        <a:t>Desarrollar  la estrategia de información,</a:t>
                      </a:r>
                      <a:r>
                        <a:rPr lang="es-ES" sz="1800" baseline="0" dirty="0" smtClean="0">
                          <a:effectLst/>
                        </a:rPr>
                        <a:t> educación y comunicación para la promoción de la cultura de separación en la fuente y manejo adecuado de los residuos solidos en el municipio de Pijao 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ES" sz="1800" dirty="0" smtClean="0">
                          <a:effectLst/>
                        </a:rPr>
                        <a:t>Realizar</a:t>
                      </a:r>
                      <a:r>
                        <a:rPr lang="es-ES" sz="1800" baseline="0" dirty="0" smtClean="0">
                          <a:effectLst/>
                        </a:rPr>
                        <a:t> capacitación a la comunidad de Pijao sobre reutilización, reducción, reciclaje y separación  en la fuente de residuos ordinarios </a:t>
                      </a:r>
                      <a:endParaRPr lang="es-ES" sz="1800" dirty="0">
                        <a:effectLst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endParaRPr lang="es-E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3285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D:\Pictures\20180606_16214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2474004" cy="2079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3 Imagen" descr="D:\Pictures\20180606_16294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52582"/>
            <a:ext cx="3405733" cy="208646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4 Imagen" descr="D:\Pictures\20180606_11262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582518" y="475642"/>
            <a:ext cx="2153582" cy="184459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5 Imagen" descr="D:\Pictures\20180606_155526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322068" y="2512998"/>
            <a:ext cx="2574290" cy="296613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6 Imagen" descr="C:\Users\Usuario\AppData\Local\Microsoft\Windows\INetCache\Content.Word\IMG-20180614-WA0078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808" y="4941168"/>
            <a:ext cx="3133203" cy="16456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38859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8166369"/>
              </p:ext>
            </p:extLst>
          </p:nvPr>
        </p:nvGraphicFramePr>
        <p:xfrm>
          <a:off x="323528" y="332657"/>
          <a:ext cx="8064896" cy="33110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429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219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1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es-ES" sz="16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es-ES" sz="1600" dirty="0">
                          <a:effectLst/>
                        </a:rPr>
                        <a:t>OBLIGACIONES </a:t>
                      </a:r>
                      <a:endParaRPr lang="es-E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 smtClean="0">
                          <a:effectLst/>
                        </a:rPr>
                        <a:t>ACTIVIDADES </a:t>
                      </a:r>
                      <a:endParaRPr lang="es-E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502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 smtClean="0">
                          <a:effectLst/>
                        </a:rPr>
                        <a:t>GESTION</a:t>
                      </a:r>
                      <a:r>
                        <a:rPr lang="es-ES" sz="1600" baseline="0" dirty="0" smtClean="0">
                          <a:effectLst/>
                        </a:rPr>
                        <a:t> INTEGRAL DE RESPEL </a:t>
                      </a:r>
                      <a:endParaRPr lang="es-ES" sz="16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 </a:t>
                      </a:r>
                      <a:endParaRPr lang="es-E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ES" sz="16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Apoyar en el desarrollo</a:t>
                      </a:r>
                      <a:r>
                        <a:rPr lang="es-ES" sz="1600" baseline="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de la estrategia para la minimización, aprovechamiento, tratamiento y disposición final  de los residuos peligrosos </a:t>
                      </a:r>
                      <a:endParaRPr lang="es-E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3 CuadroTexto"/>
          <p:cNvSpPr txBox="1"/>
          <p:nvPr/>
        </p:nvSpPr>
        <p:spPr>
          <a:xfrm>
            <a:off x="467544" y="4077072"/>
            <a:ext cx="7848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es-ES" dirty="0" smtClean="0"/>
              <a:t>SE REALIZO CARACTERIZACION DE LOS GENERADORES DE RESIDUOS PELIGROSOS 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074278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 descr="F:\100_918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548680"/>
            <a:ext cx="3377555" cy="2952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5 Imagen" descr="D:\fotos septiembre 2018\IMG_098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933056"/>
            <a:ext cx="2957314" cy="2520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6 Imagen" descr="F:\100_9176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66877"/>
            <a:ext cx="3964458" cy="320221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7 Imagen" descr="F:\100_919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501008"/>
            <a:ext cx="3888431" cy="29523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77143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" name="2 Imagen" descr="D:\Pictures\20180612_15503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80244" y="463972"/>
            <a:ext cx="2421255" cy="244665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3 Imagen" descr="D:\Pictures\20180612_15495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363911" y="415077"/>
            <a:ext cx="2416175" cy="253936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4 Imagen" descr="D:\Pictures\20180601_145123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925101" y="597216"/>
            <a:ext cx="2990850" cy="267271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5 Imagen" descr="D:\Pictures\20180606_17021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99244" y="3671446"/>
            <a:ext cx="3273425" cy="235648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6 Imagen" descr="D:\Pictures\20180613_141640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088553" y="3528755"/>
            <a:ext cx="3359785" cy="27076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49631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3722344"/>
              </p:ext>
            </p:extLst>
          </p:nvPr>
        </p:nvGraphicFramePr>
        <p:xfrm>
          <a:off x="323528" y="332657"/>
          <a:ext cx="8064896" cy="33110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429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219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1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es-ES" sz="16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es-ES" sz="1600" dirty="0">
                          <a:effectLst/>
                        </a:rPr>
                        <a:t>OBLIGACIONES </a:t>
                      </a:r>
                      <a:endParaRPr lang="es-E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 smtClean="0">
                          <a:effectLst/>
                        </a:rPr>
                        <a:t>ACTIVIDADES </a:t>
                      </a:r>
                      <a:endParaRPr lang="es-E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502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 smtClean="0">
                          <a:effectLst/>
                        </a:rPr>
                        <a:t>PROGRAMA</a:t>
                      </a:r>
                      <a:r>
                        <a:rPr lang="es-ES" sz="1600" baseline="0" dirty="0" smtClean="0">
                          <a:effectLst/>
                        </a:rPr>
                        <a:t> DE LIMPIEZA ZONAS RIBEREÑAS </a:t>
                      </a:r>
                      <a:r>
                        <a:rPr lang="es-ES" sz="1600" dirty="0">
                          <a:effectLst/>
                        </a:rPr>
                        <a:t> </a:t>
                      </a:r>
                      <a:endParaRPr lang="es-E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ES" sz="16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REALIZAR</a:t>
                      </a:r>
                      <a:r>
                        <a:rPr lang="es-ES" sz="1600" baseline="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DOS CAMPAÑAS DE EDUCACION SOBRE EL MANEJO ADECUADO DE  LAS ZONA  RIBEREÑAS EN EL AREA URBANA DE LA QUEBRADA EL INGLES Y  RIO LEJOS </a:t>
                      </a:r>
                      <a:endParaRPr lang="es-E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816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eje planetario 2\fotos 2018\Actividades 2do informe\jornada de limpieza\IMG-20180713-WA00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81000"/>
            <a:ext cx="3199904" cy="239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C:\Users\user\Desktop\eje planetario 2\fotos 2018\Actividades 2do informe\jornada de limpieza\20180712_1016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274449" y="3706293"/>
            <a:ext cx="3597180" cy="2697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 descr="C:\Users\user\Desktop\eje planetario 2\fotos 2018\Actividades 2do informe\jornada de limpieza\guillermo\IMG_013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681022"/>
            <a:ext cx="3329942" cy="2497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C:\Users\user\Desktop\eje planetario 2\fotos 2018\Actividades 2do informe\jornada de limpieza\20180712_09544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582588"/>
            <a:ext cx="2592288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9" descr="C:\Users\user\Desktop\eje planetario 2\fotos 2018\Actividades 2do informe\jornada de limpieza\20180712_10274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82008"/>
            <a:ext cx="2556284" cy="3408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1022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9890879"/>
              </p:ext>
            </p:extLst>
          </p:nvPr>
        </p:nvGraphicFramePr>
        <p:xfrm>
          <a:off x="323528" y="332657"/>
          <a:ext cx="8064896" cy="33110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429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219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1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es-ES" sz="16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es-ES" sz="1600" dirty="0">
                          <a:effectLst/>
                        </a:rPr>
                        <a:t>OBLIGACIONES </a:t>
                      </a:r>
                      <a:endParaRPr lang="es-E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 smtClean="0">
                          <a:effectLst/>
                        </a:rPr>
                        <a:t>ACTIVIDADES </a:t>
                      </a:r>
                      <a:endParaRPr lang="es-E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502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 smtClean="0">
                          <a:effectLst/>
                        </a:rPr>
                        <a:t>PROGRAMA</a:t>
                      </a:r>
                      <a:r>
                        <a:rPr lang="es-ES" sz="1600" baseline="0" dirty="0" smtClean="0">
                          <a:effectLst/>
                        </a:rPr>
                        <a:t> DE BARRIDO Y LIMPIEZA DE AREAS PUBLICAS </a:t>
                      </a:r>
                      <a:r>
                        <a:rPr lang="es-ES" sz="1600" dirty="0">
                          <a:effectLst/>
                        </a:rPr>
                        <a:t> </a:t>
                      </a:r>
                      <a:endParaRPr lang="es-E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ES" sz="16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REALIZAR</a:t>
                      </a:r>
                      <a:r>
                        <a:rPr lang="es-ES" sz="1600" baseline="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UNA EVALUACION DE LA NECESIDAD DE LA INSTALACION DE CESTAS PUBLICAS Y UN CENSO DE ESTAS </a:t>
                      </a:r>
                      <a:endParaRPr lang="es-E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3 CuadroTexto"/>
          <p:cNvSpPr txBox="1"/>
          <p:nvPr/>
        </p:nvSpPr>
        <p:spPr>
          <a:xfrm>
            <a:off x="467544" y="3933056"/>
            <a:ext cx="7776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es-ES" dirty="0" smtClean="0"/>
              <a:t>Se realizo una geo referenciacion de las cestas publicas y el estado en que se encuentran   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02167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7 Imagen"/>
          <p:cNvPicPr/>
          <p:nvPr/>
        </p:nvPicPr>
        <p:blipFill rotWithShape="1">
          <a:blip r:embed="rId2"/>
          <a:srcRect l="18549" t="13435" r="19232" b="5972"/>
          <a:stretch/>
        </p:blipFill>
        <p:spPr bwMode="auto">
          <a:xfrm>
            <a:off x="107504" y="620688"/>
            <a:ext cx="4626253" cy="482453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8 Imagen"/>
          <p:cNvPicPr/>
          <p:nvPr/>
        </p:nvPicPr>
        <p:blipFill rotWithShape="1">
          <a:blip r:embed="rId3"/>
          <a:srcRect l="21228" t="13884" r="22222" b="6034"/>
          <a:stretch/>
        </p:blipFill>
        <p:spPr bwMode="auto">
          <a:xfrm>
            <a:off x="4932040" y="620688"/>
            <a:ext cx="4104456" cy="482453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72891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7776582"/>
              </p:ext>
            </p:extLst>
          </p:nvPr>
        </p:nvGraphicFramePr>
        <p:xfrm>
          <a:off x="323528" y="332657"/>
          <a:ext cx="8064896" cy="33110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429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219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1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es-ES" sz="16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es-ES" sz="1600" dirty="0">
                          <a:effectLst/>
                        </a:rPr>
                        <a:t>OBLIGACIONES </a:t>
                      </a:r>
                      <a:endParaRPr lang="es-E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 smtClean="0">
                          <a:effectLst/>
                        </a:rPr>
                        <a:t>ACTIVIDADES </a:t>
                      </a:r>
                      <a:endParaRPr lang="es-E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502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 smtClean="0">
                          <a:effectLst/>
                        </a:rPr>
                        <a:t>PROGRAMA</a:t>
                      </a:r>
                      <a:r>
                        <a:rPr lang="es-ES" sz="1600" baseline="0" dirty="0" smtClean="0">
                          <a:effectLst/>
                        </a:rPr>
                        <a:t> DE CORTE DE CESPED Y PODA DE ARBOLES </a:t>
                      </a:r>
                      <a:r>
                        <a:rPr lang="es-ES" sz="1600" dirty="0">
                          <a:effectLst/>
                        </a:rPr>
                        <a:t> </a:t>
                      </a:r>
                      <a:endParaRPr lang="es-E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ES" sz="1600" baseline="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APOYAR LAS ACTIVIDADES DE APROVECHAMIENTO DE LOS RESIDUOS RESULTANTES DE LA PODA DE ARBOLES Y CORTE DE CESPED  </a:t>
                      </a:r>
                      <a:endParaRPr lang="es-E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403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" name="Picture 2" descr="C:\Users\user\Desktop\eje planetario 2\fotos 2018\Actividades 2do informe\poda cesped\IMG-20180705-WA00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2400"/>
            <a:ext cx="2060699" cy="366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user\Desktop\eje planetario 2\fotos 2018\Actividades 2do informe\poda cesped\IMG-20180705-WA004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7325" y="152400"/>
            <a:ext cx="2060699" cy="366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user\Desktop\eje planetario 2\fotos 2018\Actividades 2do informe\poda cesped\IMG-20180703-WA003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767421"/>
            <a:ext cx="3240360" cy="2430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user\Desktop\eje planetario 2\fotos 2018\Actividades 2do informe\poda cesped\IMG-20180705-WA003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183996"/>
            <a:ext cx="2060699" cy="366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user\Desktop\eje planetario 2\fotos 2018\Actividades 2do informe\poda cesped\IMG-20180703-WA003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353" y="4005064"/>
            <a:ext cx="3559944" cy="2669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6120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28600"/>
            <a:ext cx="7467600" cy="1080120"/>
          </a:xfrm>
        </p:spPr>
        <p:txBody>
          <a:bodyPr/>
          <a:lstStyle/>
          <a:p>
            <a:r>
              <a:rPr lang="es-ES" b="1" dirty="0" smtClean="0"/>
              <a:t>Programa de aprovechamiento</a:t>
            </a:r>
            <a:br>
              <a:rPr lang="es-ES" b="1" dirty="0" smtClean="0"/>
            </a:br>
            <a:r>
              <a:rPr lang="es-ES" b="1" dirty="0" smtClean="0"/>
              <a:t>Ruta Selectiva  </a:t>
            </a:r>
            <a:endParaRPr lang="es-ES" b="1" dirty="0"/>
          </a:p>
        </p:txBody>
      </p:sp>
      <p:pic>
        <p:nvPicPr>
          <p:cNvPr id="2050" name="Picture 2" descr="20180629_1020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877875"/>
            <a:ext cx="2643176" cy="3517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Picture 1" descr="20180713_110648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88"/>
          <a:stretch/>
        </p:blipFill>
        <p:spPr bwMode="auto">
          <a:xfrm>
            <a:off x="5868143" y="544955"/>
            <a:ext cx="2283135" cy="2560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57200" y="207962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408622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1147853"/>
              </p:ext>
            </p:extLst>
          </p:nvPr>
        </p:nvGraphicFramePr>
        <p:xfrm>
          <a:off x="899592" y="1699791"/>
          <a:ext cx="3960440" cy="4772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18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8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7739">
                <a:tc>
                  <a:txBody>
                    <a:bodyPr/>
                    <a:lstStyle/>
                    <a:p>
                      <a:r>
                        <a:rPr lang="es-ES" dirty="0" smtClean="0"/>
                        <a:t>Mes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K</a:t>
                      </a:r>
                      <a:r>
                        <a:rPr lang="es-ES" sz="1400" dirty="0" smtClean="0"/>
                        <a:t>ILOS</a:t>
                      </a:r>
                      <a:r>
                        <a:rPr lang="es-ES" sz="1400" baseline="0" dirty="0" smtClean="0"/>
                        <a:t> Recuperados</a:t>
                      </a:r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7739">
                <a:tc>
                  <a:txBody>
                    <a:bodyPr/>
                    <a:lstStyle/>
                    <a:p>
                      <a:r>
                        <a:rPr lang="es-ES" dirty="0" smtClean="0"/>
                        <a:t>ENERO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omic Sans MS"/>
                        </a:rPr>
                        <a:t>4.996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7739">
                <a:tc>
                  <a:txBody>
                    <a:bodyPr/>
                    <a:lstStyle/>
                    <a:p>
                      <a:r>
                        <a:rPr lang="es-ES" dirty="0" smtClean="0"/>
                        <a:t>FEBRERO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omic Sans MS"/>
                        </a:rPr>
                        <a:t>3.936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7739">
                <a:tc>
                  <a:txBody>
                    <a:bodyPr/>
                    <a:lstStyle/>
                    <a:p>
                      <a:r>
                        <a:rPr lang="es-ES" dirty="0" smtClean="0"/>
                        <a:t>MARZO 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omic Sans MS"/>
                        </a:rPr>
                        <a:t>4.329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7739">
                <a:tc>
                  <a:txBody>
                    <a:bodyPr/>
                    <a:lstStyle/>
                    <a:p>
                      <a:r>
                        <a:rPr lang="es-ES" dirty="0" smtClean="0"/>
                        <a:t>ABRIL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omic Sans MS"/>
                        </a:rPr>
                        <a:t>3.446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7739">
                <a:tc>
                  <a:txBody>
                    <a:bodyPr/>
                    <a:lstStyle/>
                    <a:p>
                      <a:r>
                        <a:rPr lang="es-ES" dirty="0" smtClean="0"/>
                        <a:t>MAYO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mic Sans MS"/>
                        </a:rPr>
                        <a:t>3.779</a:t>
                      </a:r>
                      <a:endParaRPr lang="es-ES" sz="2000" b="0" i="0" u="none" strike="noStrike" dirty="0">
                        <a:solidFill>
                          <a:srgbClr val="000000"/>
                        </a:solidFill>
                        <a:effectLst/>
                        <a:latin typeface="Comic Sans M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7739">
                <a:tc>
                  <a:txBody>
                    <a:bodyPr/>
                    <a:lstStyle/>
                    <a:p>
                      <a:r>
                        <a:rPr lang="es-ES" dirty="0" smtClean="0"/>
                        <a:t>JUNIO 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mic Sans MS"/>
                        </a:rPr>
                        <a:t>3.459</a:t>
                      </a:r>
                      <a:endParaRPr lang="es-ES" sz="2000" b="0" i="0" u="none" strike="noStrike" dirty="0">
                        <a:solidFill>
                          <a:srgbClr val="000000"/>
                        </a:solidFill>
                        <a:effectLst/>
                        <a:latin typeface="Comic Sans M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7739">
                <a:tc>
                  <a:txBody>
                    <a:bodyPr/>
                    <a:lstStyle/>
                    <a:p>
                      <a:r>
                        <a:rPr lang="es-ES" dirty="0" smtClean="0"/>
                        <a:t>JULIO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mic Sans MS"/>
                        </a:rPr>
                        <a:t>3.652</a:t>
                      </a:r>
                      <a:endParaRPr lang="es-ES" sz="2000" b="0" i="0" u="none" strike="noStrike" dirty="0">
                        <a:solidFill>
                          <a:srgbClr val="000000"/>
                        </a:solidFill>
                        <a:effectLst/>
                        <a:latin typeface="Comic Sans M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7739">
                <a:tc>
                  <a:txBody>
                    <a:bodyPr/>
                    <a:lstStyle/>
                    <a:p>
                      <a:r>
                        <a:rPr lang="es-ES" dirty="0" smtClean="0"/>
                        <a:t>AGOSTO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omic Sans MS"/>
                        </a:rPr>
                        <a:t>3.627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97739">
                <a:tc>
                  <a:txBody>
                    <a:bodyPr/>
                    <a:lstStyle/>
                    <a:p>
                      <a:r>
                        <a:rPr lang="es-ES" dirty="0" smtClean="0"/>
                        <a:t>SEPTIEMBRE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omic Sans MS"/>
                        </a:rPr>
                        <a:t>2.750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97739">
                <a:tc>
                  <a:txBody>
                    <a:bodyPr/>
                    <a:lstStyle/>
                    <a:p>
                      <a:r>
                        <a:rPr lang="es-ES" dirty="0" smtClean="0"/>
                        <a:t>OCTUBRE 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mic Sans MS"/>
                        </a:rPr>
                        <a:t>2.850</a:t>
                      </a:r>
                      <a:endParaRPr lang="es-ES" sz="2000" b="0" i="0" u="none" strike="noStrike" dirty="0">
                        <a:solidFill>
                          <a:srgbClr val="000000"/>
                        </a:solidFill>
                        <a:effectLst/>
                        <a:latin typeface="Comic Sans M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97739">
                <a:tc>
                  <a:txBody>
                    <a:bodyPr/>
                    <a:lstStyle/>
                    <a:p>
                      <a:r>
                        <a:rPr lang="es-ES" sz="2000" b="1" u="sng" dirty="0" smtClean="0"/>
                        <a:t>TOTAL</a:t>
                      </a:r>
                      <a:endParaRPr lang="es-ES" sz="2000" b="1" u="sn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b="1" u="sng" dirty="0" smtClean="0"/>
                        <a:t>36.827</a:t>
                      </a:r>
                      <a:endParaRPr lang="es-ES" sz="2000" b="1" u="sng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9139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C:\Users\Ambiental\AppData\Local\Microsoft\Windows\Temporary Internet Files\Content.Word\IMG_050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2921634" y="731202"/>
            <a:ext cx="3300730" cy="2477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3 Imagen" descr="C:\Users\Ambiental\AppData\Local\Microsoft\Windows\Temporary Internet Files\Content.Word\IMG_051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717032"/>
            <a:ext cx="3020695" cy="2266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4 Imagen" descr="C:\Users\Ambiental\Documents\fotos MAYO 2018\IMG_031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19403"/>
            <a:ext cx="2333625" cy="310959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5 Imagen" descr="C:\Users\Ambiental\Documents\fotos MAYO 2018\IMG_032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6101" y="3620134"/>
            <a:ext cx="2133600" cy="284289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6 Imagen" descr="C:\Users\Ambiental\Documents\fotos MAYO 2018\IMG_0341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31140"/>
            <a:ext cx="2543175" cy="33889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9504464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graphicFrame>
        <p:nvGraphicFramePr>
          <p:cNvPr id="11" name="10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4387064"/>
              </p:ext>
            </p:extLst>
          </p:nvPr>
        </p:nvGraphicFramePr>
        <p:xfrm>
          <a:off x="323528" y="332657"/>
          <a:ext cx="8064896" cy="33110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429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219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1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es-ES" sz="16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es-ES" sz="1600" dirty="0">
                          <a:effectLst/>
                        </a:rPr>
                        <a:t>OBLIGACIONES </a:t>
                      </a:r>
                      <a:endParaRPr lang="es-E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 smtClean="0">
                          <a:effectLst/>
                        </a:rPr>
                        <a:t>ACTIVIDADES </a:t>
                      </a:r>
                      <a:endParaRPr lang="es-E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502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 smtClean="0">
                          <a:effectLst/>
                        </a:rPr>
                        <a:t>PROGRAMA</a:t>
                      </a:r>
                      <a:r>
                        <a:rPr lang="es-ES" sz="1600" baseline="0" dirty="0" smtClean="0">
                          <a:effectLst/>
                        </a:rPr>
                        <a:t> DE MANEJO DE RCD</a:t>
                      </a:r>
                      <a:r>
                        <a:rPr lang="es-ES" sz="1600" dirty="0">
                          <a:effectLst/>
                        </a:rPr>
                        <a:t> </a:t>
                      </a:r>
                      <a:endParaRPr lang="es-E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ES" sz="16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APOYAR</a:t>
                      </a:r>
                      <a:r>
                        <a:rPr lang="es-ES" sz="1600" baseline="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EN LA DEFINICION DE LA DISPOSICION FINAL DE LOS RESIDUOS DE CONSTRUCCION 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ES" sz="1600" baseline="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SEGUIMIENTO AL CONTROL DE LOS RCD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ES" sz="1600" baseline="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DIFUSION DEL MANEJO ADECUADO DE LOS RCD </a:t>
                      </a:r>
                      <a:endParaRPr lang="es-E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2787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3" y="144463"/>
            <a:ext cx="3275409" cy="2456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750"/>
          <a:stretch/>
        </p:blipFill>
        <p:spPr bwMode="auto">
          <a:xfrm>
            <a:off x="3779912" y="69404"/>
            <a:ext cx="3275409" cy="2456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727" y="2852936"/>
            <a:ext cx="2679762" cy="357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623518"/>
            <a:ext cx="2555329" cy="3407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9149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7742143"/>
              </p:ext>
            </p:extLst>
          </p:nvPr>
        </p:nvGraphicFramePr>
        <p:xfrm>
          <a:off x="323528" y="332657"/>
          <a:ext cx="8064896" cy="33110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429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219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1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es-ES" sz="16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es-ES" sz="1600" dirty="0">
                          <a:effectLst/>
                        </a:rPr>
                        <a:t>OBLIGACIONES </a:t>
                      </a:r>
                      <a:endParaRPr lang="es-E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 smtClean="0">
                          <a:effectLst/>
                        </a:rPr>
                        <a:t>ACTIVIDADES </a:t>
                      </a:r>
                      <a:endParaRPr lang="es-E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502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 </a:t>
                      </a:r>
                      <a:r>
                        <a:rPr lang="es-ES" sz="1600" dirty="0" smtClean="0">
                          <a:effectLst/>
                        </a:rPr>
                        <a:t>PROGRAMA</a:t>
                      </a:r>
                      <a:r>
                        <a:rPr lang="es-ES" sz="1600" baseline="0" dirty="0" smtClean="0">
                          <a:effectLst/>
                        </a:rPr>
                        <a:t> DE GESTION DE LOS RESIDUOS SOLIDOS DE AREA RURAL </a:t>
                      </a:r>
                      <a:endParaRPr lang="es-ES" sz="16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ES" sz="16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REALIZAR</a:t>
                      </a:r>
                      <a:r>
                        <a:rPr lang="es-ES" sz="1600" baseline="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DOS CAPACITACIONES SOBRE RRA Y SEPARACION EN LA FUENTE EN ESTA ZONA ADEMAS DE IMPLEMENTAR LA ESTRATEGIA DE IEC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ES" sz="1600" baseline="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REALIZAR UN PROGRAMA PILOTO DE APROVECHAMIENTO PARA LA ZONA RURAL </a:t>
                      </a:r>
                      <a:endParaRPr lang="es-E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0243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eje planetario 2\fotos 2018\Actividades 1er informe\20180306_1008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40" y="116632"/>
            <a:ext cx="3419872" cy="256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user\Desktop\eje planetario 2\fotos 2018\Actividades 1er informe\20180323_17155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31079"/>
            <a:ext cx="3958793" cy="2969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user\Desktop\eje planetario 2\fotos 2018\Actividades 1er informe\20180323_17545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933056"/>
            <a:ext cx="3515882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56992"/>
            <a:ext cx="3395531" cy="2546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9046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476672"/>
            <a:ext cx="3562887" cy="2672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284984"/>
            <a:ext cx="4163616" cy="3122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3779912" y="764703"/>
            <a:ext cx="5258170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Acompañamiento </a:t>
            </a:r>
          </a:p>
          <a:p>
            <a:pPr algn="ctr"/>
            <a:r>
              <a:rPr lang="es-E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Veredas </a:t>
            </a:r>
          </a:p>
          <a:p>
            <a:pPr algn="ctr"/>
            <a:r>
              <a:rPr lang="es-E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Rio Lejo</a:t>
            </a:r>
            <a:r>
              <a:rPr lang="es-E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s, Balsos y Barragán </a:t>
            </a:r>
            <a:endParaRPr lang="es-ES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67215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6023354"/>
              </p:ext>
            </p:extLst>
          </p:nvPr>
        </p:nvGraphicFramePr>
        <p:xfrm>
          <a:off x="1524000" y="1397000"/>
          <a:ext cx="4920208" cy="39042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0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601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0421">
                <a:tc>
                  <a:txBody>
                    <a:bodyPr/>
                    <a:lstStyle/>
                    <a:p>
                      <a:r>
                        <a:rPr lang="es-ES" dirty="0" smtClean="0"/>
                        <a:t>MES</a:t>
                      </a:r>
                      <a:r>
                        <a:rPr lang="es-ES" baseline="0" dirty="0" smtClean="0"/>
                        <a:t> 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KILOS</a:t>
                      </a:r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0421">
                <a:tc>
                  <a:txBody>
                    <a:bodyPr/>
                    <a:lstStyle/>
                    <a:p>
                      <a:r>
                        <a:rPr lang="es-ES" dirty="0" smtClean="0"/>
                        <a:t>ENERO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71.965</a:t>
                      </a:r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0421">
                <a:tc>
                  <a:txBody>
                    <a:bodyPr/>
                    <a:lstStyle/>
                    <a:p>
                      <a:r>
                        <a:rPr lang="es-ES" dirty="0" smtClean="0"/>
                        <a:t>FEBRERO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55.255</a:t>
                      </a:r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0421">
                <a:tc>
                  <a:txBody>
                    <a:bodyPr/>
                    <a:lstStyle/>
                    <a:p>
                      <a:r>
                        <a:rPr lang="es-ES" dirty="0" smtClean="0"/>
                        <a:t>MARZO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61.207</a:t>
                      </a:r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0421">
                <a:tc>
                  <a:txBody>
                    <a:bodyPr/>
                    <a:lstStyle/>
                    <a:p>
                      <a:r>
                        <a:rPr lang="es-ES" dirty="0" smtClean="0"/>
                        <a:t>ABRIL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55.269</a:t>
                      </a:r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0421">
                <a:tc>
                  <a:txBody>
                    <a:bodyPr/>
                    <a:lstStyle/>
                    <a:p>
                      <a:r>
                        <a:rPr lang="es-ES" dirty="0" smtClean="0"/>
                        <a:t>MAYO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65.999</a:t>
                      </a:r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0421">
                <a:tc>
                  <a:txBody>
                    <a:bodyPr/>
                    <a:lstStyle/>
                    <a:p>
                      <a:r>
                        <a:rPr lang="es-ES" dirty="0" smtClean="0"/>
                        <a:t>JUNIO 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66.320</a:t>
                      </a:r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0421">
                <a:tc>
                  <a:txBody>
                    <a:bodyPr/>
                    <a:lstStyle/>
                    <a:p>
                      <a:r>
                        <a:rPr lang="es-ES" dirty="0" smtClean="0"/>
                        <a:t>JULIO 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60.060</a:t>
                      </a:r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0421">
                <a:tc>
                  <a:txBody>
                    <a:bodyPr/>
                    <a:lstStyle/>
                    <a:p>
                      <a:r>
                        <a:rPr lang="es-ES" dirty="0" smtClean="0"/>
                        <a:t>AGOSTO</a:t>
                      </a:r>
                      <a:r>
                        <a:rPr lang="es-ES" baseline="0" dirty="0" smtClean="0"/>
                        <a:t> 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66.119</a:t>
                      </a:r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90421">
                <a:tc>
                  <a:txBody>
                    <a:bodyPr/>
                    <a:lstStyle/>
                    <a:p>
                      <a:r>
                        <a:rPr lang="es-ES" dirty="0" smtClean="0"/>
                        <a:t>SEPTIEMBRE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62.277</a:t>
                      </a:r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4" name="3 Rectángulo"/>
          <p:cNvSpPr/>
          <p:nvPr/>
        </p:nvSpPr>
        <p:spPr>
          <a:xfrm>
            <a:off x="434586" y="404664"/>
            <a:ext cx="7873053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RESIDUOS RECOLECTADOS Y DISPUESTOS</a:t>
            </a:r>
          </a:p>
          <a:p>
            <a:pPr algn="ctr"/>
            <a:r>
              <a:rPr lang="es-E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POR NEPSA</a:t>
            </a:r>
            <a:endParaRPr lang="es-ES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001565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27584" y="274638"/>
            <a:ext cx="7097216" cy="634082"/>
          </a:xfrm>
        </p:spPr>
        <p:txBody>
          <a:bodyPr/>
          <a:lstStyle/>
          <a:p>
            <a:r>
              <a:rPr lang="es-CO" dirty="0" smtClean="0"/>
              <a:t>Ingreso de aceite usado de cocina </a:t>
            </a:r>
            <a:endParaRPr lang="es-CO" dirty="0"/>
          </a:p>
        </p:txBody>
      </p:sp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5872423"/>
              </p:ext>
            </p:extLst>
          </p:nvPr>
        </p:nvGraphicFramePr>
        <p:xfrm>
          <a:off x="683568" y="1124744"/>
          <a:ext cx="4680520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62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042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Mes 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Kilos 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CO" dirty="0" smtClean="0"/>
                        <a:t>Enero 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66,6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CO" dirty="0" smtClean="0"/>
                        <a:t>Febrero 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69,8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CO" dirty="0" smtClean="0"/>
                        <a:t>Marzo 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94,7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CO" dirty="0" smtClean="0"/>
                        <a:t>Abril</a:t>
                      </a:r>
                      <a:r>
                        <a:rPr lang="es-CO" baseline="0" dirty="0" smtClean="0"/>
                        <a:t> 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54,4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CO" dirty="0" smtClean="0"/>
                        <a:t>Mayo 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94,1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CO" dirty="0" smtClean="0"/>
                        <a:t>Junio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88,7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CO" dirty="0" smtClean="0"/>
                        <a:t>Julio 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69,1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CO" dirty="0" smtClean="0"/>
                        <a:t>Agosto 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78,1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CO" dirty="0" smtClean="0"/>
                        <a:t>Septiembre 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95,7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CO" dirty="0" smtClean="0"/>
                        <a:t>Octubre 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63,1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CO" dirty="0" smtClean="0"/>
                        <a:t>TOTAL</a:t>
                      </a:r>
                      <a:r>
                        <a:rPr lang="es-CO" baseline="0" dirty="0" smtClean="0"/>
                        <a:t> 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774,3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pic>
        <p:nvPicPr>
          <p:cNvPr id="4" name="Picture 3" descr="C:\Users\user\Desktop\eje planetario 2\fotos 2018\Actividades 1er informe\20180402_17573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592113" y="1544793"/>
            <a:ext cx="2784310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4 Imagen" descr="D:\Pictures\20180606_11262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029295" y="4375581"/>
            <a:ext cx="2153582" cy="18445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102038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249919" y="2228597"/>
            <a:ext cx="3360373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267886" y="2211271"/>
            <a:ext cx="3380175" cy="2535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Rectángulo"/>
          <p:cNvSpPr/>
          <p:nvPr/>
        </p:nvSpPr>
        <p:spPr>
          <a:xfrm>
            <a:off x="1430268" y="52685"/>
            <a:ext cx="622478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</a:rPr>
              <a:t>Refortalecimiento </a:t>
            </a:r>
          </a:p>
          <a:p>
            <a:pPr algn="ctr"/>
            <a:r>
              <a:rPr lang="es-E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/>
              </a:rPr>
              <a:t>Ruta Selectiva</a:t>
            </a:r>
            <a:endParaRPr lang="es-E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835612"/>
            <a:ext cx="2520280" cy="4324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2199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eje planetario 2\fotos 2018\Actividades 1er informe\20180416_0933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84784"/>
            <a:ext cx="2784003" cy="2088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ser\Desktop\eje planetario 2\fotos 2018\Actividades 1er informe\mercado campesino\20180512_1017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484784"/>
            <a:ext cx="2214246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user\Desktop\eje planetario 2\fotos 2018\Actividades 1er informe\mercado campesino\20180512_09164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6086" y="1628800"/>
            <a:ext cx="2352005" cy="3136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user\Desktop\eje planetario 2\fotos 2018\Actividades 1er informe\20180416_14255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37" y="3598810"/>
            <a:ext cx="3109326" cy="2331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Rectángulo"/>
          <p:cNvSpPr/>
          <p:nvPr/>
        </p:nvSpPr>
        <p:spPr>
          <a:xfrm>
            <a:off x="1043608" y="332656"/>
            <a:ext cx="67633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/>
              </a:rPr>
              <a:t>ABONO ORGANICO</a:t>
            </a:r>
            <a:endParaRPr lang="es-E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668467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IMPLEMENTACION PILOTO DE LA TECNOLOGIA EART- GREEN</a:t>
            </a:r>
            <a:endParaRPr lang="es-ES" dirty="0"/>
          </a:p>
        </p:txBody>
      </p:sp>
      <p:pic>
        <p:nvPicPr>
          <p:cNvPr id="5122" name="Picture 2" descr="C:\Users\user\Desktop\eje planetario 2\fotos 2018\Actividades 1er informe\20180409_1001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966196"/>
            <a:ext cx="3072341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user\Desktop\eje planetario 2\fotos 2018\Actividades 1er informe\20180409_1501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493540"/>
            <a:ext cx="3096344" cy="2322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user\Desktop\eje planetario 2\fotos centro de acopio 2016\100_534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20974"/>
            <a:ext cx="3545360" cy="474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5508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" name="Picture 5" descr="C:\Users\user\Desktop\eje planetario 2\fotos 2018\Actividades 1er informe\20180516_0916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6672"/>
            <a:ext cx="3486877" cy="2615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212976"/>
            <a:ext cx="2753816" cy="2065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76672"/>
            <a:ext cx="2497848" cy="1873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202688"/>
            <a:ext cx="2694100" cy="202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931" y="4365104"/>
            <a:ext cx="2719356" cy="2039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3463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irador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Mirador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irador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24071</TotalTime>
  <Words>445</Words>
  <Application>Microsoft Office PowerPoint</Application>
  <PresentationFormat>Presentación en pantalla (4:3)</PresentationFormat>
  <Paragraphs>188</Paragraphs>
  <Slides>35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35</vt:i4>
      </vt:variant>
    </vt:vector>
  </HeadingPairs>
  <TitlesOfParts>
    <vt:vector size="44" baseType="lpstr">
      <vt:lpstr>Arial</vt:lpstr>
      <vt:lpstr>Calibri</vt:lpstr>
      <vt:lpstr>Century Schoolbook</vt:lpstr>
      <vt:lpstr>Comic Sans MS</vt:lpstr>
      <vt:lpstr>Symbol</vt:lpstr>
      <vt:lpstr>Times New Roman</vt:lpstr>
      <vt:lpstr>Wingdings</vt:lpstr>
      <vt:lpstr>Wingdings 2</vt:lpstr>
      <vt:lpstr>Mirador</vt:lpstr>
      <vt:lpstr>Presentación de PowerPoint</vt:lpstr>
      <vt:lpstr>Presentación de PowerPoint</vt:lpstr>
      <vt:lpstr>Programa de aprovechamiento Ruta Selectiva  </vt:lpstr>
      <vt:lpstr>Presentación de PowerPoint</vt:lpstr>
      <vt:lpstr>Ingreso de aceite usado de cocina </vt:lpstr>
      <vt:lpstr>Presentación de PowerPoint</vt:lpstr>
      <vt:lpstr>Presentación de PowerPoint</vt:lpstr>
      <vt:lpstr>IMPLEMENTACION PILOTO DE LA TECNOLOGIA EART- GREEN</vt:lpstr>
      <vt:lpstr>Presentación de PowerPoint</vt:lpstr>
      <vt:lpstr>Presentación de PowerPoint</vt:lpstr>
      <vt:lpstr>OPERACIÓN DE LA ECA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user</dc:creator>
  <cp:lastModifiedBy>I3</cp:lastModifiedBy>
  <cp:revision>55</cp:revision>
  <cp:lastPrinted>2023-01-10T15:00:32Z</cp:lastPrinted>
  <dcterms:created xsi:type="dcterms:W3CDTF">2018-11-20T20:38:46Z</dcterms:created>
  <dcterms:modified xsi:type="dcterms:W3CDTF">2023-01-26T22:18:02Z</dcterms:modified>
</cp:coreProperties>
</file>