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9" r:id="rId3"/>
    <p:sldId id="268" r:id="rId4"/>
    <p:sldId id="274" r:id="rId5"/>
    <p:sldId id="267" r:id="rId6"/>
    <p:sldId id="276" r:id="rId7"/>
    <p:sldId id="266" r:id="rId8"/>
    <p:sldId id="275" r:id="rId9"/>
  </p:sldIdLst>
  <p:sldSz cx="12192000" cy="6858000"/>
  <p:notesSz cx="12192000" cy="6858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4DFAE42-70CD-2280-D9D0-2BE9B2ABF034}" name="Jessica Benavides Plaza" initials="JB" userId="S::jbenavides@gha.com.co::125b167c-c81c-4206-8fb5-95af3afed4d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B7E6AF-33FB-4747-A74A-C06CCD054ACE}" v="3199" dt="2023-12-06T23:16:02.131"/>
    <p1510:client id="{6CD410EF-C04C-1957-532E-253643DEA9E4}" v="71" vWet="72" dt="2023-12-06T22:56:56.57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a Quintero Laverde" userId="S::dquintero@gha.com.co::5856e9f2-c3b3-4d46-ab72-298c999543ea" providerId="AD" clId="Web-{6CD410EF-C04C-1957-532E-253643DEA9E4}"/>
    <pc:docChg chg="modSld">
      <pc:chgData name="Daniela Quintero Laverde" userId="S::dquintero@gha.com.co::5856e9f2-c3b3-4d46-ab72-298c999543ea" providerId="AD" clId="Web-{6CD410EF-C04C-1957-532E-253643DEA9E4}" dt="2023-12-06T22:56:55.891" v="38" actId="20577"/>
      <pc:docMkLst>
        <pc:docMk/>
      </pc:docMkLst>
      <pc:sldChg chg="modSp">
        <pc:chgData name="Daniela Quintero Laverde" userId="S::dquintero@gha.com.co::5856e9f2-c3b3-4d46-ab72-298c999543ea" providerId="AD" clId="Web-{6CD410EF-C04C-1957-532E-253643DEA9E4}" dt="2023-12-06T22:39:56.456" v="4" actId="20577"/>
        <pc:sldMkLst>
          <pc:docMk/>
          <pc:sldMk cId="2994684997" sldId="265"/>
        </pc:sldMkLst>
        <pc:spChg chg="mod">
          <ac:chgData name="Daniela Quintero Laverde" userId="S::dquintero@gha.com.co::5856e9f2-c3b3-4d46-ab72-298c999543ea" providerId="AD" clId="Web-{6CD410EF-C04C-1957-532E-253643DEA9E4}" dt="2023-12-06T22:39:56.456" v="4" actId="20577"/>
          <ac:spMkLst>
            <pc:docMk/>
            <pc:sldMk cId="2994684997" sldId="265"/>
            <ac:spMk id="3" creationId="{15C6ECF8-A0D9-2097-7D5C-527AAD3F166E}"/>
          </ac:spMkLst>
        </pc:spChg>
      </pc:sldChg>
      <pc:sldChg chg="modSp">
        <pc:chgData name="Daniela Quintero Laverde" userId="S::dquintero@gha.com.co::5856e9f2-c3b3-4d46-ab72-298c999543ea" providerId="AD" clId="Web-{6CD410EF-C04C-1957-532E-253643DEA9E4}" dt="2023-12-06T22:51:31.851" v="26" actId="20577"/>
        <pc:sldMkLst>
          <pc:docMk/>
          <pc:sldMk cId="644658776" sldId="270"/>
        </pc:sldMkLst>
        <pc:spChg chg="mod">
          <ac:chgData name="Daniela Quintero Laverde" userId="S::dquintero@gha.com.co::5856e9f2-c3b3-4d46-ab72-298c999543ea" providerId="AD" clId="Web-{6CD410EF-C04C-1957-532E-253643DEA9E4}" dt="2023-12-06T22:51:31.851" v="26" actId="20577"/>
          <ac:spMkLst>
            <pc:docMk/>
            <pc:sldMk cId="644658776" sldId="270"/>
            <ac:spMk id="4" creationId="{F957981D-1D76-1BE5-B67C-86F81764E359}"/>
          </ac:spMkLst>
        </pc:spChg>
      </pc:sldChg>
      <pc:sldChg chg="modSp">
        <pc:chgData name="Daniela Quintero Laverde" userId="S::dquintero@gha.com.co::5856e9f2-c3b3-4d46-ab72-298c999543ea" providerId="AD" clId="Web-{6CD410EF-C04C-1957-532E-253643DEA9E4}" dt="2023-12-06T22:56:55.891" v="38" actId="20577"/>
        <pc:sldMkLst>
          <pc:docMk/>
          <pc:sldMk cId="1138011452" sldId="272"/>
        </pc:sldMkLst>
        <pc:spChg chg="mod">
          <ac:chgData name="Daniela Quintero Laverde" userId="S::dquintero@gha.com.co::5856e9f2-c3b3-4d46-ab72-298c999543ea" providerId="AD" clId="Web-{6CD410EF-C04C-1957-532E-253643DEA9E4}" dt="2023-12-06T22:56:55.891" v="38" actId="20577"/>
          <ac:spMkLst>
            <pc:docMk/>
            <pc:sldMk cId="1138011452" sldId="272"/>
            <ac:spMk id="5" creationId="{C8619604-B5AC-C704-1040-3ABF03E19F32}"/>
          </ac:spMkLst>
        </pc:spChg>
      </pc:sldChg>
    </pc:docChg>
  </pc:docChgLst>
  <pc:docChgLst>
    <pc:chgData name="Jessica Benavides Plaza" userId="125b167c-c81c-4206-8fb5-95af3afed4de" providerId="ADAL" clId="{23B7E6AF-33FB-4747-A74A-C06CCD054ACE}"/>
    <pc:docChg chg="undo custSel delSld modSld">
      <pc:chgData name="Jessica Benavides Plaza" userId="125b167c-c81c-4206-8fb5-95af3afed4de" providerId="ADAL" clId="{23B7E6AF-33FB-4747-A74A-C06CCD054ACE}" dt="2023-12-06T23:16:02.131" v="3198" actId="13926"/>
      <pc:docMkLst>
        <pc:docMk/>
      </pc:docMkLst>
      <pc:sldChg chg="modSp mod">
        <pc:chgData name="Jessica Benavides Plaza" userId="125b167c-c81c-4206-8fb5-95af3afed4de" providerId="ADAL" clId="{23B7E6AF-33FB-4747-A74A-C06CCD054ACE}" dt="2023-12-06T22:59:55.720" v="1300" actId="20577"/>
        <pc:sldMkLst>
          <pc:docMk/>
          <pc:sldMk cId="4115060920" sldId="266"/>
        </pc:sldMkLst>
        <pc:spChg chg="mod">
          <ac:chgData name="Jessica Benavides Plaza" userId="125b167c-c81c-4206-8fb5-95af3afed4de" providerId="ADAL" clId="{23B7E6AF-33FB-4747-A74A-C06CCD054ACE}" dt="2023-12-06T22:59:33.232" v="1273" actId="20577"/>
          <ac:spMkLst>
            <pc:docMk/>
            <pc:sldMk cId="4115060920" sldId="266"/>
            <ac:spMk id="5" creationId="{6AA2D14B-93A7-A0AD-F56D-FA4692F92E4D}"/>
          </ac:spMkLst>
        </pc:spChg>
        <pc:graphicFrameChg chg="modGraphic">
          <ac:chgData name="Jessica Benavides Plaza" userId="125b167c-c81c-4206-8fb5-95af3afed4de" providerId="ADAL" clId="{23B7E6AF-33FB-4747-A74A-C06CCD054ACE}" dt="2023-12-06T22:59:55.720" v="1300" actId="20577"/>
          <ac:graphicFrameMkLst>
            <pc:docMk/>
            <pc:sldMk cId="4115060920" sldId="266"/>
            <ac:graphicFrameMk id="4" creationId="{EEAFB285-55F4-5AB8-D672-559011B956BC}"/>
          </ac:graphicFrameMkLst>
        </pc:graphicFrameChg>
      </pc:sldChg>
      <pc:sldChg chg="modSp mod">
        <pc:chgData name="Jessica Benavides Plaza" userId="125b167c-c81c-4206-8fb5-95af3afed4de" providerId="ADAL" clId="{23B7E6AF-33FB-4747-A74A-C06CCD054ACE}" dt="2023-12-06T23:16:02.131" v="3198" actId="13926"/>
        <pc:sldMkLst>
          <pc:docMk/>
          <pc:sldMk cId="3763543307" sldId="267"/>
        </pc:sldMkLst>
        <pc:spChg chg="mod">
          <ac:chgData name="Jessica Benavides Plaza" userId="125b167c-c81c-4206-8fb5-95af3afed4de" providerId="ADAL" clId="{23B7E6AF-33FB-4747-A74A-C06CCD054ACE}" dt="2023-12-06T22:46:56.864" v="721" actId="20577"/>
          <ac:spMkLst>
            <pc:docMk/>
            <pc:sldMk cId="3763543307" sldId="267"/>
            <ac:spMk id="3" creationId="{32DE7117-61AF-32BA-8EE3-60471B8D5227}"/>
          </ac:spMkLst>
        </pc:spChg>
        <pc:spChg chg="mod">
          <ac:chgData name="Jessica Benavides Plaza" userId="125b167c-c81c-4206-8fb5-95af3afed4de" providerId="ADAL" clId="{23B7E6AF-33FB-4747-A74A-C06CCD054ACE}" dt="2023-12-06T23:16:02.131" v="3198" actId="13926"/>
          <ac:spMkLst>
            <pc:docMk/>
            <pc:sldMk cId="3763543307" sldId="267"/>
            <ac:spMk id="4" creationId="{04D6E6C9-6099-AB8C-5922-BBEEDAB91CF6}"/>
          </ac:spMkLst>
        </pc:spChg>
      </pc:sldChg>
      <pc:sldChg chg="modSp mod">
        <pc:chgData name="Jessica Benavides Plaza" userId="125b167c-c81c-4206-8fb5-95af3afed4de" providerId="ADAL" clId="{23B7E6AF-33FB-4747-A74A-C06CCD054ACE}" dt="2023-12-06T22:41:24.773" v="64" actId="20577"/>
        <pc:sldMkLst>
          <pc:docMk/>
          <pc:sldMk cId="3239782260" sldId="269"/>
        </pc:sldMkLst>
        <pc:spChg chg="mod">
          <ac:chgData name="Jessica Benavides Plaza" userId="125b167c-c81c-4206-8fb5-95af3afed4de" providerId="ADAL" clId="{23B7E6AF-33FB-4747-A74A-C06CCD054ACE}" dt="2023-12-06T22:41:24.773" v="64" actId="20577"/>
          <ac:spMkLst>
            <pc:docMk/>
            <pc:sldMk cId="3239782260" sldId="269"/>
            <ac:spMk id="3" creationId="{15C6ECF8-A0D9-2097-7D5C-527AAD3F166E}"/>
          </ac:spMkLst>
        </pc:spChg>
      </pc:sldChg>
      <pc:sldChg chg="modSp mod">
        <pc:chgData name="Jessica Benavides Plaza" userId="125b167c-c81c-4206-8fb5-95af3afed4de" providerId="ADAL" clId="{23B7E6AF-33FB-4747-A74A-C06CCD054ACE}" dt="2023-12-06T23:08:29.834" v="2510" actId="20577"/>
        <pc:sldMkLst>
          <pc:docMk/>
          <pc:sldMk cId="644658776" sldId="270"/>
        </pc:sldMkLst>
        <pc:spChg chg="mod">
          <ac:chgData name="Jessica Benavides Plaza" userId="125b167c-c81c-4206-8fb5-95af3afed4de" providerId="ADAL" clId="{23B7E6AF-33FB-4747-A74A-C06CCD054ACE}" dt="2023-12-06T23:03:33.791" v="1874" actId="20577"/>
          <ac:spMkLst>
            <pc:docMk/>
            <pc:sldMk cId="644658776" sldId="270"/>
            <ac:spMk id="3" creationId="{7BFF5932-F05E-BCE4-6F1A-5521F1980E2F}"/>
          </ac:spMkLst>
        </pc:spChg>
        <pc:spChg chg="mod">
          <ac:chgData name="Jessica Benavides Plaza" userId="125b167c-c81c-4206-8fb5-95af3afed4de" providerId="ADAL" clId="{23B7E6AF-33FB-4747-A74A-C06CCD054ACE}" dt="2023-12-06T23:08:29.834" v="2510" actId="20577"/>
          <ac:spMkLst>
            <pc:docMk/>
            <pc:sldMk cId="644658776" sldId="270"/>
            <ac:spMk id="4" creationId="{F957981D-1D76-1BE5-B67C-86F81764E359}"/>
          </ac:spMkLst>
        </pc:spChg>
      </pc:sldChg>
      <pc:sldChg chg="modSp mod">
        <pc:chgData name="Jessica Benavides Plaza" userId="125b167c-c81c-4206-8fb5-95af3afed4de" providerId="ADAL" clId="{23B7E6AF-33FB-4747-A74A-C06CCD054ACE}" dt="2023-12-06T23:10:18.739" v="2979" actId="20577"/>
        <pc:sldMkLst>
          <pc:docMk/>
          <pc:sldMk cId="3609560710" sldId="271"/>
        </pc:sldMkLst>
        <pc:spChg chg="mod">
          <ac:chgData name="Jessica Benavides Plaza" userId="125b167c-c81c-4206-8fb5-95af3afed4de" providerId="ADAL" clId="{23B7E6AF-33FB-4747-A74A-C06CCD054ACE}" dt="2023-12-06T23:10:18.739" v="2979" actId="20577"/>
          <ac:spMkLst>
            <pc:docMk/>
            <pc:sldMk cId="3609560710" sldId="271"/>
            <ac:spMk id="3" creationId="{7BFF5932-F05E-BCE4-6F1A-5521F1980E2F}"/>
          </ac:spMkLst>
        </pc:spChg>
      </pc:sldChg>
      <pc:sldChg chg="modSp mod">
        <pc:chgData name="Jessica Benavides Plaza" userId="125b167c-c81c-4206-8fb5-95af3afed4de" providerId="ADAL" clId="{23B7E6AF-33FB-4747-A74A-C06CCD054ACE}" dt="2023-12-06T23:08:03.278" v="2508" actId="313"/>
        <pc:sldMkLst>
          <pc:docMk/>
          <pc:sldMk cId="1138011452" sldId="272"/>
        </pc:sldMkLst>
        <pc:spChg chg="mod">
          <ac:chgData name="Jessica Benavides Plaza" userId="125b167c-c81c-4206-8fb5-95af3afed4de" providerId="ADAL" clId="{23B7E6AF-33FB-4747-A74A-C06CCD054ACE}" dt="2023-12-06T22:54:51.758" v="1179" actId="404"/>
          <ac:spMkLst>
            <pc:docMk/>
            <pc:sldMk cId="1138011452" sldId="272"/>
            <ac:spMk id="2" creationId="{1C46EF65-99C5-1C0E-5150-BDA02FC8EAF3}"/>
          </ac:spMkLst>
        </pc:spChg>
        <pc:spChg chg="mod">
          <ac:chgData name="Jessica Benavides Plaza" userId="125b167c-c81c-4206-8fb5-95af3afed4de" providerId="ADAL" clId="{23B7E6AF-33FB-4747-A74A-C06CCD054ACE}" dt="2023-12-06T23:08:03.278" v="2508" actId="313"/>
          <ac:spMkLst>
            <pc:docMk/>
            <pc:sldMk cId="1138011452" sldId="272"/>
            <ac:spMk id="5" creationId="{C8619604-B5AC-C704-1040-3ABF03E19F32}"/>
          </ac:spMkLst>
        </pc:spChg>
      </pc:sldChg>
      <pc:sldChg chg="modSp del mod">
        <pc:chgData name="Jessica Benavides Plaza" userId="125b167c-c81c-4206-8fb5-95af3afed4de" providerId="ADAL" clId="{23B7E6AF-33FB-4747-A74A-C06CCD054ACE}" dt="2023-12-06T23:07:41.423" v="2423" actId="2696"/>
        <pc:sldMkLst>
          <pc:docMk/>
          <pc:sldMk cId="3169620660" sldId="273"/>
        </pc:sldMkLst>
        <pc:spChg chg="mod">
          <ac:chgData name="Jessica Benavides Plaza" userId="125b167c-c81c-4206-8fb5-95af3afed4de" providerId="ADAL" clId="{23B7E6AF-33FB-4747-A74A-C06CCD054ACE}" dt="2023-12-06T22:58:54.383" v="1228" actId="20577"/>
          <ac:spMkLst>
            <pc:docMk/>
            <pc:sldMk cId="3169620660" sldId="273"/>
            <ac:spMk id="5" creationId="{CE2909E3-C4F4-4763-2E10-9C839388692A}"/>
          </ac:spMkLst>
        </pc:spChg>
      </pc:sldChg>
      <pc:sldChg chg="addSp delSp modSp mod">
        <pc:chgData name="Jessica Benavides Plaza" userId="125b167c-c81c-4206-8fb5-95af3afed4de" providerId="ADAL" clId="{23B7E6AF-33FB-4747-A74A-C06CCD054ACE}" dt="2023-12-06T22:59:27.025" v="1263" actId="1076"/>
        <pc:sldMkLst>
          <pc:docMk/>
          <pc:sldMk cId="1599045632" sldId="274"/>
        </pc:sldMkLst>
        <pc:spChg chg="mod">
          <ac:chgData name="Jessica Benavides Plaza" userId="125b167c-c81c-4206-8fb5-95af3afed4de" providerId="ADAL" clId="{23B7E6AF-33FB-4747-A74A-C06CCD054ACE}" dt="2023-12-06T22:59:24.291" v="1262" actId="14100"/>
          <ac:spMkLst>
            <pc:docMk/>
            <pc:sldMk cId="1599045632" sldId="274"/>
            <ac:spMk id="2" creationId="{422F281C-43AD-6BA8-13FE-A0611F17B84E}"/>
          </ac:spMkLst>
        </pc:spChg>
        <pc:graphicFrameChg chg="add mod modGraphic">
          <ac:chgData name="Jessica Benavides Plaza" userId="125b167c-c81c-4206-8fb5-95af3afed4de" providerId="ADAL" clId="{23B7E6AF-33FB-4747-A74A-C06CCD054ACE}" dt="2023-12-06T22:59:27.025" v="1263" actId="1076"/>
          <ac:graphicFrameMkLst>
            <pc:docMk/>
            <pc:sldMk cId="1599045632" sldId="274"/>
            <ac:graphicFrameMk id="3" creationId="{D8AD42EB-E7AA-5991-0BB4-EFA665EBD25B}"/>
          </ac:graphicFrameMkLst>
        </pc:graphicFrameChg>
        <pc:graphicFrameChg chg="del modGraphic">
          <ac:chgData name="Jessica Benavides Plaza" userId="125b167c-c81c-4206-8fb5-95af3afed4de" providerId="ADAL" clId="{23B7E6AF-33FB-4747-A74A-C06CCD054ACE}" dt="2023-12-06T22:39:45.936" v="1" actId="478"/>
          <ac:graphicFrameMkLst>
            <pc:docMk/>
            <pc:sldMk cId="1599045632" sldId="274"/>
            <ac:graphicFrameMk id="4" creationId="{C90BD322-CF99-B759-D079-B0EBE12447D6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B06B08-8F8B-4C11-9D33-77433B465576}" type="doc">
      <dgm:prSet loTypeId="urn:microsoft.com/office/officeart/2009/3/layout/OpposingIdeas" loCatId="relationship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CO"/>
        </a:p>
      </dgm:t>
    </dgm:pt>
    <dgm:pt modelId="{8D4B8F14-4F21-49AE-9CC8-71007DC5CCBF}">
      <dgm:prSet phldrT="[Texto]" custT="1"/>
      <dgm:spPr/>
      <dgm:t>
        <a:bodyPr/>
        <a:lstStyle/>
        <a:p>
          <a:r>
            <a:rPr lang="es-MX" sz="2000" dirty="0"/>
            <a:t>Primera Instancia</a:t>
          </a:r>
          <a:endParaRPr lang="es-CO" sz="2000" dirty="0"/>
        </a:p>
      </dgm:t>
    </dgm:pt>
    <dgm:pt modelId="{F2165C18-1421-4F38-959D-E2909B2B6F2C}" type="parTrans" cxnId="{C86F1DFD-9B09-4BEC-8229-3DC45A4BCD17}">
      <dgm:prSet/>
      <dgm:spPr/>
      <dgm:t>
        <a:bodyPr/>
        <a:lstStyle/>
        <a:p>
          <a:endParaRPr lang="es-CO"/>
        </a:p>
      </dgm:t>
    </dgm:pt>
    <dgm:pt modelId="{ED7B4468-8374-41C9-8E4F-DDB060FB5CC8}" type="sibTrans" cxnId="{C86F1DFD-9B09-4BEC-8229-3DC45A4BCD17}">
      <dgm:prSet/>
      <dgm:spPr/>
      <dgm:t>
        <a:bodyPr/>
        <a:lstStyle/>
        <a:p>
          <a:endParaRPr lang="es-CO"/>
        </a:p>
      </dgm:t>
    </dgm:pt>
    <dgm:pt modelId="{3D91D696-14B2-40C7-95E8-16F098EE0C53}">
      <dgm:prSet phldrT="[Texto]" custT="1"/>
      <dgm:spPr/>
      <dgm:t>
        <a:bodyPr/>
        <a:lstStyle/>
        <a:p>
          <a:pPr algn="just">
            <a:buNone/>
          </a:pPr>
          <a:r>
            <a:rPr lang="es-MX" sz="1400" b="0" dirty="0"/>
            <a:t>Declaró la existencia de contrato de trabajo indefinido del 01/02/12 al 20/06/20. Función </a:t>
          </a:r>
          <a:r>
            <a:rPr lang="es-MX" sz="1400" b="0" i="1" dirty="0"/>
            <a:t>“médico pediatra</a:t>
          </a:r>
          <a:r>
            <a:rPr lang="es-MX" sz="1400" b="0" i="0" dirty="0"/>
            <a:t>”; último salario mensual </a:t>
          </a:r>
          <a:r>
            <a:rPr lang="es-MX" sz="1400" b="0" dirty="0"/>
            <a:t>$8.158.689; se condenó a pagar:</a:t>
          </a:r>
        </a:p>
        <a:p>
          <a:pPr algn="just">
            <a:buFont typeface="Arial" panose="020B0604020202020204" pitchFamily="34" charset="0"/>
            <a:buChar char="•"/>
          </a:pPr>
          <a:r>
            <a:rPr lang="es-CO" sz="1400" u="sng" dirty="0"/>
            <a:t>(i) Cesantías:</a:t>
          </a:r>
          <a:r>
            <a:rPr lang="es-CO" sz="1400" u="none" dirty="0"/>
            <a:t> </a:t>
          </a:r>
          <a:r>
            <a:rPr lang="es-MX" sz="1400" dirty="0"/>
            <a:t>$</a:t>
          </a:r>
          <a:r>
            <a:rPr lang="es-CO" sz="1400" dirty="0"/>
            <a:t>63.270.357</a:t>
          </a:r>
          <a:r>
            <a:rPr lang="es-CO" sz="1400" u="none" dirty="0"/>
            <a:t>; (</a:t>
          </a:r>
          <a:r>
            <a:rPr lang="es-CO" sz="1400" u="none" dirty="0" err="1"/>
            <a:t>ii</a:t>
          </a:r>
          <a:r>
            <a:rPr lang="es-CO" sz="1400" u="none" dirty="0"/>
            <a:t>) </a:t>
          </a:r>
          <a:r>
            <a:rPr lang="es-CO" sz="1400" u="sng" dirty="0"/>
            <a:t>Intereses a las Cesantías</a:t>
          </a:r>
          <a:r>
            <a:rPr lang="es-CO" sz="1400" u="none" dirty="0"/>
            <a:t>:</a:t>
          </a:r>
          <a:r>
            <a:rPr lang="es-CO" sz="1400" dirty="0"/>
            <a:t> </a:t>
          </a:r>
          <a:r>
            <a:rPr lang="es-MX" sz="1400" dirty="0"/>
            <a:t>$218.320; (</a:t>
          </a:r>
          <a:r>
            <a:rPr lang="es-MX" sz="1400" dirty="0" err="1"/>
            <a:t>iii</a:t>
          </a:r>
          <a:r>
            <a:rPr lang="es-MX" sz="1400" dirty="0"/>
            <a:t>) </a:t>
          </a:r>
          <a:r>
            <a:rPr lang="es-MX" sz="1400" u="sng" dirty="0"/>
            <a:t>primas de servicios</a:t>
          </a:r>
          <a:r>
            <a:rPr lang="es-MX" sz="1400" dirty="0"/>
            <a:t>: </a:t>
          </a:r>
          <a:r>
            <a:rPr lang="es-CO" sz="1400" dirty="0"/>
            <a:t>$11.552.637; (</a:t>
          </a:r>
          <a:r>
            <a:rPr lang="es-CO" sz="1400" dirty="0" err="1"/>
            <a:t>iv</a:t>
          </a:r>
          <a:r>
            <a:rPr lang="es-CO" sz="1400" dirty="0"/>
            <a:t>) </a:t>
          </a:r>
          <a:r>
            <a:rPr lang="es-CO" sz="1400" u="sng" dirty="0"/>
            <a:t>Compensación vacaciones</a:t>
          </a:r>
          <a:r>
            <a:rPr lang="es-CO" sz="1400" dirty="0"/>
            <a:t> </a:t>
          </a:r>
          <a:r>
            <a:rPr lang="es-MX" sz="1400" dirty="0"/>
            <a:t>$10.085.046 que deberá indexarse; (v) </a:t>
          </a:r>
          <a:r>
            <a:rPr lang="es-MX" sz="1400" u="sng" dirty="0"/>
            <a:t>Indemnización despido injusto</a:t>
          </a:r>
          <a:r>
            <a:rPr lang="es-MX" sz="1400" dirty="0"/>
            <a:t>: $48.347.787; (vi) </a:t>
          </a:r>
          <a:r>
            <a:rPr lang="es-MX" sz="1400" u="sng" dirty="0"/>
            <a:t>Sanción Art99 L.50/90</a:t>
          </a:r>
          <a:r>
            <a:rPr lang="es-MX" sz="1400" dirty="0"/>
            <a:t> $</a:t>
          </a:r>
          <a:r>
            <a:rPr lang="es-MX" sz="1400" u="none" dirty="0"/>
            <a:t>34.266.494 más intereses moratorios desde el 21/06/22 y (</a:t>
          </a:r>
          <a:r>
            <a:rPr lang="es-MX" sz="1400" u="none" dirty="0" err="1"/>
            <a:t>vii</a:t>
          </a:r>
          <a:r>
            <a:rPr lang="es-MX" sz="1400" u="none" dirty="0"/>
            <a:t>) pago a COLPENSIONES según </a:t>
          </a:r>
          <a:r>
            <a:rPr lang="es-MX" sz="1400" u="sng" dirty="0"/>
            <a:t>calculo actuarial </a:t>
          </a:r>
          <a:r>
            <a:rPr lang="es-MX" sz="1400" dirty="0"/>
            <a:t>del 01/02/12 al 20/06/20.</a:t>
          </a:r>
        </a:p>
        <a:p>
          <a:pPr algn="just">
            <a:buNone/>
          </a:pPr>
          <a:r>
            <a:rPr lang="es-MX" sz="1400" dirty="0"/>
            <a:t>Declaró la prescripción trienal propuesta. Ésta no aplica para el cálculo actuarial.</a:t>
          </a:r>
        </a:p>
        <a:p>
          <a:pPr algn="just">
            <a:buNone/>
          </a:pPr>
          <a:r>
            <a:rPr lang="es-MX" sz="1400" dirty="0"/>
            <a:t>Condenó en costas en favor de JALB (estas últimas se tasarán por secretaría)</a:t>
          </a:r>
          <a:endParaRPr lang="es-MX" sz="1400" dirty="0">
            <a:highlight>
              <a:srgbClr val="FFFF00"/>
            </a:highlight>
          </a:endParaRPr>
        </a:p>
      </dgm:t>
    </dgm:pt>
    <dgm:pt modelId="{0E2AE8E9-68B2-41DC-85DE-36E0B1003B62}" type="parTrans" cxnId="{569F9770-980E-4246-9C71-B4E70FDD1CDF}">
      <dgm:prSet/>
      <dgm:spPr/>
      <dgm:t>
        <a:bodyPr/>
        <a:lstStyle/>
        <a:p>
          <a:endParaRPr lang="es-CO"/>
        </a:p>
      </dgm:t>
    </dgm:pt>
    <dgm:pt modelId="{4D6F2895-D3B3-4F64-B201-66BD1AB47A0B}" type="sibTrans" cxnId="{569F9770-980E-4246-9C71-B4E70FDD1CDF}">
      <dgm:prSet/>
      <dgm:spPr/>
      <dgm:t>
        <a:bodyPr/>
        <a:lstStyle/>
        <a:p>
          <a:endParaRPr lang="es-CO"/>
        </a:p>
      </dgm:t>
    </dgm:pt>
    <dgm:pt modelId="{DB7D39DC-004C-4CA5-B92F-62BD52DB1E9E}">
      <dgm:prSet phldrT="[Texto]" custT="1"/>
      <dgm:spPr/>
      <dgm:t>
        <a:bodyPr/>
        <a:lstStyle/>
        <a:p>
          <a:r>
            <a:rPr lang="es-MX" sz="2000" dirty="0"/>
            <a:t>Segunda Instancia</a:t>
          </a:r>
          <a:endParaRPr lang="es-CO" sz="2000" dirty="0"/>
        </a:p>
      </dgm:t>
    </dgm:pt>
    <dgm:pt modelId="{83B724C2-8014-4206-9C90-0BD673A4C20F}" type="parTrans" cxnId="{2B72C04B-D6A2-4234-A01D-AE29D7AFCEA0}">
      <dgm:prSet/>
      <dgm:spPr/>
      <dgm:t>
        <a:bodyPr/>
        <a:lstStyle/>
        <a:p>
          <a:endParaRPr lang="es-CO"/>
        </a:p>
      </dgm:t>
    </dgm:pt>
    <dgm:pt modelId="{A0D63432-69DD-4F72-8DD5-2205B695BDB4}" type="sibTrans" cxnId="{2B72C04B-D6A2-4234-A01D-AE29D7AFCEA0}">
      <dgm:prSet/>
      <dgm:spPr/>
      <dgm:t>
        <a:bodyPr/>
        <a:lstStyle/>
        <a:p>
          <a:endParaRPr lang="es-CO"/>
        </a:p>
      </dgm:t>
    </dgm:pt>
    <dgm:pt modelId="{4EB1543C-794F-45ED-B6F2-551F2CC1D93E}">
      <dgm:prSet phldrT="[Texto]" custT="1"/>
      <dgm:spPr/>
      <dgm:t>
        <a:bodyPr/>
        <a:lstStyle/>
        <a:p>
          <a:pPr algn="just"/>
          <a:r>
            <a:rPr lang="es-CO" sz="1400" b="0" dirty="0"/>
            <a:t>(i) Modificó la condena de la indemnización moratoria para que se liquide a partir del 21/06/20 (diaria </a:t>
          </a:r>
          <a:r>
            <a:rPr lang="es-CO" sz="1400" dirty="0"/>
            <a:t>$278.031,49) hasta el mes 24 y, a partir del mes 25 intereses moratorios a la tasa máxima de créditos de libre asignación.</a:t>
          </a:r>
        </a:p>
        <a:p>
          <a:pPr algn="just"/>
          <a:r>
            <a:rPr lang="es-CO" sz="1400" dirty="0"/>
            <a:t>(</a:t>
          </a:r>
          <a:r>
            <a:rPr lang="es-CO" sz="1400" dirty="0" err="1"/>
            <a:t>ii</a:t>
          </a:r>
          <a:r>
            <a:rPr lang="es-CO" sz="1400" dirty="0"/>
            <a:t>) Confirmó la sentencia en lo demás y condenó en costas y agencias.</a:t>
          </a:r>
        </a:p>
        <a:p>
          <a:pPr algn="just"/>
          <a:r>
            <a:rPr lang="es-CO" sz="1400" dirty="0"/>
            <a:t>El tribunal dispuso modificar tal condena considerando que la demanda se presentó dentro de los 2 años siguientes a la terminación del contrato.</a:t>
          </a:r>
        </a:p>
        <a:p>
          <a:pPr algn="just"/>
          <a:endParaRPr lang="es-CO" sz="700" dirty="0"/>
        </a:p>
        <a:p>
          <a:pPr algn="just"/>
          <a:endParaRPr lang="es-CO" sz="1000" dirty="0"/>
        </a:p>
      </dgm:t>
    </dgm:pt>
    <dgm:pt modelId="{50179F37-D5D4-48FE-9E6E-EB3BDB528945}" type="parTrans" cxnId="{4935FF13-BAEA-48B6-978F-DB9002C76224}">
      <dgm:prSet/>
      <dgm:spPr/>
      <dgm:t>
        <a:bodyPr/>
        <a:lstStyle/>
        <a:p>
          <a:endParaRPr lang="es-CO"/>
        </a:p>
      </dgm:t>
    </dgm:pt>
    <dgm:pt modelId="{C18380DC-A4EB-4643-9FE0-E081402A78F5}" type="sibTrans" cxnId="{4935FF13-BAEA-48B6-978F-DB9002C76224}">
      <dgm:prSet/>
      <dgm:spPr/>
      <dgm:t>
        <a:bodyPr/>
        <a:lstStyle/>
        <a:p>
          <a:endParaRPr lang="es-CO"/>
        </a:p>
      </dgm:t>
    </dgm:pt>
    <dgm:pt modelId="{CE33C40A-6051-4D85-8AAE-5B1E5EAFBE7B}" type="pres">
      <dgm:prSet presAssocID="{C6B06B08-8F8B-4C11-9D33-77433B465576}" presName="Name0" presStyleCnt="0">
        <dgm:presLayoutVars>
          <dgm:chMax val="2"/>
          <dgm:dir/>
          <dgm:animOne val="branch"/>
          <dgm:animLvl val="lvl"/>
          <dgm:resizeHandles val="exact"/>
        </dgm:presLayoutVars>
      </dgm:prSet>
      <dgm:spPr/>
    </dgm:pt>
    <dgm:pt modelId="{EB9E74AE-503D-499C-8A31-A3A6A86E0A88}" type="pres">
      <dgm:prSet presAssocID="{C6B06B08-8F8B-4C11-9D33-77433B465576}" presName="Background" presStyleLbl="node1" presStyleIdx="0" presStyleCnt="1" custScaleX="106140" custScaleY="102255" custLinFactNeighborX="376" custLinFactNeighborY="-1204"/>
      <dgm:spPr/>
    </dgm:pt>
    <dgm:pt modelId="{481AF409-0ADC-4C21-ACF5-388C32C3C6BF}" type="pres">
      <dgm:prSet presAssocID="{C6B06B08-8F8B-4C11-9D33-77433B465576}" presName="Divider" presStyleLbl="callout" presStyleIdx="0" presStyleCnt="1"/>
      <dgm:spPr/>
    </dgm:pt>
    <dgm:pt modelId="{9B583882-F356-4263-808B-4AC757B6A6F7}" type="pres">
      <dgm:prSet presAssocID="{C6B06B08-8F8B-4C11-9D33-77433B465576}" presName="ChildText1" presStyleLbl="revTx" presStyleIdx="0" presStyleCnt="0" custScaleX="116553" custScaleY="83408" custLinFactNeighborX="285" custLinFactNeighborY="-13334">
        <dgm:presLayoutVars>
          <dgm:chMax val="0"/>
          <dgm:chPref val="0"/>
          <dgm:bulletEnabled val="1"/>
        </dgm:presLayoutVars>
      </dgm:prSet>
      <dgm:spPr/>
    </dgm:pt>
    <dgm:pt modelId="{719B5A53-B81B-4D96-9466-F7599798A633}" type="pres">
      <dgm:prSet presAssocID="{C6B06B08-8F8B-4C11-9D33-77433B465576}" presName="ChildText2" presStyleLbl="revTx" presStyleIdx="0" presStyleCnt="0" custScaleX="116768" custScaleY="52760" custLinFactNeighborX="1561" custLinFactNeighborY="-13334">
        <dgm:presLayoutVars>
          <dgm:chMax val="0"/>
          <dgm:chPref val="0"/>
          <dgm:bulletEnabled val="1"/>
        </dgm:presLayoutVars>
      </dgm:prSet>
      <dgm:spPr/>
    </dgm:pt>
    <dgm:pt modelId="{C711E209-CFFD-4E04-B2AA-D2B73F05472C}" type="pres">
      <dgm:prSet presAssocID="{C6B06B08-8F8B-4C11-9D33-77433B465576}" presName="ParentText1" presStyleLbl="revTx" presStyleIdx="0" presStyleCnt="0">
        <dgm:presLayoutVars>
          <dgm:chMax val="1"/>
          <dgm:chPref val="1"/>
        </dgm:presLayoutVars>
      </dgm:prSet>
      <dgm:spPr/>
    </dgm:pt>
    <dgm:pt modelId="{E8C68D75-A959-4E53-B01B-D4F2C1DD61FD}" type="pres">
      <dgm:prSet presAssocID="{C6B06B08-8F8B-4C11-9D33-77433B465576}" presName="ParentShape1" presStyleLbl="alignImgPlace1" presStyleIdx="0" presStyleCnt="2" custScaleX="63518" custScaleY="84164">
        <dgm:presLayoutVars/>
      </dgm:prSet>
      <dgm:spPr/>
    </dgm:pt>
    <dgm:pt modelId="{35D4BEF7-1576-434D-A8F6-578B56A1D3BC}" type="pres">
      <dgm:prSet presAssocID="{C6B06B08-8F8B-4C11-9D33-77433B465576}" presName="ParentText2" presStyleLbl="revTx" presStyleIdx="0" presStyleCnt="0">
        <dgm:presLayoutVars>
          <dgm:chMax val="1"/>
          <dgm:chPref val="1"/>
        </dgm:presLayoutVars>
      </dgm:prSet>
      <dgm:spPr/>
    </dgm:pt>
    <dgm:pt modelId="{0A989B7E-5524-4A57-8DFF-8796669BCEC2}" type="pres">
      <dgm:prSet presAssocID="{C6B06B08-8F8B-4C11-9D33-77433B465576}" presName="ParentShape2" presStyleLbl="alignImgPlace1" presStyleIdx="1" presStyleCnt="2" custScaleX="58652" custScaleY="80857">
        <dgm:presLayoutVars/>
      </dgm:prSet>
      <dgm:spPr/>
    </dgm:pt>
  </dgm:ptLst>
  <dgm:cxnLst>
    <dgm:cxn modelId="{09C7C711-CBB6-48D9-9CA9-576F5C35F067}" type="presOf" srcId="{DB7D39DC-004C-4CA5-B92F-62BD52DB1E9E}" destId="{35D4BEF7-1576-434D-A8F6-578B56A1D3BC}" srcOrd="0" destOrd="0" presId="urn:microsoft.com/office/officeart/2009/3/layout/OpposingIdeas"/>
    <dgm:cxn modelId="{4935FF13-BAEA-48B6-978F-DB9002C76224}" srcId="{DB7D39DC-004C-4CA5-B92F-62BD52DB1E9E}" destId="{4EB1543C-794F-45ED-B6F2-551F2CC1D93E}" srcOrd="0" destOrd="0" parTransId="{50179F37-D5D4-48FE-9E6E-EB3BDB528945}" sibTransId="{C18380DC-A4EB-4643-9FE0-E081402A78F5}"/>
    <dgm:cxn modelId="{9FEAE81E-BC09-4215-B22F-B161626BBED0}" type="presOf" srcId="{C6B06B08-8F8B-4C11-9D33-77433B465576}" destId="{CE33C40A-6051-4D85-8AAE-5B1E5EAFBE7B}" srcOrd="0" destOrd="0" presId="urn:microsoft.com/office/officeart/2009/3/layout/OpposingIdeas"/>
    <dgm:cxn modelId="{702A562F-BC62-4D8E-841A-F9A7F5025A73}" type="presOf" srcId="{8D4B8F14-4F21-49AE-9CC8-71007DC5CCBF}" destId="{E8C68D75-A959-4E53-B01B-D4F2C1DD61FD}" srcOrd="1" destOrd="0" presId="urn:microsoft.com/office/officeart/2009/3/layout/OpposingIdeas"/>
    <dgm:cxn modelId="{2B72C04B-D6A2-4234-A01D-AE29D7AFCEA0}" srcId="{C6B06B08-8F8B-4C11-9D33-77433B465576}" destId="{DB7D39DC-004C-4CA5-B92F-62BD52DB1E9E}" srcOrd="1" destOrd="0" parTransId="{83B724C2-8014-4206-9C90-0BD673A4C20F}" sibTransId="{A0D63432-69DD-4F72-8DD5-2205B695BDB4}"/>
    <dgm:cxn modelId="{569F9770-980E-4246-9C71-B4E70FDD1CDF}" srcId="{8D4B8F14-4F21-49AE-9CC8-71007DC5CCBF}" destId="{3D91D696-14B2-40C7-95E8-16F098EE0C53}" srcOrd="0" destOrd="0" parTransId="{0E2AE8E9-68B2-41DC-85DE-36E0B1003B62}" sibTransId="{4D6F2895-D3B3-4F64-B201-66BD1AB47A0B}"/>
    <dgm:cxn modelId="{315BFA7B-CD21-487D-8C76-85139D533031}" type="presOf" srcId="{8D4B8F14-4F21-49AE-9CC8-71007DC5CCBF}" destId="{C711E209-CFFD-4E04-B2AA-D2B73F05472C}" srcOrd="0" destOrd="0" presId="urn:microsoft.com/office/officeart/2009/3/layout/OpposingIdeas"/>
    <dgm:cxn modelId="{C72D3AA3-EDEA-4AB4-9575-7C027BE4EFE9}" type="presOf" srcId="{4EB1543C-794F-45ED-B6F2-551F2CC1D93E}" destId="{719B5A53-B81B-4D96-9466-F7599798A633}" srcOrd="0" destOrd="0" presId="urn:microsoft.com/office/officeart/2009/3/layout/OpposingIdeas"/>
    <dgm:cxn modelId="{56B844C5-144A-4705-AE25-92AECDD875DF}" type="presOf" srcId="{3D91D696-14B2-40C7-95E8-16F098EE0C53}" destId="{9B583882-F356-4263-808B-4AC757B6A6F7}" srcOrd="0" destOrd="0" presId="urn:microsoft.com/office/officeart/2009/3/layout/OpposingIdeas"/>
    <dgm:cxn modelId="{667686E4-65B3-4956-A40A-57454E21FF29}" type="presOf" srcId="{DB7D39DC-004C-4CA5-B92F-62BD52DB1E9E}" destId="{0A989B7E-5524-4A57-8DFF-8796669BCEC2}" srcOrd="1" destOrd="0" presId="urn:microsoft.com/office/officeart/2009/3/layout/OpposingIdeas"/>
    <dgm:cxn modelId="{C86F1DFD-9B09-4BEC-8229-3DC45A4BCD17}" srcId="{C6B06B08-8F8B-4C11-9D33-77433B465576}" destId="{8D4B8F14-4F21-49AE-9CC8-71007DC5CCBF}" srcOrd="0" destOrd="0" parTransId="{F2165C18-1421-4F38-959D-E2909B2B6F2C}" sibTransId="{ED7B4468-8374-41C9-8E4F-DDB060FB5CC8}"/>
    <dgm:cxn modelId="{89C1F821-A849-4CD0-A274-FE85FBA2FDCD}" type="presParOf" srcId="{CE33C40A-6051-4D85-8AAE-5B1E5EAFBE7B}" destId="{EB9E74AE-503D-499C-8A31-A3A6A86E0A88}" srcOrd="0" destOrd="0" presId="urn:microsoft.com/office/officeart/2009/3/layout/OpposingIdeas"/>
    <dgm:cxn modelId="{1CB34140-57E2-4F6B-AA5E-4F78B3B975AD}" type="presParOf" srcId="{CE33C40A-6051-4D85-8AAE-5B1E5EAFBE7B}" destId="{481AF409-0ADC-4C21-ACF5-388C32C3C6BF}" srcOrd="1" destOrd="0" presId="urn:microsoft.com/office/officeart/2009/3/layout/OpposingIdeas"/>
    <dgm:cxn modelId="{C1599E38-FE97-47F1-AAE6-0E8A693E6A21}" type="presParOf" srcId="{CE33C40A-6051-4D85-8AAE-5B1E5EAFBE7B}" destId="{9B583882-F356-4263-808B-4AC757B6A6F7}" srcOrd="2" destOrd="0" presId="urn:microsoft.com/office/officeart/2009/3/layout/OpposingIdeas"/>
    <dgm:cxn modelId="{22425659-BCCA-4D0D-97F0-1CC4724975EC}" type="presParOf" srcId="{CE33C40A-6051-4D85-8AAE-5B1E5EAFBE7B}" destId="{719B5A53-B81B-4D96-9466-F7599798A633}" srcOrd="3" destOrd="0" presId="urn:microsoft.com/office/officeart/2009/3/layout/OpposingIdeas"/>
    <dgm:cxn modelId="{6527DD29-4503-423F-B6B8-A1CF89EFAB2C}" type="presParOf" srcId="{CE33C40A-6051-4D85-8AAE-5B1E5EAFBE7B}" destId="{C711E209-CFFD-4E04-B2AA-D2B73F05472C}" srcOrd="4" destOrd="0" presId="urn:microsoft.com/office/officeart/2009/3/layout/OpposingIdeas"/>
    <dgm:cxn modelId="{2CF9E524-5EE1-46B2-919C-9F31C0C8E78E}" type="presParOf" srcId="{CE33C40A-6051-4D85-8AAE-5B1E5EAFBE7B}" destId="{E8C68D75-A959-4E53-B01B-D4F2C1DD61FD}" srcOrd="5" destOrd="0" presId="urn:microsoft.com/office/officeart/2009/3/layout/OpposingIdeas"/>
    <dgm:cxn modelId="{390B6807-6697-4F82-BD26-B9174F100DE2}" type="presParOf" srcId="{CE33C40A-6051-4D85-8AAE-5B1E5EAFBE7B}" destId="{35D4BEF7-1576-434D-A8F6-578B56A1D3BC}" srcOrd="6" destOrd="0" presId="urn:microsoft.com/office/officeart/2009/3/layout/OpposingIdeas"/>
    <dgm:cxn modelId="{1DDDF77D-0BEF-4323-950C-C35623DB075B}" type="presParOf" srcId="{CE33C40A-6051-4D85-8AAE-5B1E5EAFBE7B}" destId="{0A989B7E-5524-4A57-8DFF-8796669BCEC2}" srcOrd="7" destOrd="0" presId="urn:microsoft.com/office/officeart/2009/3/layout/OpposingIdea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9E74AE-503D-499C-8A31-A3A6A86E0A88}">
      <dsp:nvSpPr>
        <dsp:cNvPr id="0" name=""/>
        <dsp:cNvSpPr/>
      </dsp:nvSpPr>
      <dsp:spPr>
        <a:xfrm>
          <a:off x="1584116" y="1009389"/>
          <a:ext cx="8189148" cy="4242651"/>
        </a:xfrm>
        <a:prstGeom prst="round2DiagRect">
          <a:avLst>
            <a:gd name="adj1" fmla="val 0"/>
            <a:gd name="adj2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1AF409-0ADC-4C21-ACF5-388C32C3C6BF}">
      <dsp:nvSpPr>
        <dsp:cNvPr id="0" name=""/>
        <dsp:cNvSpPr/>
      </dsp:nvSpPr>
      <dsp:spPr>
        <a:xfrm>
          <a:off x="5649680" y="1546181"/>
          <a:ext cx="1028" cy="326898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583882-F356-4263-808B-4AC757B6A6F7}">
      <dsp:nvSpPr>
        <dsp:cNvPr id="0" name=""/>
        <dsp:cNvSpPr/>
      </dsp:nvSpPr>
      <dsp:spPr>
        <a:xfrm>
          <a:off x="1781966" y="1243091"/>
          <a:ext cx="3896773" cy="293632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0" kern="1200" dirty="0"/>
            <a:t>Declaró la existencia de contrato de trabajo indefinido del 01/02/12 al 20/06/20. Función </a:t>
          </a:r>
          <a:r>
            <a:rPr lang="es-MX" sz="1400" b="0" i="1" kern="1200" dirty="0"/>
            <a:t>“médico pediatra</a:t>
          </a:r>
          <a:r>
            <a:rPr lang="es-MX" sz="1400" b="0" i="0" kern="1200" dirty="0"/>
            <a:t>”; último salario mensual </a:t>
          </a:r>
          <a:r>
            <a:rPr lang="es-MX" sz="1400" b="0" kern="1200" dirty="0"/>
            <a:t>$8.158.689; se condenó a pagar: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CO" sz="1400" u="sng" kern="1200" dirty="0"/>
            <a:t>(i) Cesantías:</a:t>
          </a:r>
          <a:r>
            <a:rPr lang="es-CO" sz="1400" u="none" kern="1200" dirty="0"/>
            <a:t> </a:t>
          </a:r>
          <a:r>
            <a:rPr lang="es-MX" sz="1400" kern="1200" dirty="0"/>
            <a:t>$</a:t>
          </a:r>
          <a:r>
            <a:rPr lang="es-CO" sz="1400" kern="1200" dirty="0"/>
            <a:t>63.270.357</a:t>
          </a:r>
          <a:r>
            <a:rPr lang="es-CO" sz="1400" u="none" kern="1200" dirty="0"/>
            <a:t>; (</a:t>
          </a:r>
          <a:r>
            <a:rPr lang="es-CO" sz="1400" u="none" kern="1200" dirty="0" err="1"/>
            <a:t>ii</a:t>
          </a:r>
          <a:r>
            <a:rPr lang="es-CO" sz="1400" u="none" kern="1200" dirty="0"/>
            <a:t>) </a:t>
          </a:r>
          <a:r>
            <a:rPr lang="es-CO" sz="1400" u="sng" kern="1200" dirty="0"/>
            <a:t>Intereses a las Cesantías</a:t>
          </a:r>
          <a:r>
            <a:rPr lang="es-CO" sz="1400" u="none" kern="1200" dirty="0"/>
            <a:t>:</a:t>
          </a:r>
          <a:r>
            <a:rPr lang="es-CO" sz="1400" kern="1200" dirty="0"/>
            <a:t> </a:t>
          </a:r>
          <a:r>
            <a:rPr lang="es-MX" sz="1400" kern="1200" dirty="0"/>
            <a:t>$218.320; (</a:t>
          </a:r>
          <a:r>
            <a:rPr lang="es-MX" sz="1400" kern="1200" dirty="0" err="1"/>
            <a:t>iii</a:t>
          </a:r>
          <a:r>
            <a:rPr lang="es-MX" sz="1400" kern="1200" dirty="0"/>
            <a:t>) </a:t>
          </a:r>
          <a:r>
            <a:rPr lang="es-MX" sz="1400" u="sng" kern="1200" dirty="0"/>
            <a:t>primas de servicios</a:t>
          </a:r>
          <a:r>
            <a:rPr lang="es-MX" sz="1400" kern="1200" dirty="0"/>
            <a:t>: </a:t>
          </a:r>
          <a:r>
            <a:rPr lang="es-CO" sz="1400" kern="1200" dirty="0"/>
            <a:t>$11.552.637; (</a:t>
          </a:r>
          <a:r>
            <a:rPr lang="es-CO" sz="1400" kern="1200" dirty="0" err="1"/>
            <a:t>iv</a:t>
          </a:r>
          <a:r>
            <a:rPr lang="es-CO" sz="1400" kern="1200" dirty="0"/>
            <a:t>) </a:t>
          </a:r>
          <a:r>
            <a:rPr lang="es-CO" sz="1400" u="sng" kern="1200" dirty="0"/>
            <a:t>Compensación vacaciones</a:t>
          </a:r>
          <a:r>
            <a:rPr lang="es-CO" sz="1400" kern="1200" dirty="0"/>
            <a:t> </a:t>
          </a:r>
          <a:r>
            <a:rPr lang="es-MX" sz="1400" kern="1200" dirty="0"/>
            <a:t>$10.085.046 que deberá indexarse; (v) </a:t>
          </a:r>
          <a:r>
            <a:rPr lang="es-MX" sz="1400" u="sng" kern="1200" dirty="0"/>
            <a:t>Indemnización despido injusto</a:t>
          </a:r>
          <a:r>
            <a:rPr lang="es-MX" sz="1400" kern="1200" dirty="0"/>
            <a:t>: $48.347.787; (vi) </a:t>
          </a:r>
          <a:r>
            <a:rPr lang="es-MX" sz="1400" u="sng" kern="1200" dirty="0"/>
            <a:t>Sanción Art99 L.50/90</a:t>
          </a:r>
          <a:r>
            <a:rPr lang="es-MX" sz="1400" kern="1200" dirty="0"/>
            <a:t> $</a:t>
          </a:r>
          <a:r>
            <a:rPr lang="es-MX" sz="1400" u="none" kern="1200" dirty="0"/>
            <a:t>34.266.494 más intereses moratorios desde el 21/06/22 y (</a:t>
          </a:r>
          <a:r>
            <a:rPr lang="es-MX" sz="1400" u="none" kern="1200" dirty="0" err="1"/>
            <a:t>vii</a:t>
          </a:r>
          <a:r>
            <a:rPr lang="es-MX" sz="1400" u="none" kern="1200" dirty="0"/>
            <a:t>) pago a COLPENSIONES según </a:t>
          </a:r>
          <a:r>
            <a:rPr lang="es-MX" sz="1400" u="sng" kern="1200" dirty="0"/>
            <a:t>calculo actuarial </a:t>
          </a:r>
          <a:r>
            <a:rPr lang="es-MX" sz="1400" kern="1200" dirty="0"/>
            <a:t>del 01/02/12 al 20/06/20.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/>
            <a:t>Declaró la prescripción trienal propuesta. Ésta no aplica para el cálculo actuarial.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/>
            <a:t>Condenó en costas en favor de JALB (estas últimas se tasarán por secretaría)</a:t>
          </a:r>
          <a:endParaRPr lang="es-MX" sz="1400" kern="1200" dirty="0">
            <a:highlight>
              <a:srgbClr val="FFFF00"/>
            </a:highlight>
          </a:endParaRPr>
        </a:p>
      </dsp:txBody>
      <dsp:txXfrm>
        <a:off x="1781966" y="1243091"/>
        <a:ext cx="3896773" cy="2936328"/>
      </dsp:txXfrm>
    </dsp:sp>
    <dsp:sp modelId="{719B5A53-B81B-4D96-9466-F7599798A633}">
      <dsp:nvSpPr>
        <dsp:cNvPr id="0" name=""/>
        <dsp:cNvSpPr/>
      </dsp:nvSpPr>
      <dsp:spPr>
        <a:xfrm>
          <a:off x="5678744" y="1782563"/>
          <a:ext cx="3903962" cy="185738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b="0" kern="1200" dirty="0"/>
            <a:t>(i) Modificó la condena de la indemnización moratoria para que se liquide a partir del 21/06/20 (diaria </a:t>
          </a:r>
          <a:r>
            <a:rPr lang="es-CO" sz="1400" kern="1200" dirty="0"/>
            <a:t>$278.031,49) hasta el mes 24 y, a partir del mes 25 intereses moratorios a la tasa máxima de créditos de libre asignación.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/>
            <a:t>(</a:t>
          </a:r>
          <a:r>
            <a:rPr lang="es-CO" sz="1400" kern="1200" dirty="0" err="1"/>
            <a:t>ii</a:t>
          </a:r>
          <a:r>
            <a:rPr lang="es-CO" sz="1400" kern="1200" dirty="0"/>
            <a:t>) Confirmó la sentencia en lo demás y condenó en costas y agencias.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/>
            <a:t>El tribunal dispuso modificar tal condena considerando que la demanda se presentó dentro de los 2 años siguientes a la terminación del contrato.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700" kern="1200" dirty="0"/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000" kern="1200" dirty="0"/>
        </a:p>
      </dsp:txBody>
      <dsp:txXfrm>
        <a:off x="5678744" y="1782563"/>
        <a:ext cx="3903962" cy="1857384"/>
      </dsp:txXfrm>
    </dsp:sp>
    <dsp:sp modelId="{E8C68D75-A959-4E53-B01B-D4F2C1DD61FD}">
      <dsp:nvSpPr>
        <dsp:cNvPr id="0" name=""/>
        <dsp:cNvSpPr/>
      </dsp:nvSpPr>
      <dsp:spPr>
        <a:xfrm rot="16200000">
          <a:off x="-755731" y="1892170"/>
          <a:ext cx="3809498" cy="816780"/>
        </a:xfrm>
        <a:prstGeom prst="rightArrow">
          <a:avLst>
            <a:gd name="adj1" fmla="val 49830"/>
            <a:gd name="adj2" fmla="val 6066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Primera Instancia</a:t>
          </a:r>
          <a:endParaRPr lang="es-CO" sz="2000" kern="1200" dirty="0"/>
        </a:p>
      </dsp:txBody>
      <dsp:txXfrm>
        <a:off x="-632288" y="2220503"/>
        <a:ext cx="3562611" cy="407002"/>
      </dsp:txXfrm>
    </dsp:sp>
    <dsp:sp modelId="{0A989B7E-5524-4A57-8DFF-8796669BCEC2}">
      <dsp:nvSpPr>
        <dsp:cNvPr id="0" name=""/>
        <dsp:cNvSpPr/>
      </dsp:nvSpPr>
      <dsp:spPr>
        <a:xfrm rot="5400000">
          <a:off x="8320435" y="3683676"/>
          <a:ext cx="3659814" cy="754208"/>
        </a:xfrm>
        <a:prstGeom prst="rightArrow">
          <a:avLst>
            <a:gd name="adj1" fmla="val 49830"/>
            <a:gd name="adj2" fmla="val 6066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Segunda Instancia</a:t>
          </a:r>
          <a:endParaRPr lang="es-CO" sz="2000" kern="1200" dirty="0"/>
        </a:p>
      </dsp:txBody>
      <dsp:txXfrm>
        <a:off x="8434422" y="3758882"/>
        <a:ext cx="3431840" cy="3758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OpposingIdeas">
  <dgm:title val=""/>
  <dgm:desc val=""/>
  <dgm:catLst>
    <dgm:cat type="relationship" pri="34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clrData>
  <dgm:layoutNode name="Name0">
    <dgm:varLst>
      <dgm:chMax val="2"/>
      <dgm:dir/>
      <dgm:animOne val="branch"/>
      <dgm:animLvl val="lvl"/>
      <dgm:resizeHandles val="exact"/>
    </dgm:varLst>
    <dgm:choose name="Name1">
      <dgm:if name="Name2" axis="ch" ptType="node" func="cnt" op="lte" val="1">
        <dgm:alg type="composite">
          <dgm:param type="ar" val="0.9928"/>
        </dgm:alg>
      </dgm:if>
      <dgm:else name="Name3">
        <dgm:alg type="composite">
          <dgm:param type="ar" val="1.6364"/>
        </dgm:alg>
      </dgm:else>
    </dgm:choose>
    <dgm:shape xmlns:r="http://schemas.openxmlformats.org/officeDocument/2006/relationships" r:blip="">
      <dgm:adjLst/>
    </dgm:shape>
    <dgm:choose name="Name4">
      <dgm:if name="Name5" func="var" arg="dir" op="equ" val="norm">
        <dgm:choose name="Name6">
          <dgm:if name="Name7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2963"/>
              <dgm:constr type="t" for="ch" forName="ChildText1" refType="h" fact="0.2722"/>
              <dgm:constr type="w" for="ch" forName="ChildText1" refType="w" fact="0.6534"/>
              <dgm:constr type="h" for="ch" forName="ChildText1" refType="h" fact="0.6682"/>
              <dgm:constr type="l" for="ch" forName="Background" refType="w" fact="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l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l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8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l" for="ch" forName="ChildText2" refType="w" fact="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l" for="ch" forName="Background" refType="w" fact="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l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l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l" for="ch" forName="ParentText2" refType="w" fact="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l" for="ch" forName="ParentShape2" refType="w" fact="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l" for="ch" forName="Divider" refType="w" fact="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if>
      <dgm:else name="Name9">
        <dgm:choose name="Name10">
          <dgm:if name="Name11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2455"/>
              <dgm:constr type="t" for="ch" forName="ChildText1" refType="h" fact="0.2651"/>
              <dgm:constr type="w" for="ch" forName="ChildText1" refType="w" fact="0.5351"/>
              <dgm:constr type="h" for="ch" forName="ChildText1" refType="h" fact="0.56"/>
              <dgm:constr type="r" for="ch" forName="Background" refType="w" fact="-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r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r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12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r" for="ch" forName="ChildText2" refType="w" fact="-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r" for="ch" forName="Background" refType="w" fact="-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r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r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r" for="ch" forName="ParentText2" refType="w" fact="-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r" for="ch" forName="ParentShape2" refType="w" fact="-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r" for="ch" forName="Divider" refType="w" fact="-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else>
    </dgm:choose>
    <dgm:choose name="Name13">
      <dgm:if name="Name14" axis="ch" ptType="node" func="cnt" op="gte" val="1">
        <dgm:layoutNode name="Background" styleLbl="node1">
          <dgm:alg type="sp"/>
          <dgm:choose name="Name15">
            <dgm:if name="Name16" func="var" arg="dir" op="equ" val="norm">
              <dgm:shape xmlns:r="http://schemas.openxmlformats.org/officeDocument/2006/relationships" type="round2DiagRect" r:blip="">
                <dgm:adjLst>
                  <dgm:adj idx="1" val="0"/>
                  <dgm:adj idx="2" val="0.1667"/>
                </dgm:adjLst>
              </dgm:shape>
            </dgm:if>
            <dgm:else name="Name17">
              <dgm:shape xmlns:r="http://schemas.openxmlformats.org/officeDocument/2006/relationships" type="round2DiagRect" r:blip="">
                <dgm:adjLst>
                  <dgm:adj idx="1" val="0.1667"/>
                  <dgm:adj idx="2" val="0"/>
                </dgm:adjLst>
              </dgm:shape>
            </dgm:else>
          </dgm:choose>
          <dgm:presOf/>
        </dgm:layoutNode>
        <dgm:choose name="Name18">
          <dgm:if name="Name19" axis="ch" ptType="node" func="cnt" op="gte" val="2">
            <dgm:layoutNode name="Divider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</dgm:if>
          <dgm:else name="Name20"/>
        </dgm:choose>
        <dgm:layoutNode name="ChildText1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hideGeom="1">
            <dgm:adjLst/>
          </dgm:shape>
          <dgm:presOf axis="ch des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21">
          <dgm:if name="Name22" axis="ch" ptType="node" func="cnt" op="gte" val="2">
            <dgm:layoutNode name="ChildText2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ch des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23"/>
        </dgm:choose>
        <dgm:layoutNode name="ParentText1" styleLbl="revTx">
          <dgm:varLst>
            <dgm:chMax val="1"/>
            <dgm:chPref val="1"/>
          </dgm:varLst>
          <dgm:choose name="Name24">
            <dgm:if name="Name25" func="var" arg="dir" op="equ" val="norm">
              <dgm:alg type="tx">
                <dgm:param type="parTxLTRAlign" val="r"/>
                <dgm:param type="shpTxLTRAlignCh" val="r"/>
                <dgm:param type="txAnchorVertCh" val="mid"/>
                <dgm:param type="autoTxRot" val="grav"/>
              </dgm:alg>
            </dgm:if>
            <dgm:else name="Name26">
              <dgm:alg type="tx">
                <dgm:param type="parTxLTRAlign" val="l"/>
                <dgm:param type="shpTxLTRAlignCh" val="r"/>
                <dgm:param type="txAnchorVertCh" val="mid"/>
                <dgm:param type="autoTxRot" val="grav"/>
              </dgm:alg>
            </dgm:else>
          </dgm:choose>
          <dgm:choose name="Name27">
            <dgm:if name="Name28" func="var" arg="dir" op="equ" val="norm">
              <dgm:shape xmlns:r="http://schemas.openxmlformats.org/officeDocument/2006/relationships" rot="-90" type="rightArrow" r:blip="" hideGeom="1">
                <dgm:adjLst>
                  <dgm:adj idx="1" val="0.4983"/>
                  <dgm:adj idx="2" val="0.6066"/>
                </dgm:adjLst>
              </dgm:shape>
            </dgm:if>
            <dgm:else name="Name29">
              <dgm:shape xmlns:r="http://schemas.openxmlformats.org/officeDocument/2006/relationships" rot="90" type="leftArrow" r:blip="" hideGeom="1">
                <dgm:adjLst>
                  <dgm:adj idx="1" val="0.4983"/>
                  <dgm:adj idx="2" val="0.6066"/>
                </dgm:adjLst>
              </dgm:shape>
            </dgm:else>
          </dgm:choose>
          <dgm:presOf axis="ch 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ParentShape1" styleLbl="alignImgPlace1">
          <dgm:varLst/>
          <dgm:alg type="sp"/>
          <dgm:presOf axis="ch self" ptType="node node" st="1 1" cnt="1 0"/>
          <dgm:choose name="Name30">
            <dgm:if name="Name31" func="var" arg="dir" op="equ" val="norm">
              <dgm:shape xmlns:r="http://schemas.openxmlformats.org/officeDocument/2006/relationships" rot="-90" type="rightArrow" r:blip="">
                <dgm:adjLst>
                  <dgm:adj idx="1" val="0.4983"/>
                  <dgm:adj idx="2" val="0.6066"/>
                </dgm:adjLst>
              </dgm:shape>
            </dgm:if>
            <dgm:else name="Name32">
              <dgm:shape xmlns:r="http://schemas.openxmlformats.org/officeDocument/2006/relationships" rot="90" type="leftArrow" r:blip="">
                <dgm:adjLst>
                  <dgm:adj idx="1" val="0.4983"/>
                  <dgm:adj idx="2" val="0.6066"/>
                </dgm:adjLst>
              </dgm:shape>
            </dgm:else>
          </dgm:choose>
        </dgm:layoutNode>
        <dgm:choose name="Name33">
          <dgm:if name="Name34" axis="ch" ptType="node" func="cnt" op="gte" val="2">
            <dgm:layoutNode name="ParentText2" styleLbl="revTx">
              <dgm:varLst>
                <dgm:chMax val="1"/>
                <dgm:chPref val="1"/>
              </dgm:varLst>
              <dgm:choose name="Name35">
                <dgm:if name="Name36" func="var" arg="dir" op="equ" val="norm">
                  <dgm:alg type="tx">
                    <dgm:param type="parTxLTRAlign" val="r"/>
                    <dgm:param type="shpTxLTRAlignCh" val="r"/>
                    <dgm:param type="txAnchorVertCh" val="mid"/>
                    <dgm:param type="autoTxRot" val="grav"/>
                  </dgm:alg>
                </dgm:if>
                <dgm:else name="Name37">
                  <dgm:alg type="tx">
                    <dgm:param type="parTxLTRAlign" val="l"/>
                    <dgm:param type="shpTxLTRAlignCh" val="r"/>
                    <dgm:param type="txAnchorVertCh" val="mid"/>
                    <dgm:param type="autoTxRot" val="grav"/>
                  </dgm:alg>
                </dgm:else>
              </dgm:choose>
              <dgm:choose name="Name38">
                <dgm:if name="Name39" func="var" arg="dir" op="equ" val="norm">
                  <dgm:shape xmlns:r="http://schemas.openxmlformats.org/officeDocument/2006/relationships" rot="90" type="rightArrow" r:blip="" hideGeom="1">
                    <dgm:adjLst>
                      <dgm:adj idx="1" val="0.4983"/>
                      <dgm:adj idx="2" val="0.6066"/>
                    </dgm:adjLst>
                  </dgm:shape>
                </dgm:if>
                <dgm:else name="Name40">
                  <dgm:shape xmlns:r="http://schemas.openxmlformats.org/officeDocument/2006/relationships" rot="-90" type="leftArrow" r:blip="" hideGeom="1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ParentShape2" styleLbl="alignImgPlace1">
              <dgm:varLst/>
              <dgm:alg type="sp"/>
              <dgm:choose name="Name41">
                <dgm:if name="Name42" func="var" arg="dir" op="equ" val="norm">
                  <dgm:shape xmlns:r="http://schemas.openxmlformats.org/officeDocument/2006/relationships" rot="90" type="rightArrow" r:blip="">
                    <dgm:adjLst>
                      <dgm:adj idx="1" val="0.4983"/>
                      <dgm:adj idx="2" val="0.6066"/>
                    </dgm:adjLst>
                  </dgm:shape>
                </dgm:if>
                <dgm:else name="Name43">
                  <dgm:shape xmlns:r="http://schemas.openxmlformats.org/officeDocument/2006/relationships" rot="-90" type="leftArrow" r:blip="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</dgm:layoutNode>
          </dgm:if>
          <dgm:else name="Name44"/>
        </dgm:choose>
      </dgm:if>
      <dgm:else name="Name4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002060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002060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12/11/2023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002060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12/11/2023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98449" y="6248400"/>
            <a:ext cx="11385548" cy="304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24898" y="992124"/>
            <a:ext cx="7742202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002060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23344" y="2572511"/>
            <a:ext cx="11545310" cy="3208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5C5543C-6137-A64D-A3CA-B9D3FDA80C70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84A96CF2-ADA8-EF49-A73C-CFC7B79A1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71067" cy="6858000"/>
          </a:xfrm>
          <a:prstGeom prst="rect">
            <a:avLst/>
          </a:prstGeom>
        </p:spPr>
      </p:pic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F41D6480-E626-8232-8EFD-DF8EACAC7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32138" y="1997839"/>
            <a:ext cx="6098790" cy="2862322"/>
          </a:xfrm>
        </p:spPr>
        <p:txBody>
          <a:bodyPr wrap="square" lIns="0" tIns="0" rIns="0" bIns="0" anchor="t">
            <a:spAutoFit/>
          </a:bodyPr>
          <a:lstStyle/>
          <a:p>
            <a:pPr algn="ctr"/>
            <a:endParaRPr lang="es-CO" sz="1400" b="1" dirty="0"/>
          </a:p>
          <a:p>
            <a:pPr algn="ctr"/>
            <a:r>
              <a:rPr lang="es-CO" sz="1400" b="1" dirty="0"/>
              <a:t>ANÁLISIS PROCESO JAIR ALEJANDRO LUNA BADILLO (JALB) vs INVERSIONES SEQUOIA COLOMBIA SAS (ISC).</a:t>
            </a:r>
          </a:p>
          <a:p>
            <a:pPr algn="just"/>
            <a:endParaRPr lang="es-CO" sz="1400" b="1" dirty="0"/>
          </a:p>
          <a:p>
            <a:pPr algn="just"/>
            <a:endParaRPr lang="es-CO" sz="1400" b="1" dirty="0"/>
          </a:p>
          <a:p>
            <a:pPr algn="just"/>
            <a:endParaRPr lang="es-CO" sz="1400" b="1" dirty="0"/>
          </a:p>
          <a:p>
            <a:pPr algn="just"/>
            <a:endParaRPr lang="es-CO" sz="1400" b="1" dirty="0"/>
          </a:p>
          <a:p>
            <a:pPr algn="just"/>
            <a:endParaRPr lang="es-CO" sz="1400" b="1" dirty="0"/>
          </a:p>
          <a:p>
            <a:pPr algn="just"/>
            <a:endParaRPr lang="es-CO" sz="1400" b="1" dirty="0"/>
          </a:p>
          <a:p>
            <a:pPr algn="just"/>
            <a:r>
              <a:rPr lang="es-CO" sz="1400" b="1" dirty="0"/>
              <a:t>TIPO DE PROCESO</a:t>
            </a:r>
            <a:r>
              <a:rPr lang="es-CO" sz="1400" dirty="0"/>
              <a:t>: ORDINARIO LABORAL </a:t>
            </a:r>
          </a:p>
          <a:p>
            <a:pPr algn="just"/>
            <a:r>
              <a:rPr lang="es-CO" sz="1400" b="1" dirty="0"/>
              <a:t>RADICADO:</a:t>
            </a:r>
            <a:r>
              <a:rPr lang="es-CO" sz="1400" dirty="0"/>
              <a:t> 110013105 023 2022 00255 00</a:t>
            </a:r>
          </a:p>
          <a:p>
            <a:pPr algn="just"/>
            <a:r>
              <a:rPr lang="es-CO" sz="1400" b="1" dirty="0"/>
              <a:t>JUZGADO</a:t>
            </a:r>
            <a:r>
              <a:rPr lang="es-CO" sz="1400" dirty="0"/>
              <a:t>: 23 LABORAL DEL CIRCUITO DE BOGOTÁ </a:t>
            </a:r>
            <a:endParaRPr lang="es-CO" sz="1400" dirty="0">
              <a:ea typeface="Calibri"/>
              <a:cs typeface="Calibri"/>
            </a:endParaRPr>
          </a:p>
          <a:p>
            <a:endParaRPr lang="es-CO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F9EF2D9-41AF-20B1-C8E9-9C6B0D208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4500" y="6346073"/>
            <a:ext cx="1117000" cy="26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01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733DB4-E05D-AD6F-9B77-ACAC380D3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898" y="992124"/>
            <a:ext cx="7742202" cy="461665"/>
          </a:xfrm>
        </p:spPr>
        <p:txBody>
          <a:bodyPr/>
          <a:lstStyle/>
          <a:p>
            <a:pPr algn="ctr"/>
            <a:r>
              <a:rPr lang="es-CO" sz="3000" dirty="0"/>
              <a:t>PRETENSIONES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5C6ECF8-A0D9-2097-7D5C-527AAD3F1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100" y="1905000"/>
            <a:ext cx="11353800" cy="3077766"/>
          </a:xfrm>
        </p:spPr>
        <p:txBody>
          <a:bodyPr/>
          <a:lstStyle/>
          <a:p>
            <a:pPr marL="342900" indent="-342900" algn="just">
              <a:buFont typeface="+mj-lt"/>
              <a:buAutoNum type="arabicPeriod"/>
            </a:pPr>
            <a:r>
              <a:rPr lang="es-CO" sz="1400" dirty="0"/>
              <a:t>Declaración de contrato realidad (de trabajo), desde el 01/02/12 y hasta el 20/06/20.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CO" sz="1400" dirty="0"/>
              <a:t>Condena por los siguientes conceptos: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CO" sz="1400" dirty="0"/>
              <a:t>Prima de servicios y vacaciones.								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CO" sz="1400" dirty="0"/>
              <a:t>Cesantías.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CO" sz="1400" dirty="0"/>
              <a:t>Indemnización por no consignación cesantías. (Art. 99 L.50/1990)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CO" sz="1400" dirty="0"/>
              <a:t>Intereses a las cesantías y sanción por su no pago.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CO" sz="1400" dirty="0"/>
              <a:t>Aportes al Sistema de Pensiones.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CO" sz="1400" dirty="0"/>
              <a:t>Aportes al Sistema de Salud.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CO" sz="1400" dirty="0"/>
              <a:t>Intereses moratorios por no pago de tales aportes. (salud y pensión)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CO" sz="1400" dirty="0"/>
              <a:t>Indemnización por mora en el pago de prestaciones sociales. (Art. 65 CST)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CO" sz="1400" dirty="0"/>
              <a:t>Indemnización por terminación unilateral sin justa causa. (Art 64 CST)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CO" sz="1400" dirty="0"/>
              <a:t>Indexación de las condenas.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CO" sz="1400" dirty="0"/>
              <a:t>Costas y agencias en derecho.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39782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AEDAD0-116F-B98D-69D3-812A717DB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92124"/>
            <a:ext cx="10972800" cy="461665"/>
          </a:xfrm>
        </p:spPr>
        <p:txBody>
          <a:bodyPr/>
          <a:lstStyle/>
          <a:p>
            <a:pPr algn="ctr"/>
            <a:r>
              <a:rPr lang="es-MX" sz="3000" dirty="0">
                <a:latin typeface="+mj-lt"/>
              </a:rPr>
              <a:t>SENTENCIAS DE PRIMERA Y SEGUNDA INSTANCIA</a:t>
            </a:r>
            <a:endParaRPr lang="es-CO" sz="3000" dirty="0">
              <a:latin typeface="+mj-lt"/>
            </a:endParaRPr>
          </a:p>
        </p:txBody>
      </p:sp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34331523-2F60-B319-6EB6-CEBC3EEA7AD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19256848"/>
              </p:ext>
            </p:extLst>
          </p:nvPr>
        </p:nvGraphicFramePr>
        <p:xfrm>
          <a:off x="381000" y="571501"/>
          <a:ext cx="11268075" cy="6286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26273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2F281C-43AD-6BA8-13FE-A0611F17B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90600"/>
            <a:ext cx="11125200" cy="461665"/>
          </a:xfrm>
        </p:spPr>
        <p:txBody>
          <a:bodyPr/>
          <a:lstStyle/>
          <a:p>
            <a:pPr algn="ctr"/>
            <a:r>
              <a:rPr lang="es-MX" sz="3000" dirty="0">
                <a:latin typeface="+mn-lt"/>
              </a:rPr>
              <a:t>LIQUIDACIÓN CONDENA AL 5/12/23</a:t>
            </a:r>
            <a:endParaRPr lang="es-CO" sz="3000" dirty="0">
              <a:latin typeface="+mn-lt"/>
            </a:endParaRP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53C5694F-677E-7797-B22B-2EF8476BD1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542362"/>
              </p:ext>
            </p:extLst>
          </p:nvPr>
        </p:nvGraphicFramePr>
        <p:xfrm>
          <a:off x="1552575" y="1628775"/>
          <a:ext cx="9258299" cy="40576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67150">
                  <a:extLst>
                    <a:ext uri="{9D8B030D-6E8A-4147-A177-3AD203B41FA5}">
                      <a16:colId xmlns:a16="http://schemas.microsoft.com/office/drawing/2014/main" val="2290064190"/>
                    </a:ext>
                  </a:extLst>
                </a:gridCol>
                <a:gridCol w="5391149">
                  <a:extLst>
                    <a:ext uri="{9D8B030D-6E8A-4147-A177-3AD203B41FA5}">
                      <a16:colId xmlns:a16="http://schemas.microsoft.com/office/drawing/2014/main" val="3343735389"/>
                    </a:ext>
                  </a:extLst>
                </a:gridCol>
              </a:tblGrid>
              <a:tr h="25202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u="none" strike="noStrike" dirty="0">
                          <a:effectLst/>
                        </a:rPr>
                        <a:t>Concepto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u="none" strike="noStrike" dirty="0">
                          <a:effectLst/>
                        </a:rPr>
                        <a:t>Valor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65410097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Cesantías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>
                          <a:effectLst/>
                        </a:rPr>
                        <a:t> $                                                             63.270.357,00 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11127862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Intereses a las cesantías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>
                          <a:effectLst/>
                        </a:rPr>
                        <a:t> $                                                                   218.320,00 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284694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Prima de servicios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 $                                                             11.552.637,00 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67138152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Vacaciones indexadas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 $                                                             14.761.394,00 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6792017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Indemnización por despido injusto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 $                                                             48.347.787,00 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03849407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Sanción (Art. 99 L.50/90)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 $                                                             34.266.494,00 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7387728"/>
                  </a:ext>
                </a:extLst>
              </a:tr>
              <a:tr h="1008113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Indemnización moratoria (Art. 65 CST) hasta 720 días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 $                                                          200.183.040,00 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5584081"/>
                  </a:ext>
                </a:extLst>
              </a:tr>
              <a:tr h="781287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Intereses moratorios al 5/12/20 (Art. 65 CST) desde el día 721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 $                                                             37.833.910,00 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19565663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effectLst/>
                        </a:rPr>
                        <a:t>TOTAL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 $                                                          410.433.939,00 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39630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9045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9451C5-284C-36E4-2468-57695C091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15731"/>
            <a:ext cx="10972800" cy="553998"/>
          </a:xfrm>
        </p:spPr>
        <p:txBody>
          <a:bodyPr/>
          <a:lstStyle/>
          <a:p>
            <a:pPr algn="ctr"/>
            <a:r>
              <a:rPr lang="es-MX" sz="3000" dirty="0">
                <a:latin typeface="+mj-lt"/>
              </a:rPr>
              <a:t>CONTINGENCIA Y CONVENIENCIA EN SEDE DE CASACIÓN</a:t>
            </a:r>
            <a:r>
              <a:rPr lang="es-MX" sz="3500" dirty="0">
                <a:latin typeface="+mj-lt"/>
              </a:rPr>
              <a:t>.</a:t>
            </a:r>
            <a:endParaRPr lang="es-CO" sz="3500" dirty="0">
              <a:latin typeface="+mj-lt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2DE7117-61AF-32BA-8EE3-60471B8D52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7181" y="1710891"/>
            <a:ext cx="5476875" cy="2431435"/>
          </a:xfrm>
          <a:ln>
            <a:noFill/>
          </a:ln>
        </p:spPr>
        <p:txBody>
          <a:bodyPr/>
          <a:lstStyle/>
          <a:p>
            <a:pPr algn="just"/>
            <a:r>
              <a:rPr lang="es-MX" sz="1400" b="1" dirty="0">
                <a:cs typeface="Lucida Sans Unicode" panose="020B0602030504020204" pitchFamily="34" charset="0"/>
              </a:rPr>
              <a:t>Fortalezas, razones o justificación y causal de casación:</a:t>
            </a:r>
          </a:p>
          <a:p>
            <a:pPr algn="just"/>
            <a:r>
              <a:rPr lang="es-MX" sz="1400" b="1" dirty="0">
                <a:cs typeface="Lucida Sans Unicode" panose="020B0602030504020204" pitchFamily="34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cs typeface="Lucida Sans Unicode" panose="020B0602030504020204" pitchFamily="34" charset="0"/>
              </a:rPr>
              <a:t>Continuar con la demanda de casación proyecta seguridad de ISC dada la atmosfera por las otras demandas en curso o eventuales.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cs typeface="Lucida Sans Unicode" panose="020B0602030504020204" pitchFamily="34" charset="0"/>
              </a:rPr>
              <a:t>Causal: error de hecho, específicamente por valoración o apreciación errónea de documentos auténticos, entre ellos, correos electrónicos, contrato de prestación de servicios, comunicaciones cruzadas entre JALB e ISC.</a:t>
            </a:r>
            <a:endParaRPr lang="es-CO" sz="1400" b="1" dirty="0">
              <a:cs typeface="Lucida Sans Unicode" panose="020B0602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>
                <a:cs typeface="Lucida Sans Unicode" panose="020B0602030504020204" pitchFamily="34" charset="0"/>
              </a:rPr>
              <a:t>JALB también presentó casación, y por eso el debate de todos modos será de conocimiento de la Corte.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dirty="0">
              <a:cs typeface="Lucida Sans Unicode" panose="020B0602030504020204" pitchFamily="34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4D6E6C9-6099-AB8C-5922-BBEEDAB91CF6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6224587" y="1710891"/>
            <a:ext cx="5457825" cy="3724096"/>
          </a:xfrm>
          <a:ln>
            <a:noFill/>
          </a:ln>
        </p:spPr>
        <p:txBody>
          <a:bodyPr/>
          <a:lstStyle/>
          <a:p>
            <a:r>
              <a:rPr lang="es-MX" sz="1400" b="1" dirty="0">
                <a:cs typeface="Lucida Sans Unicode" panose="020B0602030504020204" pitchFamily="34" charset="0"/>
              </a:rPr>
              <a:t>Debilidades, razones y otros:</a:t>
            </a:r>
          </a:p>
          <a:p>
            <a:endParaRPr lang="es-MX" sz="1400" b="1" dirty="0">
              <a:cs typeface="Lucida Sans Unicode" panose="020B0602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>
                <a:cs typeface="Lucida Sans Unicode" panose="020B0602030504020204" pitchFamily="34" charset="0"/>
              </a:rPr>
              <a:t>El interrogatorio a JALB no logró una confesión.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>
                <a:cs typeface="Lucida Sans Unicode" panose="020B0602030504020204" pitchFamily="34" charset="0"/>
              </a:rPr>
              <a:t>Se aplicó debidamente la ley y se acudió a jurisprudencia.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>
                <a:cs typeface="Lucida Sans Unicode" panose="020B0602030504020204" pitchFamily="34" charset="0"/>
              </a:rPr>
              <a:t>En la valoración de las pruebas hubo esmero tratando de mostrar la aplicación de las reglas de la sana crítica.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>
                <a:cs typeface="Lucida Sans Unicode" panose="020B0602030504020204" pitchFamily="34" charset="0"/>
              </a:rPr>
              <a:t>El valor probatorio de los interrogatorios y testimonios, por no ser pruebas calificadas, no sirven de base para casar el fallo.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>
                <a:cs typeface="Lucida Sans Unicode" panose="020B0602030504020204" pitchFamily="34" charset="0"/>
              </a:rPr>
              <a:t>Se calificó como indicio en contra de ISC presuntas evasivas al responder interrogatorio (Art. 205 CGP y Art 145 CPTSS)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>
                <a:cs typeface="Lucida Sans Unicode" panose="020B0602030504020204" pitchFamily="34" charset="0"/>
              </a:rPr>
              <a:t>generó un indicio grave en contra de la ISC en virtud de Art 205 del CGP aplicable por analogía del Art 145 del </a:t>
            </a:r>
            <a:r>
              <a:rPr lang="es-CO" sz="1400" dirty="0" err="1">
                <a:cs typeface="Lucida Sans Unicode" panose="020B0602030504020204" pitchFamily="34" charset="0"/>
              </a:rPr>
              <a:t>CPTySS</a:t>
            </a:r>
            <a:r>
              <a:rPr lang="es-CO" sz="1400" dirty="0">
                <a:cs typeface="Lucida Sans Unicode" panose="020B0602030504020204" pitchFamily="34" charset="0"/>
              </a:rPr>
              <a:t> ante presuntas evasivas por parte del Representante Legal.    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400" dirty="0">
              <a:cs typeface="Lucida Sans Unicode" panose="020B0602030504020204" pitchFamily="34" charset="0"/>
            </a:endParaRPr>
          </a:p>
          <a:p>
            <a:pPr algn="just"/>
            <a:r>
              <a:rPr lang="es-MX" sz="1400" dirty="0">
                <a:solidFill>
                  <a:srgbClr val="000000"/>
                </a:solidFill>
                <a:ea typeface="Calibri"/>
                <a:cs typeface="Lucida Sans Unicode"/>
              </a:rPr>
              <a:t>Nota: En la diapositiva No. 7 se detallan los procesos en curso y la etapa en la que se encuentran.</a:t>
            </a:r>
          </a:p>
          <a:p>
            <a:pPr algn="just"/>
            <a:r>
              <a:rPr lang="es-CO" dirty="0">
                <a:cs typeface="Lucida Sans Unicode" panose="020B0602030504020204" pitchFamily="34" charset="0"/>
              </a:rPr>
              <a:t>                                                             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0CE0D02-1D28-B9CC-254A-DE043F6DF95E}"/>
              </a:ext>
            </a:extLst>
          </p:cNvPr>
          <p:cNvSpPr/>
          <p:nvPr/>
        </p:nvSpPr>
        <p:spPr>
          <a:xfrm>
            <a:off x="6096000" y="1581653"/>
            <a:ext cx="5715000" cy="457149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3104447-41DE-D48F-F25D-9E2B71B5F4BD}"/>
              </a:ext>
            </a:extLst>
          </p:cNvPr>
          <p:cNvSpPr/>
          <p:nvPr/>
        </p:nvSpPr>
        <p:spPr>
          <a:xfrm>
            <a:off x="198119" y="1581653"/>
            <a:ext cx="5715000" cy="457149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63543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D3431247-2FD2-7420-927F-3AB5F857DE35}"/>
              </a:ext>
            </a:extLst>
          </p:cNvPr>
          <p:cNvSpPr txBox="1">
            <a:spLocks/>
          </p:cNvSpPr>
          <p:nvPr/>
        </p:nvSpPr>
        <p:spPr>
          <a:xfrm>
            <a:off x="317181" y="1698577"/>
            <a:ext cx="11421973" cy="4154984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O" sz="1400" dirty="0">
                <a:ea typeface="+mj-ea"/>
                <a:cs typeface="Lucida Sans Unicode"/>
              </a:rPr>
              <a:t>Se logró demostrar la existencia de un contrato de trabajo en atención a que:</a:t>
            </a:r>
          </a:p>
          <a:p>
            <a:pPr algn="just"/>
            <a:endParaRPr lang="es-CO" sz="1400" dirty="0">
              <a:ea typeface="+mj-ea"/>
              <a:cs typeface="Lucida Sans Unicode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>
                <a:ea typeface="+mj-ea"/>
                <a:cs typeface="Lucida Sans Unicode"/>
              </a:rPr>
              <a:t>Que JALB cumplía labores conexas a la naturaleza del servicio de ISC (Pruebas Documentales).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>
                <a:ea typeface="+mj-ea"/>
                <a:cs typeface="Lucida Sans Unicode"/>
              </a:rPr>
              <a:t>Con los testimonios y documentos se consideró demostrada la prestación personal del servicio en el horario asignado, y la necesidad de entrega de turno antes de poder retirarse. (subordinación)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>
                <a:ea typeface="+mj-ea"/>
                <a:cs typeface="Lucida Sans Unicode"/>
              </a:rPr>
              <a:t>Sobresale correo enviado por el Dr. Atilio (director científico) disponiendo que las fechas de turnos de Dic/2015 quedarían iguales, es decir, sin posibilidad de cambios pese a que se habría comentado la posibilidad de algunos refuerzos. De ahí se concluyó que no se trataba de mera coordinación, sino que había actos de subordinación.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>
                <a:ea typeface="+mj-ea"/>
                <a:cs typeface="Lucida Sans Unicode"/>
              </a:rPr>
              <a:t>Se acreditó la inserción y disponibilidad de JALB en la organización de la entidad y acorde con su objeto misional. (subordinación – horarios)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>
                <a:ea typeface="+mj-ea"/>
                <a:cs typeface="Lucida Sans Unicode"/>
              </a:rPr>
              <a:t>Que hay prueba indiciaria y/o directa de subordinación, pues en correo electrónico del 17/01/19 se señalan directrices relativas de uso de dispositivos móviles. (subordinación)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>
                <a:ea typeface="+mj-ea"/>
                <a:cs typeface="Lucida Sans Unicode"/>
              </a:rPr>
              <a:t>Correo del 04/05/20 respecto de específicos comportamientos esperados del especialista, estableciendo que su incumplimiento dará lugar a la suspensión provisional o cancelación de la “</a:t>
            </a:r>
            <a:r>
              <a:rPr lang="es-CO" sz="1400" i="1" dirty="0">
                <a:ea typeface="+mj-ea"/>
                <a:cs typeface="Lucida Sans Unicode"/>
              </a:rPr>
              <a:t>adscripción</a:t>
            </a:r>
            <a:r>
              <a:rPr lang="es-CO" sz="1400" dirty="0">
                <a:ea typeface="+mj-ea"/>
                <a:cs typeface="Lucida Sans Unicode"/>
              </a:rPr>
              <a:t>” otorgada, lo cual denota subordinación manifestación jerárquica o de subordinación relativa a reglas de conducta o de labores.</a:t>
            </a:r>
          </a:p>
          <a:p>
            <a:pPr algn="just"/>
            <a:endParaRPr lang="es-CO" sz="1400" dirty="0">
              <a:ea typeface="+mj-ea"/>
              <a:cs typeface="Lucida Sans Unicode"/>
            </a:endParaRPr>
          </a:p>
          <a:p>
            <a:pPr algn="just"/>
            <a:r>
              <a:rPr lang="es-CO" sz="1400" dirty="0">
                <a:ea typeface="+mj-ea"/>
                <a:cs typeface="Lucida Sans Unicode"/>
              </a:rPr>
              <a:t>Así,  en las sentencias se consideró probado que la prestación personal del servicio a cambio de una remuneración económica fue cumplida subordinadamente, acorde con las tareas que debía ejecutar JALB y que correspondían al objeto misional de ISC, que estaba inserto en la organización y que se impartían órdenes y directrices generando subordinación y dependencia.</a:t>
            </a:r>
          </a:p>
          <a:p>
            <a:pPr algn="just"/>
            <a:endParaRPr lang="es-CO" dirty="0">
              <a:ea typeface="+mj-ea"/>
              <a:cs typeface="Lucida Sans Unicode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7DB2304-1EEE-C6E3-CD95-3F99E9054455}"/>
              </a:ext>
            </a:extLst>
          </p:cNvPr>
          <p:cNvSpPr/>
          <p:nvPr/>
        </p:nvSpPr>
        <p:spPr>
          <a:xfrm>
            <a:off x="198119" y="1562099"/>
            <a:ext cx="11676700" cy="459105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1A1B0EF-1559-FC4C-F49C-CC78F858D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499" y="497680"/>
            <a:ext cx="11685001" cy="923330"/>
          </a:xfrm>
        </p:spPr>
        <p:txBody>
          <a:bodyPr/>
          <a:lstStyle/>
          <a:p>
            <a:pPr algn="ctr"/>
            <a:r>
              <a:rPr lang="es-MX" sz="3000" dirty="0">
                <a:latin typeface="+mj-lt"/>
              </a:rPr>
              <a:t>SINTESIS DE PRINCIPALES PRESUPUESTOS FÁCTICOS QUE SE CONSIDERARON PROBADOS</a:t>
            </a:r>
            <a:endParaRPr lang="es-CO" sz="3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6255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3F5F4E-E7E8-6EA7-32BA-618005F6D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0043" y="801055"/>
            <a:ext cx="5786338" cy="695960"/>
          </a:xfrm>
        </p:spPr>
        <p:txBody>
          <a:bodyPr wrap="square">
            <a:normAutofit/>
          </a:bodyPr>
          <a:lstStyle/>
          <a:p>
            <a:r>
              <a:rPr lang="es-MX" dirty="0"/>
              <a:t>PROCESOS EN CURSO</a:t>
            </a:r>
            <a:endParaRPr lang="es-CO" dirty="0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43CA522B-56DD-F77F-E876-04D6ADD38F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861184"/>
              </p:ext>
            </p:extLst>
          </p:nvPr>
        </p:nvGraphicFramePr>
        <p:xfrm>
          <a:off x="609600" y="1498591"/>
          <a:ext cx="10827224" cy="45583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19709">
                  <a:extLst>
                    <a:ext uri="{9D8B030D-6E8A-4147-A177-3AD203B41FA5}">
                      <a16:colId xmlns:a16="http://schemas.microsoft.com/office/drawing/2014/main" val="790944532"/>
                    </a:ext>
                  </a:extLst>
                </a:gridCol>
                <a:gridCol w="3822057">
                  <a:extLst>
                    <a:ext uri="{9D8B030D-6E8A-4147-A177-3AD203B41FA5}">
                      <a16:colId xmlns:a16="http://schemas.microsoft.com/office/drawing/2014/main" val="1296291420"/>
                    </a:ext>
                  </a:extLst>
                </a:gridCol>
                <a:gridCol w="4485458">
                  <a:extLst>
                    <a:ext uri="{9D8B030D-6E8A-4147-A177-3AD203B41FA5}">
                      <a16:colId xmlns:a16="http://schemas.microsoft.com/office/drawing/2014/main" val="3205477942"/>
                    </a:ext>
                  </a:extLst>
                </a:gridCol>
              </a:tblGrid>
              <a:tr h="31163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effectLst/>
                        </a:rPr>
                        <a:t>DEMANDANTE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effectLst/>
                        </a:rPr>
                        <a:t>RADICADO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effectLst/>
                        </a:rPr>
                        <a:t>ESTADO DEL PROCESO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/>
                </a:tc>
                <a:extLst>
                  <a:ext uri="{0D108BD9-81ED-4DB2-BD59-A6C34878D82A}">
                    <a16:rowId xmlns:a16="http://schemas.microsoft.com/office/drawing/2014/main" val="1489062862"/>
                  </a:ext>
                </a:extLst>
              </a:tr>
              <a:tr h="55604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effectLst/>
                        </a:rPr>
                        <a:t>JAIR ALEJANDRO LUNA BADILLO 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>
                          <a:effectLst/>
                        </a:rPr>
                        <a:t>11001310502320220025500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Pendiente que suba a la Corte para presentar demanda de casación.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/>
                </a:tc>
                <a:extLst>
                  <a:ext uri="{0D108BD9-81ED-4DB2-BD59-A6C34878D82A}">
                    <a16:rowId xmlns:a16="http://schemas.microsoft.com/office/drawing/2014/main" val="2900306779"/>
                  </a:ext>
                </a:extLst>
              </a:tr>
              <a:tr h="80046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effectLst/>
                        </a:rPr>
                        <a:t>LUIS HUMBERTO BELTRAN HIDALGO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>
                          <a:effectLst/>
                        </a:rPr>
                        <a:t>11001310500920210033200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Ya se hizo la audiencia inicial Art 77 del </a:t>
                      </a:r>
                      <a:r>
                        <a:rPr lang="es-MX" sz="1400" u="none" strike="noStrike" dirty="0" err="1">
                          <a:effectLst/>
                        </a:rPr>
                        <a:t>CPTySS</a:t>
                      </a:r>
                      <a:r>
                        <a:rPr lang="es-MX" sz="1400" u="none" strike="noStrike" dirty="0">
                          <a:effectLst/>
                        </a:rPr>
                        <a:t> y pendiente audiencia Art. 80 </a:t>
                      </a:r>
                      <a:r>
                        <a:rPr lang="es-MX" sz="1400" u="none" strike="noStrike" dirty="0" err="1">
                          <a:effectLst/>
                        </a:rPr>
                        <a:t>CPTySS</a:t>
                      </a:r>
                      <a:r>
                        <a:rPr lang="es-MX" sz="1400" u="none" strike="noStrike" dirty="0">
                          <a:effectLst/>
                        </a:rPr>
                        <a:t>.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/>
                </a:tc>
                <a:extLst>
                  <a:ext uri="{0D108BD9-81ED-4DB2-BD59-A6C34878D82A}">
                    <a16:rowId xmlns:a16="http://schemas.microsoft.com/office/drawing/2014/main" val="1584868878"/>
                  </a:ext>
                </a:extLst>
              </a:tr>
              <a:tr h="128929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effectLst/>
                        </a:rPr>
                        <a:t>MARK ALLEN LINARES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>
                          <a:effectLst/>
                        </a:rPr>
                        <a:t> 11001310501520210002600 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Ya se hizo la audiencia del Art 77 del </a:t>
                      </a:r>
                      <a:r>
                        <a:rPr lang="es-MX" sz="1400" u="none" strike="noStrike" dirty="0" err="1">
                          <a:effectLst/>
                        </a:rPr>
                        <a:t>CPTySS</a:t>
                      </a:r>
                      <a:r>
                        <a:rPr lang="es-MX" sz="1400" u="none" strike="noStrike" dirty="0">
                          <a:effectLst/>
                        </a:rPr>
                        <a:t>, se dio apertura a la audiencia del Art 80 </a:t>
                      </a:r>
                      <a:r>
                        <a:rPr lang="es-MX" sz="1400" u="none" strike="noStrike" dirty="0" err="1">
                          <a:effectLst/>
                        </a:rPr>
                        <a:t>CPTySS</a:t>
                      </a:r>
                      <a:r>
                        <a:rPr lang="es-MX" sz="1400" u="none" strike="noStrike" dirty="0">
                          <a:effectLst/>
                        </a:rPr>
                        <a:t>. Fecha para lectura de fallo el 26 de enero del 2024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/>
                </a:tc>
                <a:extLst>
                  <a:ext uri="{0D108BD9-81ED-4DB2-BD59-A6C34878D82A}">
                    <a16:rowId xmlns:a16="http://schemas.microsoft.com/office/drawing/2014/main" val="30281378"/>
                  </a:ext>
                </a:extLst>
              </a:tr>
              <a:tr h="80046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effectLst/>
                        </a:rPr>
                        <a:t>HAROLD HUMBERTO DUSSAN ROJAS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>
                          <a:effectLst/>
                        </a:rPr>
                        <a:t>11001310503920220026200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Pendiente admisión contestación demanda y fijación de fecha para audiencia.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/>
                </a:tc>
                <a:extLst>
                  <a:ext uri="{0D108BD9-81ED-4DB2-BD59-A6C34878D82A}">
                    <a16:rowId xmlns:a16="http://schemas.microsoft.com/office/drawing/2014/main" val="68873009"/>
                  </a:ext>
                </a:extLst>
              </a:tr>
              <a:tr h="80046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effectLst/>
                        </a:rPr>
                        <a:t>MARIA ISABEL AYALA BELTRAN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>
                          <a:effectLst/>
                        </a:rPr>
                        <a:t>11001310504320230031500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Pendiente admisión contestación demanda y fijación de fecha para audiencia.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/>
                </a:tc>
                <a:extLst>
                  <a:ext uri="{0D108BD9-81ED-4DB2-BD59-A6C34878D82A}">
                    <a16:rowId xmlns:a16="http://schemas.microsoft.com/office/drawing/2014/main" val="31118158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5060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0B92BA-7324-D531-E6EA-53A9D73FF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5736" y="5486400"/>
            <a:ext cx="6078865" cy="461665"/>
          </a:xfrm>
        </p:spPr>
        <p:txBody>
          <a:bodyPr/>
          <a:lstStyle/>
          <a:p>
            <a:pPr algn="ctr"/>
            <a:r>
              <a:rPr lang="es-MX" sz="3000" dirty="0"/>
              <a:t>Equipo GHA – Área Laboral.</a:t>
            </a:r>
            <a:endParaRPr lang="es-CO" sz="3000" dirty="0"/>
          </a:p>
        </p:txBody>
      </p:sp>
    </p:spTree>
    <p:extLst>
      <p:ext uri="{BB962C8B-B14F-4D97-AF65-F5344CB8AC3E}">
        <p14:creationId xmlns:p14="http://schemas.microsoft.com/office/powerpoint/2010/main" val="4153949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</TotalTime>
  <Words>1155</Words>
  <Application>Microsoft Office PowerPoint</Application>
  <PresentationFormat>Panorámica</PresentationFormat>
  <Paragraphs>104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3" baseType="lpstr">
      <vt:lpstr>Aptos</vt:lpstr>
      <vt:lpstr>Arial</vt:lpstr>
      <vt:lpstr>Calibri</vt:lpstr>
      <vt:lpstr>Lucida Sans Unicode</vt:lpstr>
      <vt:lpstr>Office Theme</vt:lpstr>
      <vt:lpstr>Presentación de PowerPoint</vt:lpstr>
      <vt:lpstr>PRETENSIONES</vt:lpstr>
      <vt:lpstr>SENTENCIAS DE PRIMERA Y SEGUNDA INSTANCIA</vt:lpstr>
      <vt:lpstr>LIQUIDACIÓN CONDENA AL 5/12/23</vt:lpstr>
      <vt:lpstr>CONTINGENCIA Y CONVENIENCIA EN SEDE DE CASACIÓN.</vt:lpstr>
      <vt:lpstr>SINTESIS DE PRINCIPALES PRESUPUESTOS FÁCTICOS QUE SE CONSIDERARON PROBADOS</vt:lpstr>
      <vt:lpstr>PROCESOS EN CURSO</vt:lpstr>
      <vt:lpstr>Equipo GHA – Área Laboral.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Jessica Benavides Plaza</dc:creator>
  <cp:lastModifiedBy>Jessica Benavides Plaza</cp:lastModifiedBy>
  <cp:revision>9</cp:revision>
  <dcterms:created xsi:type="dcterms:W3CDTF">2020-10-21T16:38:01Z</dcterms:created>
  <dcterms:modified xsi:type="dcterms:W3CDTF">2023-12-11T22:14:37Z</dcterms:modified>
</cp:coreProperties>
</file>