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7" r:id="rId2"/>
    <p:sldId id="269" r:id="rId3"/>
    <p:sldId id="333" r:id="rId4"/>
    <p:sldId id="989" r:id="rId5"/>
    <p:sldId id="984" r:id="rId6"/>
    <p:sldId id="983" r:id="rId7"/>
    <p:sldId id="985" r:id="rId8"/>
    <p:sldId id="357" r:id="rId9"/>
    <p:sldId id="990" r:id="rId10"/>
    <p:sldId id="991" r:id="rId11"/>
    <p:sldId id="358" r:id="rId12"/>
    <p:sldId id="992" r:id="rId13"/>
    <p:sldId id="986" r:id="rId14"/>
    <p:sldId id="356" r:id="rId15"/>
    <p:sldId id="993" r:id="rId16"/>
    <p:sldId id="987" r:id="rId17"/>
    <p:sldId id="322" r:id="rId18"/>
    <p:sldId id="345" r:id="rId19"/>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19" autoAdjust="0"/>
    <p:restoredTop sz="94660"/>
  </p:normalViewPr>
  <p:slideViewPr>
    <p:cSldViewPr snapToGrid="0">
      <p:cViewPr varScale="1">
        <p:scale>
          <a:sx n="73" d="100"/>
          <a:sy n="73" d="100"/>
        </p:scale>
        <p:origin x="558"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Nathalia\Documents\ANTONIO%20JOSE%20CAMACHO%20(PER&#218;)\2.%20INFORMES%20SEMANALES\1061%20-%20Informe%20Semana%201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s-CO"/>
              <a:t>FASE 2 I.E. NTONIO JOSE CAMACHO SEDE REPUBLICA DE PERU</a:t>
            </a:r>
          </a:p>
        </c:rich>
      </c:tx>
      <c:overlay val="0"/>
      <c:spPr>
        <a:noFill/>
        <a:ln w="25400">
          <a:noFill/>
        </a:ln>
      </c:spPr>
    </c:title>
    <c:autoTitleDeleted val="0"/>
    <c:plotArea>
      <c:layout>
        <c:manualLayout>
          <c:layoutTarget val="inner"/>
          <c:xMode val="edge"/>
          <c:yMode val="edge"/>
          <c:x val="0.11198858285278326"/>
          <c:y val="0.10174386056727801"/>
          <c:w val="0.81654866196083564"/>
          <c:h val="0.7573712047323391"/>
        </c:manualLayout>
      </c:layout>
      <c:lineChart>
        <c:grouping val="standard"/>
        <c:varyColors val="0"/>
        <c:ser>
          <c:idx val="0"/>
          <c:order val="0"/>
          <c:tx>
            <c:v>PROGRAMADO</c:v>
          </c:tx>
          <c:spPr>
            <a:ln w="28575" cap="rnd">
              <a:solidFill>
                <a:schemeClr val="accent1"/>
              </a:solidFill>
              <a:round/>
            </a:ln>
            <a:effectLst/>
          </c:spPr>
          <c:marker>
            <c:symbol val="none"/>
          </c:marker>
          <c:cat>
            <c:strRef>
              <c:f>PERÚ!$A$14:$A$29</c:f>
              <c:strCache>
                <c:ptCount val="16"/>
                <c:pt idx="0">
                  <c:v>S1</c:v>
                </c:pt>
                <c:pt idx="1">
                  <c:v>S2</c:v>
                </c:pt>
                <c:pt idx="2">
                  <c:v>S3</c:v>
                </c:pt>
                <c:pt idx="3">
                  <c:v>S4</c:v>
                </c:pt>
                <c:pt idx="4">
                  <c:v>S5</c:v>
                </c:pt>
                <c:pt idx="5">
                  <c:v>M1</c:v>
                </c:pt>
                <c:pt idx="6">
                  <c:v>S1</c:v>
                </c:pt>
                <c:pt idx="7">
                  <c:v>S2</c:v>
                </c:pt>
                <c:pt idx="8">
                  <c:v>S3</c:v>
                </c:pt>
                <c:pt idx="9">
                  <c:v>S4</c:v>
                </c:pt>
                <c:pt idx="10">
                  <c:v>M2</c:v>
                </c:pt>
                <c:pt idx="11">
                  <c:v>S1</c:v>
                </c:pt>
                <c:pt idx="12">
                  <c:v>S2</c:v>
                </c:pt>
                <c:pt idx="13">
                  <c:v>S3</c:v>
                </c:pt>
                <c:pt idx="14">
                  <c:v>S4</c:v>
                </c:pt>
                <c:pt idx="15">
                  <c:v>M3</c:v>
                </c:pt>
              </c:strCache>
            </c:strRef>
          </c:cat>
          <c:val>
            <c:numRef>
              <c:f>PERÚ!$W$14:$W$29</c:f>
              <c:numCache>
                <c:formatCode>0.000%</c:formatCode>
                <c:ptCount val="16"/>
                <c:pt idx="0">
                  <c:v>0</c:v>
                </c:pt>
                <c:pt idx="1">
                  <c:v>0</c:v>
                </c:pt>
                <c:pt idx="2">
                  <c:v>4.4984723937152332E-2</c:v>
                </c:pt>
                <c:pt idx="3">
                  <c:v>7.514669130337423E-2</c:v>
                </c:pt>
                <c:pt idx="4">
                  <c:v>0.10815651164132439</c:v>
                </c:pt>
                <c:pt idx="5">
                  <c:v>0.10815651164132441</c:v>
                </c:pt>
                <c:pt idx="6">
                  <c:v>0.16826759719490952</c:v>
                </c:pt>
                <c:pt idx="7">
                  <c:v>0.26753780021031959</c:v>
                </c:pt>
                <c:pt idx="8">
                  <c:v>0.46987916163500776</c:v>
                </c:pt>
                <c:pt idx="9">
                  <c:v>0.68572987995527468</c:v>
                </c:pt>
                <c:pt idx="10">
                  <c:v>0.68572987995527468</c:v>
                </c:pt>
                <c:pt idx="11">
                  <c:v>0.8895248149923578</c:v>
                </c:pt>
                <c:pt idx="12">
                  <c:v>1</c:v>
                </c:pt>
                <c:pt idx="13">
                  <c:v>1</c:v>
                </c:pt>
                <c:pt idx="14">
                  <c:v>1</c:v>
                </c:pt>
                <c:pt idx="15">
                  <c:v>1</c:v>
                </c:pt>
              </c:numCache>
            </c:numRef>
          </c:val>
          <c:smooth val="0"/>
          <c:extLst>
            <c:ext xmlns:c16="http://schemas.microsoft.com/office/drawing/2014/chart" uri="{C3380CC4-5D6E-409C-BE32-E72D297353CC}">
              <c16:uniqueId val="{00000000-C962-43F3-8DDD-E3DEF2B1528C}"/>
            </c:ext>
          </c:extLst>
        </c:ser>
        <c:ser>
          <c:idx val="1"/>
          <c:order val="1"/>
          <c:tx>
            <c:v>EJECUTADO</c:v>
          </c:tx>
          <c:spPr>
            <a:ln w="28575" cap="rnd">
              <a:solidFill>
                <a:schemeClr val="accent2"/>
              </a:solidFill>
              <a:round/>
            </a:ln>
            <a:effectLst/>
          </c:spPr>
          <c:marker>
            <c:symbol val="none"/>
          </c:marker>
          <c:cat>
            <c:strRef>
              <c:f>PERÚ!$A$14:$A$29</c:f>
              <c:strCache>
                <c:ptCount val="16"/>
                <c:pt idx="0">
                  <c:v>S1</c:v>
                </c:pt>
                <c:pt idx="1">
                  <c:v>S2</c:v>
                </c:pt>
                <c:pt idx="2">
                  <c:v>S3</c:v>
                </c:pt>
                <c:pt idx="3">
                  <c:v>S4</c:v>
                </c:pt>
                <c:pt idx="4">
                  <c:v>S5</c:v>
                </c:pt>
                <c:pt idx="5">
                  <c:v>M1</c:v>
                </c:pt>
                <c:pt idx="6">
                  <c:v>S1</c:v>
                </c:pt>
                <c:pt idx="7">
                  <c:v>S2</c:v>
                </c:pt>
                <c:pt idx="8">
                  <c:v>S3</c:v>
                </c:pt>
                <c:pt idx="9">
                  <c:v>S4</c:v>
                </c:pt>
                <c:pt idx="10">
                  <c:v>M2</c:v>
                </c:pt>
                <c:pt idx="11">
                  <c:v>S1</c:v>
                </c:pt>
                <c:pt idx="12">
                  <c:v>S2</c:v>
                </c:pt>
                <c:pt idx="13">
                  <c:v>S3</c:v>
                </c:pt>
                <c:pt idx="14">
                  <c:v>S4</c:v>
                </c:pt>
                <c:pt idx="15">
                  <c:v>M3</c:v>
                </c:pt>
              </c:strCache>
            </c:strRef>
          </c:cat>
          <c:val>
            <c:numRef>
              <c:f>PERÚ!$AR$14:$AR$29</c:f>
              <c:numCache>
                <c:formatCode>0.00%</c:formatCode>
                <c:ptCount val="16"/>
                <c:pt idx="0">
                  <c:v>0</c:v>
                </c:pt>
                <c:pt idx="1">
                  <c:v>0</c:v>
                </c:pt>
                <c:pt idx="2">
                  <c:v>0</c:v>
                </c:pt>
                <c:pt idx="3">
                  <c:v>0</c:v>
                </c:pt>
                <c:pt idx="4">
                  <c:v>0</c:v>
                </c:pt>
                <c:pt idx="5">
                  <c:v>0</c:v>
                </c:pt>
                <c:pt idx="6">
                  <c:v>2.4E-2</c:v>
                </c:pt>
                <c:pt idx="7">
                  <c:v>2.4E-2</c:v>
                </c:pt>
                <c:pt idx="8">
                  <c:v>0.04</c:v>
                </c:pt>
                <c:pt idx="9">
                  <c:v>0.04</c:v>
                </c:pt>
                <c:pt idx="10">
                  <c:v>0</c:v>
                </c:pt>
                <c:pt idx="11">
                  <c:v>0.04</c:v>
                </c:pt>
                <c:pt idx="12">
                  <c:v>0.04</c:v>
                </c:pt>
                <c:pt idx="13">
                  <c:v>0.04</c:v>
                </c:pt>
                <c:pt idx="14">
                  <c:v>0.04</c:v>
                </c:pt>
                <c:pt idx="15">
                  <c:v>0</c:v>
                </c:pt>
              </c:numCache>
            </c:numRef>
          </c:val>
          <c:smooth val="0"/>
          <c:extLst>
            <c:ext xmlns:c16="http://schemas.microsoft.com/office/drawing/2014/chart" uri="{C3380CC4-5D6E-409C-BE32-E72D297353CC}">
              <c16:uniqueId val="{00000001-C962-43F3-8DDD-E3DEF2B1528C}"/>
            </c:ext>
          </c:extLst>
        </c:ser>
        <c:dLbls>
          <c:showLegendKey val="0"/>
          <c:showVal val="0"/>
          <c:showCatName val="0"/>
          <c:showSerName val="0"/>
          <c:showPercent val="0"/>
          <c:showBubbleSize val="0"/>
        </c:dLbls>
        <c:smooth val="0"/>
        <c:axId val="-887532224"/>
        <c:axId val="-887526784"/>
      </c:lineChart>
      <c:catAx>
        <c:axId val="-887532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vert="horz"/>
          <a:lstStyle/>
          <a:p>
            <a:pPr>
              <a:defRPr sz="900" b="0" i="0" u="none" strike="noStrike" baseline="0">
                <a:solidFill>
                  <a:srgbClr val="333333"/>
                </a:solidFill>
                <a:latin typeface="Calibri"/>
                <a:ea typeface="Calibri"/>
                <a:cs typeface="Calibri"/>
              </a:defRPr>
            </a:pPr>
            <a:endParaRPr lang="en-US"/>
          </a:p>
        </c:txPr>
        <c:crossAx val="-887526784"/>
        <c:crosses val="autoZero"/>
        <c:auto val="1"/>
        <c:lblAlgn val="ctr"/>
        <c:lblOffset val="100"/>
        <c:noMultiLvlLbl val="0"/>
      </c:catAx>
      <c:valAx>
        <c:axId val="-887526784"/>
        <c:scaling>
          <c:orientation val="minMax"/>
        </c:scaling>
        <c:delete val="0"/>
        <c:axPos val="l"/>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ln w="9525">
            <a:noFill/>
          </a:ln>
        </c:spPr>
        <c:txPr>
          <a:bodyPr rot="0" vert="horz"/>
          <a:lstStyle/>
          <a:p>
            <a:pPr>
              <a:defRPr sz="900" b="0" i="0" u="none" strike="noStrike" baseline="0">
                <a:solidFill>
                  <a:srgbClr val="333333"/>
                </a:solidFill>
                <a:latin typeface="Calibri"/>
                <a:ea typeface="Calibri"/>
                <a:cs typeface="Calibri"/>
              </a:defRPr>
            </a:pPr>
            <a:endParaRPr lang="en-US"/>
          </a:p>
        </c:txPr>
        <c:crossAx val="-887532224"/>
        <c:crosses val="autoZero"/>
        <c:crossBetween val="between"/>
      </c:valAx>
      <c:spPr>
        <a:noFill/>
        <a:ln w="25400">
          <a:noFill/>
        </a:ln>
      </c:spPr>
    </c:plotArea>
    <c:legend>
      <c:legendPos val="r"/>
      <c:layout>
        <c:manualLayout>
          <c:xMode val="edge"/>
          <c:yMode val="edge"/>
          <c:x val="0.31708360784894946"/>
          <c:y val="0.89864697919863501"/>
          <c:w val="0.36993087582377426"/>
          <c:h val="6.4518244660414822E-2"/>
        </c:manualLayout>
      </c:layout>
      <c:overlay val="0"/>
      <c:spPr>
        <a:noFill/>
        <a:ln w="25400">
          <a:noFill/>
        </a:ln>
      </c:spPr>
      <c:txPr>
        <a:bodyPr/>
        <a:lstStyle/>
        <a:p>
          <a:pPr>
            <a:defRPr sz="755" b="0" i="0" u="none" strike="noStrike" baseline="0">
              <a:solidFill>
                <a:srgbClr val="333333"/>
              </a:solidFill>
              <a:latin typeface="Calibri"/>
              <a:ea typeface="Calibri"/>
              <a:cs typeface="Calibri"/>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C776E3-73B0-4024-B394-428CD3F53303}" type="datetimeFigureOut">
              <a:rPr lang="es-CO" smtClean="0"/>
              <a:pPr/>
              <a:t>9/06/2021</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CF6251-0151-488B-9809-77133927269F}" type="slidenum">
              <a:rPr lang="es-CO" smtClean="0"/>
              <a:pPr/>
              <a:t>‹Nº›</a:t>
            </a:fld>
            <a:endParaRPr lang="es-CO"/>
          </a:p>
        </p:txBody>
      </p:sp>
    </p:spTree>
    <p:extLst>
      <p:ext uri="{BB962C8B-B14F-4D97-AF65-F5344CB8AC3E}">
        <p14:creationId xmlns:p14="http://schemas.microsoft.com/office/powerpoint/2010/main" val="608332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3356972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14</a:t>
            </a:fld>
            <a:endParaRPr lang="en-US">
              <a:solidFill>
                <a:prstClr val="black"/>
              </a:solidFill>
            </a:endParaRPr>
          </a:p>
        </p:txBody>
      </p:sp>
    </p:spTree>
    <p:extLst>
      <p:ext uri="{BB962C8B-B14F-4D97-AF65-F5344CB8AC3E}">
        <p14:creationId xmlns:p14="http://schemas.microsoft.com/office/powerpoint/2010/main" val="273789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16</a:t>
            </a:fld>
            <a:endParaRPr lang="en-US">
              <a:solidFill>
                <a:prstClr val="black"/>
              </a:solidFill>
            </a:endParaRPr>
          </a:p>
        </p:txBody>
      </p:sp>
    </p:spTree>
    <p:extLst>
      <p:ext uri="{BB962C8B-B14F-4D97-AF65-F5344CB8AC3E}">
        <p14:creationId xmlns:p14="http://schemas.microsoft.com/office/powerpoint/2010/main" val="2171634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17</a:t>
            </a:fld>
            <a:endParaRPr lang="en-US">
              <a:solidFill>
                <a:prstClr val="black"/>
              </a:solidFill>
            </a:endParaRPr>
          </a:p>
        </p:txBody>
      </p:sp>
    </p:spTree>
    <p:extLst>
      <p:ext uri="{BB962C8B-B14F-4D97-AF65-F5344CB8AC3E}">
        <p14:creationId xmlns:p14="http://schemas.microsoft.com/office/powerpoint/2010/main" val="2407265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18</a:t>
            </a:fld>
            <a:endParaRPr lang="en-US">
              <a:solidFill>
                <a:prstClr val="black"/>
              </a:solidFill>
            </a:endParaRPr>
          </a:p>
        </p:txBody>
      </p:sp>
    </p:spTree>
    <p:extLst>
      <p:ext uri="{BB962C8B-B14F-4D97-AF65-F5344CB8AC3E}">
        <p14:creationId xmlns:p14="http://schemas.microsoft.com/office/powerpoint/2010/main" val="1662919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2</a:t>
            </a:fld>
            <a:endParaRPr lang="en-US">
              <a:solidFill>
                <a:prstClr val="black"/>
              </a:solidFill>
            </a:endParaRPr>
          </a:p>
        </p:txBody>
      </p:sp>
    </p:spTree>
    <p:extLst>
      <p:ext uri="{BB962C8B-B14F-4D97-AF65-F5344CB8AC3E}">
        <p14:creationId xmlns:p14="http://schemas.microsoft.com/office/powerpoint/2010/main" val="3750735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3</a:t>
            </a:fld>
            <a:endParaRPr lang="en-US">
              <a:solidFill>
                <a:prstClr val="black"/>
              </a:solidFill>
            </a:endParaRPr>
          </a:p>
        </p:txBody>
      </p:sp>
    </p:spTree>
    <p:extLst>
      <p:ext uri="{BB962C8B-B14F-4D97-AF65-F5344CB8AC3E}">
        <p14:creationId xmlns:p14="http://schemas.microsoft.com/office/powerpoint/2010/main" val="3750735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5</a:t>
            </a:fld>
            <a:endParaRPr lang="en-US">
              <a:solidFill>
                <a:prstClr val="black"/>
              </a:solidFill>
            </a:endParaRPr>
          </a:p>
        </p:txBody>
      </p:sp>
    </p:spTree>
    <p:extLst>
      <p:ext uri="{BB962C8B-B14F-4D97-AF65-F5344CB8AC3E}">
        <p14:creationId xmlns:p14="http://schemas.microsoft.com/office/powerpoint/2010/main" val="817395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s-CO" sz="1200" b="0" i="0" u="none" strike="noStrike" cap="none" smtClean="0">
                <a:solidFill>
                  <a:schemeClr val="dk1"/>
                </a:solidFill>
                <a:latin typeface="Arial"/>
                <a:ea typeface="Arial"/>
                <a:cs typeface="Arial"/>
                <a:sym typeface="Arial"/>
              </a:rPr>
              <a:t>6</a:t>
            </a:fld>
            <a:endParaRPr lang="es-CO"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449036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7</a:t>
            </a:fld>
            <a:endParaRPr lang="en-US">
              <a:solidFill>
                <a:prstClr val="black"/>
              </a:solidFill>
            </a:endParaRPr>
          </a:p>
        </p:txBody>
      </p:sp>
    </p:spTree>
    <p:extLst>
      <p:ext uri="{BB962C8B-B14F-4D97-AF65-F5344CB8AC3E}">
        <p14:creationId xmlns:p14="http://schemas.microsoft.com/office/powerpoint/2010/main" val="19804879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8</a:t>
            </a:fld>
            <a:endParaRPr lang="en-US">
              <a:solidFill>
                <a:prstClr val="black"/>
              </a:solidFill>
            </a:endParaRPr>
          </a:p>
        </p:txBody>
      </p:sp>
    </p:spTree>
    <p:extLst>
      <p:ext uri="{BB962C8B-B14F-4D97-AF65-F5344CB8AC3E}">
        <p14:creationId xmlns:p14="http://schemas.microsoft.com/office/powerpoint/2010/main" val="1364179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11</a:t>
            </a:fld>
            <a:endParaRPr lang="en-US">
              <a:solidFill>
                <a:prstClr val="black"/>
              </a:solidFill>
            </a:endParaRPr>
          </a:p>
        </p:txBody>
      </p:sp>
    </p:spTree>
    <p:extLst>
      <p:ext uri="{BB962C8B-B14F-4D97-AF65-F5344CB8AC3E}">
        <p14:creationId xmlns:p14="http://schemas.microsoft.com/office/powerpoint/2010/main" val="3191187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r>
              <a:rPr lang="es-CO" b="1" dirty="0"/>
              <a:t>Justificación</a:t>
            </a:r>
            <a:r>
              <a:rPr lang="es-CO" b="1" baseline="0" dirty="0"/>
              <a:t>: </a:t>
            </a:r>
            <a:r>
              <a:rPr lang="es-CO" baseline="0" dirty="0"/>
              <a:t>Debe ser concreta y directa, resumida. Debe darse claridad en el valor que se modifica cada acta y quién pone los recursos. En ocasiones es necesario adicionar algún cuadro que explique como se distribuye la fuente del recurso entre ETC y FFIE.</a:t>
            </a:r>
          </a:p>
          <a:p>
            <a:endParaRPr lang="es-CO" baseline="0" dirty="0"/>
          </a:p>
          <a:p>
            <a:r>
              <a:rPr lang="es-CO" baseline="0" dirty="0"/>
              <a:t>Sólo si es necesario, se pueden incluir más diapositivas que ayuden a aclarar la justificación.</a:t>
            </a:r>
          </a:p>
          <a:p>
            <a:endParaRPr lang="es-CO" baseline="0" dirty="0"/>
          </a:p>
          <a:p>
            <a:r>
              <a:rPr lang="es-CO" b="1" baseline="0" dirty="0"/>
              <a:t>Soportes:</a:t>
            </a:r>
            <a:r>
              <a:rPr lang="es-CO" b="0" baseline="0" dirty="0"/>
              <a:t> Deben colocarse los soportes documentales que respaldan la modificación.</a:t>
            </a:r>
            <a:endParaRPr lang="es-CO" baseline="0" dirty="0"/>
          </a:p>
        </p:txBody>
      </p:sp>
      <p:sp>
        <p:nvSpPr>
          <p:cNvPr id="4" name="Marcador de número de diapositiva 3"/>
          <p:cNvSpPr>
            <a:spLocks noGrp="1"/>
          </p:cNvSpPr>
          <p:nvPr>
            <p:ph type="sldNum" sz="quarter" idx="10"/>
          </p:nvPr>
        </p:nvSpPr>
        <p:spPr/>
        <p:txBody>
          <a:bodyPr/>
          <a:lstStyle/>
          <a:p>
            <a:pPr>
              <a:defRPr/>
            </a:pPr>
            <a:fld id="{A7EB1BE9-405D-433D-8A05-AD8D1C4D9604}" type="slidenum">
              <a:rPr lang="en-US" smtClean="0">
                <a:solidFill>
                  <a:prstClr val="black"/>
                </a:solidFill>
              </a:rPr>
              <a:pPr>
                <a:defRPr/>
              </a:pPr>
              <a:t>13</a:t>
            </a:fld>
            <a:endParaRPr lang="en-US">
              <a:solidFill>
                <a:prstClr val="black"/>
              </a:solidFill>
            </a:endParaRPr>
          </a:p>
        </p:txBody>
      </p:sp>
    </p:spTree>
    <p:extLst>
      <p:ext uri="{BB962C8B-B14F-4D97-AF65-F5344CB8AC3E}">
        <p14:creationId xmlns:p14="http://schemas.microsoft.com/office/powerpoint/2010/main" val="1192785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p:txBody>
          <a:bodyPr/>
          <a:lstStyle/>
          <a:p>
            <a:fld id="{48591161-5B4C-4598-BC47-B108A75E9C8B}" type="datetimeFigureOut">
              <a:rPr lang="es-CO" smtClean="0"/>
              <a:pPr/>
              <a:t>9/06/2021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108075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8591161-5B4C-4598-BC47-B108A75E9C8B}" type="datetimeFigureOut">
              <a:rPr lang="es-CO" smtClean="0"/>
              <a:pPr/>
              <a:t>9/06/2021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4283363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8591161-5B4C-4598-BC47-B108A75E9C8B}" type="datetimeFigureOut">
              <a:rPr lang="es-CO" smtClean="0"/>
              <a:pPr/>
              <a:t>9/06/2021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1455040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10"/>
          </p:nvPr>
        </p:nvSpPr>
        <p:spPr/>
        <p:txBody>
          <a:bodyPr/>
          <a:lstStyle/>
          <a:p>
            <a:fld id="{48591161-5B4C-4598-BC47-B108A75E9C8B}" type="datetimeFigureOut">
              <a:rPr lang="es-CO" smtClean="0"/>
              <a:pPr/>
              <a:t>9/06/2021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4015442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48591161-5B4C-4598-BC47-B108A75E9C8B}" type="datetimeFigureOut">
              <a:rPr lang="es-CO" smtClean="0"/>
              <a:pPr/>
              <a:t>9/06/2021</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906684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p:cNvSpPr>
            <a:spLocks noGrp="1"/>
          </p:cNvSpPr>
          <p:nvPr>
            <p:ph type="dt" sz="half" idx="10"/>
          </p:nvPr>
        </p:nvSpPr>
        <p:spPr/>
        <p:txBody>
          <a:bodyPr/>
          <a:lstStyle/>
          <a:p>
            <a:fld id="{48591161-5B4C-4598-BC47-B108A75E9C8B}" type="datetimeFigureOut">
              <a:rPr lang="es-CO" smtClean="0"/>
              <a:pPr/>
              <a:t>9/06/2021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33112877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p:cNvSpPr>
            <a:spLocks noGrp="1"/>
          </p:cNvSpPr>
          <p:nvPr>
            <p:ph type="dt" sz="half" idx="10"/>
          </p:nvPr>
        </p:nvSpPr>
        <p:spPr/>
        <p:txBody>
          <a:bodyPr/>
          <a:lstStyle/>
          <a:p>
            <a:fld id="{48591161-5B4C-4598-BC47-B108A75E9C8B}" type="datetimeFigureOut">
              <a:rPr lang="es-CO" smtClean="0"/>
              <a:pPr/>
              <a:t>9/06/2021</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1635903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O"/>
          </a:p>
        </p:txBody>
      </p:sp>
      <p:sp>
        <p:nvSpPr>
          <p:cNvPr id="3" name="Marcador de fecha 2"/>
          <p:cNvSpPr>
            <a:spLocks noGrp="1"/>
          </p:cNvSpPr>
          <p:nvPr>
            <p:ph type="dt" sz="half" idx="10"/>
          </p:nvPr>
        </p:nvSpPr>
        <p:spPr/>
        <p:txBody>
          <a:bodyPr/>
          <a:lstStyle/>
          <a:p>
            <a:fld id="{48591161-5B4C-4598-BC47-B108A75E9C8B}" type="datetimeFigureOut">
              <a:rPr lang="es-CO" smtClean="0"/>
              <a:pPr/>
              <a:t>9/06/2021</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2526614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48591161-5B4C-4598-BC47-B108A75E9C8B}" type="datetimeFigureOut">
              <a:rPr lang="es-CO" smtClean="0"/>
              <a:pPr/>
              <a:t>9/06/2021</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894437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8591161-5B4C-4598-BC47-B108A75E9C8B}" type="datetimeFigureOut">
              <a:rPr lang="es-CO" smtClean="0"/>
              <a:pPr/>
              <a:t>9/06/2021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1681124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48591161-5B4C-4598-BC47-B108A75E9C8B}" type="datetimeFigureOut">
              <a:rPr lang="es-CO" smtClean="0"/>
              <a:pPr/>
              <a:t>9/06/2021</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64DA1101-B431-46A9-B97F-DB6609FD548F}" type="slidenum">
              <a:rPr lang="es-CO" smtClean="0"/>
              <a:pPr/>
              <a:t>‹Nº›</a:t>
            </a:fld>
            <a:endParaRPr lang="es-CO"/>
          </a:p>
        </p:txBody>
      </p:sp>
    </p:spTree>
    <p:extLst>
      <p:ext uri="{BB962C8B-B14F-4D97-AF65-F5344CB8AC3E}">
        <p14:creationId xmlns:p14="http://schemas.microsoft.com/office/powerpoint/2010/main" val="39325041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91161-5B4C-4598-BC47-B108A75E9C8B}" type="datetimeFigureOut">
              <a:rPr lang="es-CO" smtClean="0"/>
              <a:pPr/>
              <a:t>9/06/2021</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DA1101-B431-46A9-B97F-DB6609FD548F}" type="slidenum">
              <a:rPr lang="es-CO" smtClean="0"/>
              <a:pPr/>
              <a:t>‹Nº›</a:t>
            </a:fld>
            <a:endParaRPr lang="es-CO"/>
          </a:p>
        </p:txBody>
      </p:sp>
    </p:spTree>
    <p:extLst>
      <p:ext uri="{BB962C8B-B14F-4D97-AF65-F5344CB8AC3E}">
        <p14:creationId xmlns:p14="http://schemas.microsoft.com/office/powerpoint/2010/main" val="3992983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172;p63"/>
          <p:cNvSpPr txBox="1">
            <a:spLocks/>
          </p:cNvSpPr>
          <p:nvPr/>
        </p:nvSpPr>
        <p:spPr>
          <a:xfrm>
            <a:off x="848188" y="171355"/>
            <a:ext cx="10972800" cy="1551428"/>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fontScale="85000" lnSpcReduction="10000"/>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a:lnSpc>
                <a:spcPct val="150000"/>
              </a:lnSpc>
            </a:pPr>
            <a:r>
              <a:rPr lang="es-MX" sz="2000" b="1" dirty="0">
                <a:solidFill>
                  <a:schemeClr val="bg1"/>
                </a:solidFill>
                <a:latin typeface="Century Gothic" panose="020B0502020202020204" pitchFamily="34" charset="0"/>
              </a:rPr>
              <a:t>INFORME DE SOLICITUD DE INICIO DE PROCEDIMIENTO DE INCUMPLIMIENTO CONTRACTUAL (PIC)</a:t>
            </a:r>
          </a:p>
          <a:p>
            <a:pPr>
              <a:lnSpc>
                <a:spcPct val="150000"/>
              </a:lnSpc>
            </a:pPr>
            <a:r>
              <a:rPr lang="es-ES" sz="1800" dirty="0">
                <a:solidFill>
                  <a:schemeClr val="bg1"/>
                </a:solidFill>
                <a:latin typeface="Century Gothic" panose="020B0502020202020204" pitchFamily="34" charset="0"/>
              </a:rPr>
              <a:t>CONTRATO DE OBRA CO- </a:t>
            </a:r>
            <a:r>
              <a:rPr lang="es-ES" sz="1800" dirty="0" smtClean="0">
                <a:solidFill>
                  <a:schemeClr val="bg1"/>
                </a:solidFill>
                <a:latin typeface="Century Gothic" panose="020B0502020202020204" pitchFamily="34" charset="0"/>
              </a:rPr>
              <a:t>1380-1061-2019 </a:t>
            </a:r>
            <a:r>
              <a:rPr lang="es-ES" sz="1800" dirty="0">
                <a:solidFill>
                  <a:schemeClr val="bg1"/>
                </a:solidFill>
                <a:latin typeface="Century Gothic" panose="020B0502020202020204" pitchFamily="34" charset="0"/>
              </a:rPr>
              <a:t>IE ANTONIO JOSE CAMACHO SEDE REPÚBLICA DE PERÚ</a:t>
            </a:r>
          </a:p>
          <a:p>
            <a:pPr>
              <a:lnSpc>
                <a:spcPct val="150000"/>
              </a:lnSpc>
            </a:pPr>
            <a:r>
              <a:rPr lang="es-ES" sz="1800" dirty="0" smtClean="0">
                <a:solidFill>
                  <a:schemeClr val="bg1"/>
                </a:solidFill>
                <a:latin typeface="Century Gothic" panose="020B0502020202020204" pitchFamily="34" charset="0"/>
              </a:rPr>
              <a:t> </a:t>
            </a:r>
            <a:r>
              <a:rPr lang="es-MX" sz="2000" b="1" dirty="0" smtClean="0">
                <a:solidFill>
                  <a:schemeClr val="bg1"/>
                </a:solidFill>
                <a:latin typeface="Century Gothic" panose="020B0502020202020204" pitchFamily="34" charset="0"/>
                <a:cs typeface="Calibri"/>
                <a:sym typeface="Calibri"/>
              </a:rPr>
              <a:t>UT GMP</a:t>
            </a:r>
            <a:endParaRPr lang="es-MX" sz="2000" b="1" dirty="0">
              <a:solidFill>
                <a:schemeClr val="bg1"/>
              </a:solidFill>
              <a:latin typeface="Century Gothic" panose="020B0502020202020204" pitchFamily="34" charset="0"/>
              <a:cs typeface="Calibri"/>
              <a:sym typeface="Calibri"/>
            </a:endParaRPr>
          </a:p>
        </p:txBody>
      </p:sp>
      <p:sp>
        <p:nvSpPr>
          <p:cNvPr id="32774" name="Rectangle 6"/>
          <p:cNvSpPr>
            <a:spLocks noChangeArrowheads="1"/>
          </p:cNvSpPr>
          <p:nvPr/>
        </p:nvSpPr>
        <p:spPr bwMode="auto">
          <a:xfrm>
            <a:off x="0" y="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Arial" pitchFamily="34" charset="0"/>
              <a:cs typeface="Arial" pitchFamily="34" charset="0"/>
            </a:endParaRPr>
          </a:p>
        </p:txBody>
      </p:sp>
      <p:sp>
        <p:nvSpPr>
          <p:cNvPr id="32775" name="Rectangle 7"/>
          <p:cNvSpPr>
            <a:spLocks noChangeArrowheads="1"/>
          </p:cNvSpPr>
          <p:nvPr/>
        </p:nvSpPr>
        <p:spPr bwMode="auto">
          <a:xfrm>
            <a:off x="0" y="427672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32776" name="Rectangle 8"/>
          <p:cNvSpPr>
            <a:spLocks noChangeArrowheads="1"/>
          </p:cNvSpPr>
          <p:nvPr/>
        </p:nvSpPr>
        <p:spPr bwMode="auto">
          <a:xfrm>
            <a:off x="0" y="7943850"/>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3" name="12 CuadroTexto"/>
          <p:cNvSpPr txBox="1"/>
          <p:nvPr/>
        </p:nvSpPr>
        <p:spPr>
          <a:xfrm>
            <a:off x="8012903" y="5087078"/>
            <a:ext cx="4179097" cy="1477328"/>
          </a:xfrm>
          <a:prstGeom prst="rect">
            <a:avLst/>
          </a:prstGeom>
          <a:noFill/>
        </p:spPr>
        <p:txBody>
          <a:bodyPr wrap="square" rtlCol="0">
            <a:spAutoFit/>
          </a:bodyPr>
          <a:lstStyle/>
          <a:p>
            <a:r>
              <a:rPr lang="es-CO" b="1" dirty="0">
                <a:latin typeface="Century Gothic" panose="020B0502020202020204" pitchFamily="34" charset="0"/>
              </a:rPr>
              <a:t>Entidad Contratante: FFIE</a:t>
            </a:r>
          </a:p>
          <a:p>
            <a:endParaRPr lang="es-CO" b="1" dirty="0">
              <a:latin typeface="Century Gothic" panose="020B0502020202020204" pitchFamily="34" charset="0"/>
            </a:endParaRPr>
          </a:p>
          <a:p>
            <a:r>
              <a:rPr lang="es-CO" b="1" dirty="0">
                <a:latin typeface="Century Gothic" panose="020B0502020202020204" pitchFamily="34" charset="0"/>
              </a:rPr>
              <a:t>Interventoría: CONSORCIO </a:t>
            </a:r>
            <a:r>
              <a:rPr lang="es-CO" b="1" dirty="0" smtClean="0">
                <a:latin typeface="Century Gothic" panose="020B0502020202020204" pitchFamily="34" charset="0"/>
              </a:rPr>
              <a:t>EDUCATIVO CINCO OPCIONA</a:t>
            </a:r>
            <a:endParaRPr lang="es-CO" b="1" dirty="0">
              <a:latin typeface="Century Gothic" panose="020B0502020202020204" pitchFamily="34" charset="0"/>
            </a:endParaRPr>
          </a:p>
          <a:p>
            <a:r>
              <a:rPr lang="es-CO" b="1" dirty="0">
                <a:latin typeface="Century Gothic" panose="020B0502020202020204" pitchFamily="34" charset="0"/>
              </a:rPr>
              <a:t>Fecha</a:t>
            </a:r>
            <a:r>
              <a:rPr lang="es-CO" b="1">
                <a:latin typeface="Century Gothic" panose="020B0502020202020204" pitchFamily="34" charset="0"/>
              </a:rPr>
              <a:t>: </a:t>
            </a:r>
            <a:r>
              <a:rPr lang="es-CO" b="1" smtClean="0">
                <a:latin typeface="Century Gothic" panose="020B0502020202020204" pitchFamily="34" charset="0"/>
              </a:rPr>
              <a:t>08/06/2021</a:t>
            </a:r>
            <a:endParaRPr lang="es-ES" b="1" dirty="0">
              <a:latin typeface="Century Gothic" panose="020B0502020202020204" pitchFamily="34" charset="0"/>
            </a:endParaRPr>
          </a:p>
        </p:txBody>
      </p:sp>
      <p:pic>
        <p:nvPicPr>
          <p:cNvPr id="3" name="Imagen 2"/>
          <p:cNvPicPr>
            <a:picLocks noChangeAspect="1"/>
          </p:cNvPicPr>
          <p:nvPr/>
        </p:nvPicPr>
        <p:blipFill rotWithShape="1">
          <a:blip r:embed="rId3">
            <a:extLst>
              <a:ext uri="{28A0092B-C50C-407E-A947-70E740481C1C}">
                <a14:useLocalDpi xmlns:a14="http://schemas.microsoft.com/office/drawing/2010/main" val="0"/>
              </a:ext>
            </a:extLst>
          </a:blip>
          <a:srcRect t="5066" b="18000"/>
          <a:stretch/>
        </p:blipFill>
        <p:spPr>
          <a:xfrm>
            <a:off x="848188" y="1894138"/>
            <a:ext cx="6860204" cy="4670268"/>
          </a:xfrm>
          <a:prstGeom prst="rect">
            <a:avLst/>
          </a:prstGeom>
        </p:spPr>
      </p:pic>
    </p:spTree>
    <p:extLst>
      <p:ext uri="{BB962C8B-B14F-4D97-AF65-F5344CB8AC3E}">
        <p14:creationId xmlns:p14="http://schemas.microsoft.com/office/powerpoint/2010/main" val="1923735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09600" y="713253"/>
            <a:ext cx="10972800" cy="1973104"/>
          </a:xfrm>
          <a:prstGeom prst="rect">
            <a:avLst/>
          </a:prstGeom>
        </p:spPr>
        <p:txBody>
          <a:bodyPr wrap="square">
            <a:spAutoFit/>
          </a:bodyPr>
          <a:lstStyle/>
          <a:p>
            <a:pPr algn="just">
              <a:lnSpc>
                <a:spcPct val="107000"/>
              </a:lnSpc>
              <a:spcAft>
                <a:spcPts val="800"/>
              </a:spcAft>
            </a:pPr>
            <a:r>
              <a:rPr lang="es-CO" dirty="0">
                <a:latin typeface="Century Gothic" panose="020B0502020202020204" pitchFamily="34" charset="0"/>
              </a:rPr>
              <a:t>Cabe mencionar que, a la fecha, no se ha recibido por parte de la entidad contratante algún pronunciamiento del presupuesto presentado.</a:t>
            </a:r>
            <a:endParaRPr lang="en-US" dirty="0">
              <a:latin typeface="Century Gothic" panose="020B0502020202020204" pitchFamily="34" charset="0"/>
            </a:endParaRPr>
          </a:p>
          <a:p>
            <a:pPr algn="just">
              <a:lnSpc>
                <a:spcPct val="107000"/>
              </a:lnSpc>
              <a:spcAft>
                <a:spcPts val="800"/>
              </a:spcAft>
            </a:pPr>
            <a:r>
              <a:rPr lang="es-CO" dirty="0">
                <a:latin typeface="Century Gothic" panose="020B0502020202020204" pitchFamily="34" charset="0"/>
              </a:rPr>
              <a:t>Teniendo en cuenta dicha actualización presupuestal, se realiza verificación en campo con el contratista de obra de las actividades ejecutadas que no estaban presupuestadas y se concluyen un porcentaje de ejecución del 15.18% del balance No. 01 es decir $ 127.001.377,25, las cantidades ejecutadas se reflejan a </a:t>
            </a:r>
            <a:r>
              <a:rPr lang="es-CO" dirty="0" smtClean="0">
                <a:latin typeface="Century Gothic" panose="020B0502020202020204" pitchFamily="34" charset="0"/>
              </a:rPr>
              <a:t>continuación.</a:t>
            </a:r>
            <a:endParaRPr lang="en-US" dirty="0">
              <a:latin typeface="Century Gothic" panose="020B0502020202020204" pitchFamily="34" charset="0"/>
            </a:endParaRPr>
          </a:p>
        </p:txBody>
      </p:sp>
      <p:sp>
        <p:nvSpPr>
          <p:cNvPr id="3" name="Google Shape;200;p66"/>
          <p:cNvSpPr txBox="1"/>
          <p:nvPr/>
        </p:nvSpPr>
        <p:spPr>
          <a:xfrm>
            <a:off x="609600" y="24868"/>
            <a:ext cx="10972800" cy="505219"/>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5. ESTADO EJECUCIÓN FINANCIERA DEL CONTRATO CO </a:t>
            </a:r>
            <a:r>
              <a:rPr lang="es-MX" sz="2000" b="1"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Tree>
    <p:extLst>
      <p:ext uri="{BB962C8B-B14F-4D97-AF65-F5344CB8AC3E}">
        <p14:creationId xmlns:p14="http://schemas.microsoft.com/office/powerpoint/2010/main" val="27218561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9"/>
            <a:ext cx="10972800" cy="584732"/>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sym typeface="Calibri"/>
              </a:rPr>
              <a:t>6. OBLIGACIONES PRESUNTAMENTE INCUMPLIDAS DEL CONTRATO CO </a:t>
            </a:r>
            <a:r>
              <a:rPr lang="es-MX" sz="2000" b="1"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4" name="3 Rectángulo"/>
          <p:cNvSpPr/>
          <p:nvPr/>
        </p:nvSpPr>
        <p:spPr>
          <a:xfrm>
            <a:off x="609600" y="609601"/>
            <a:ext cx="10955385" cy="4770537"/>
          </a:xfrm>
          <a:prstGeom prst="rect">
            <a:avLst/>
          </a:prstGeom>
        </p:spPr>
        <p:txBody>
          <a:bodyPr wrap="square">
            <a:spAutoFit/>
          </a:bodyPr>
          <a:lstStyle/>
          <a:p>
            <a:pPr algn="just"/>
            <a:r>
              <a:rPr lang="es-MX" sz="1600" b="1" i="1" dirty="0">
                <a:latin typeface="Century Gothic" panose="020B0502020202020204" pitchFamily="34" charset="0"/>
              </a:rPr>
              <a:t>CLAUSULA SEPTIMA OBLIGACIONES DEL CONTRATISTA OBRA NUMERAL</a:t>
            </a:r>
          </a:p>
          <a:p>
            <a:pPr algn="just"/>
            <a:endParaRPr lang="es-MX" sz="1600" i="1" dirty="0">
              <a:latin typeface="Century Gothic" panose="020B0502020202020204" pitchFamily="34" charset="0"/>
            </a:endParaRPr>
          </a:p>
          <a:p>
            <a:pPr algn="just"/>
            <a:r>
              <a:rPr lang="es-MX" sz="1600" b="1" i="1" dirty="0">
                <a:latin typeface="Century Gothic" panose="020B0502020202020204" pitchFamily="34" charset="0"/>
              </a:rPr>
              <a:t>2</a:t>
            </a:r>
            <a:r>
              <a:rPr lang="es-MX" sz="1600" b="1" i="1" dirty="0" smtClean="0">
                <a:latin typeface="Century Gothic" panose="020B0502020202020204" pitchFamily="34" charset="0"/>
              </a:rPr>
              <a:t>. </a:t>
            </a:r>
            <a:r>
              <a:rPr lang="es-MX" sz="1600" i="1" dirty="0" smtClean="0">
                <a:latin typeface="Century Gothic" panose="020B0502020202020204" pitchFamily="34" charset="0"/>
              </a:rPr>
              <a:t>Cumplir </a:t>
            </a:r>
            <a:r>
              <a:rPr lang="es-MX" sz="1600" i="1" dirty="0">
                <a:latin typeface="Century Gothic" panose="020B0502020202020204" pitchFamily="34" charset="0"/>
              </a:rPr>
              <a:t>con los plazos establecidos en el contrato y el anexo técnico para ejecutar los diseños, obtención de licencia de construcción en cualquiera de sus modalidades y/o licencias de urbanismo junto los permisos y aprobaciones necesarias y las obras contempladas en este contrato. </a:t>
            </a:r>
          </a:p>
          <a:p>
            <a:pPr algn="just"/>
            <a:endParaRPr lang="es-MX" sz="1600" i="1" dirty="0">
              <a:latin typeface="Century Gothic" panose="020B0502020202020204" pitchFamily="34" charset="0"/>
            </a:endParaRPr>
          </a:p>
          <a:p>
            <a:pPr algn="just"/>
            <a:r>
              <a:rPr lang="es-MX" sz="1600" b="1" i="1" dirty="0">
                <a:latin typeface="Century Gothic" panose="020B0502020202020204" pitchFamily="34" charset="0"/>
              </a:rPr>
              <a:t>6</a:t>
            </a:r>
            <a:r>
              <a:rPr lang="es-MX" sz="1600" b="1" i="1" dirty="0" smtClean="0">
                <a:latin typeface="Century Gothic" panose="020B0502020202020204" pitchFamily="34" charset="0"/>
              </a:rPr>
              <a:t>. </a:t>
            </a:r>
            <a:r>
              <a:rPr lang="es-MX" sz="1600" i="1" dirty="0" smtClean="0">
                <a:latin typeface="Century Gothic" panose="020B0502020202020204" pitchFamily="34" charset="0"/>
              </a:rPr>
              <a:t>Cumplir </a:t>
            </a:r>
            <a:r>
              <a:rPr lang="es-MX" sz="1600" i="1" dirty="0">
                <a:latin typeface="Century Gothic" panose="020B0502020202020204" pitchFamily="34" charset="0"/>
              </a:rPr>
              <a:t>con el cronograma para cada una de las fases conforme al anexo técnico establecido.</a:t>
            </a:r>
          </a:p>
          <a:p>
            <a:pPr algn="just"/>
            <a:endParaRPr lang="es-MX" sz="1600" i="1" dirty="0">
              <a:latin typeface="Century Gothic" panose="020B0502020202020204" pitchFamily="34" charset="0"/>
            </a:endParaRPr>
          </a:p>
          <a:p>
            <a:pPr algn="just"/>
            <a:r>
              <a:rPr lang="es-MX" sz="1600" b="1" i="1" dirty="0">
                <a:latin typeface="Century Gothic" panose="020B0502020202020204" pitchFamily="34" charset="0"/>
              </a:rPr>
              <a:t>17. </a:t>
            </a:r>
            <a:r>
              <a:rPr lang="es-MX" sz="1600" i="1" dirty="0">
                <a:latin typeface="Century Gothic" panose="020B0502020202020204" pitchFamily="34" charset="0"/>
              </a:rPr>
              <a:t>Vincular y tener a disposición persona mínimo exigido para la ejecución del contrato según lo dispuesto en los TCC y sus Anexos. Este personal deberá tener permanencia exclusiva conforme a la dedicación prevista en el Anexo Técnico y en la oferta presentada por el CONTRATISTA durante la ejecución del mismo.</a:t>
            </a:r>
          </a:p>
          <a:p>
            <a:pPr algn="just"/>
            <a:endParaRPr lang="es-MX" sz="1600" i="1" dirty="0">
              <a:latin typeface="Century Gothic" panose="020B0502020202020204" pitchFamily="34" charset="0"/>
            </a:endParaRPr>
          </a:p>
          <a:p>
            <a:pPr algn="just"/>
            <a:r>
              <a:rPr lang="es-MX" sz="1600" b="1" i="1" dirty="0">
                <a:latin typeface="Century Gothic" panose="020B0502020202020204" pitchFamily="34" charset="0"/>
              </a:rPr>
              <a:t>27. </a:t>
            </a:r>
            <a:r>
              <a:rPr lang="es-MX" sz="1600" i="1" dirty="0">
                <a:latin typeface="Century Gothic" panose="020B0502020202020204" pitchFamily="34" charset="0"/>
              </a:rPr>
              <a:t>En caso de presentarse retrasos imputables al CONTRATISTA en la entrega y puesta en funcionamiento de (los) Proyectos requeridos objeto del presente contrato, el CONTRATISTA asumirá los costos de cualquier índole que puedan presentarse por cuenta de ducho retraso.</a:t>
            </a:r>
          </a:p>
          <a:p>
            <a:pPr algn="just"/>
            <a:endParaRPr lang="es-MX" sz="1600" i="1" dirty="0">
              <a:latin typeface="Century Gothic" panose="020B0502020202020204" pitchFamily="34" charset="0"/>
            </a:endParaRPr>
          </a:p>
          <a:p>
            <a:pPr algn="just"/>
            <a:r>
              <a:rPr lang="es-MX" sz="1600" b="1" i="1" dirty="0">
                <a:latin typeface="Century Gothic" panose="020B0502020202020204" pitchFamily="34" charset="0"/>
              </a:rPr>
              <a:t>35. </a:t>
            </a:r>
            <a:r>
              <a:rPr lang="es-MX" sz="1600" i="1" dirty="0">
                <a:latin typeface="Century Gothic" panose="020B0502020202020204" pitchFamily="34" charset="0"/>
              </a:rPr>
              <a:t>Además del personal mínimo exigido, el contratista deberá contar con los profesionales o técnicos que se requieran para cumplir cabalmente el contrato, TANTO EN PLAZO COMO EN CALIDAD.</a:t>
            </a:r>
          </a:p>
          <a:p>
            <a:pPr algn="just"/>
            <a:endParaRPr lang="es-MX" sz="1600" i="1" dirty="0">
              <a:latin typeface="Century Gothic" panose="020B0502020202020204" pitchFamily="34" charset="0"/>
            </a:endParaRPr>
          </a:p>
        </p:txBody>
      </p:sp>
    </p:spTree>
    <p:extLst>
      <p:ext uri="{BB962C8B-B14F-4D97-AF65-F5344CB8AC3E}">
        <p14:creationId xmlns:p14="http://schemas.microsoft.com/office/powerpoint/2010/main" val="3604500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00;p66"/>
          <p:cNvSpPr txBox="1"/>
          <p:nvPr/>
        </p:nvSpPr>
        <p:spPr>
          <a:xfrm>
            <a:off x="609600" y="24869"/>
            <a:ext cx="10972800" cy="584732"/>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sym typeface="Calibri"/>
              </a:rPr>
              <a:t>6. OBLIGACIONES PRESUNTAMENTE INCUMPLIDAS DEL CONTRATO CO </a:t>
            </a:r>
            <a:r>
              <a:rPr lang="es-MX" sz="2000" b="1"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3" name="Rectángulo 2"/>
          <p:cNvSpPr/>
          <p:nvPr/>
        </p:nvSpPr>
        <p:spPr>
          <a:xfrm>
            <a:off x="609600" y="822016"/>
            <a:ext cx="11068594" cy="2031325"/>
          </a:xfrm>
          <a:prstGeom prst="rect">
            <a:avLst/>
          </a:prstGeom>
        </p:spPr>
        <p:txBody>
          <a:bodyPr wrap="square">
            <a:spAutoFit/>
          </a:bodyPr>
          <a:lstStyle/>
          <a:p>
            <a:pPr algn="just"/>
            <a:r>
              <a:rPr lang="es-MX" b="1" i="1" dirty="0">
                <a:latin typeface="Century Gothic" panose="020B0502020202020204" pitchFamily="34" charset="0"/>
              </a:rPr>
              <a:t>ANEXO TÉCNICO DE OBRA</a:t>
            </a:r>
          </a:p>
          <a:p>
            <a:pPr algn="just"/>
            <a:r>
              <a:rPr lang="es-MX" b="1" i="1" dirty="0">
                <a:latin typeface="Century Gothic" panose="020B0502020202020204" pitchFamily="34" charset="0"/>
              </a:rPr>
              <a:t>2.4.5. Equipos, herramientas, y materiales de construcción</a:t>
            </a:r>
            <a:r>
              <a:rPr lang="es-MX" i="1" dirty="0">
                <a:latin typeface="Century Gothic" panose="020B0502020202020204" pitchFamily="34" charset="0"/>
              </a:rPr>
              <a:t>: </a:t>
            </a:r>
          </a:p>
          <a:p>
            <a:pPr algn="just"/>
            <a:endParaRPr lang="es-MX" i="1" dirty="0">
              <a:latin typeface="Century Gothic" panose="020B0502020202020204" pitchFamily="34" charset="0"/>
            </a:endParaRPr>
          </a:p>
          <a:p>
            <a:pPr algn="just"/>
            <a:r>
              <a:rPr lang="es-MX" i="1" dirty="0">
                <a:latin typeface="Century Gothic" panose="020B0502020202020204" pitchFamily="34" charset="0"/>
              </a:rPr>
              <a:t>- El Contratista deberá contar en cada frente de obra con los equipos </a:t>
            </a:r>
            <a:r>
              <a:rPr lang="es-MX" i="1" dirty="0" smtClean="0">
                <a:latin typeface="Century Gothic" panose="020B0502020202020204" pitchFamily="34" charset="0"/>
              </a:rPr>
              <a:t>y herramientas </a:t>
            </a:r>
            <a:r>
              <a:rPr lang="es-MX" i="1" dirty="0">
                <a:latin typeface="Century Gothic" panose="020B0502020202020204" pitchFamily="34" charset="0"/>
              </a:rPr>
              <a:t>necesarias para la ejecución de las actividades, estos </a:t>
            </a:r>
            <a:r>
              <a:rPr lang="es-MX" i="1" dirty="0" smtClean="0">
                <a:latin typeface="Century Gothic" panose="020B0502020202020204" pitchFamily="34" charset="0"/>
              </a:rPr>
              <a:t>deberán estar </a:t>
            </a:r>
            <a:r>
              <a:rPr lang="es-MX" i="1" dirty="0">
                <a:latin typeface="Century Gothic" panose="020B0502020202020204" pitchFamily="34" charset="0"/>
              </a:rPr>
              <a:t>disponibles en la obra en concordancia con lo programado en </a:t>
            </a:r>
            <a:r>
              <a:rPr lang="es-MX" i="1" dirty="0" smtClean="0">
                <a:latin typeface="Century Gothic" panose="020B0502020202020204" pitchFamily="34" charset="0"/>
              </a:rPr>
              <a:t>el cronograma </a:t>
            </a:r>
            <a:r>
              <a:rPr lang="es-MX" i="1" dirty="0">
                <a:latin typeface="Century Gothic" panose="020B0502020202020204" pitchFamily="34" charset="0"/>
              </a:rPr>
              <a:t>de ejecución, No podrá en ningún caso alegar el </a:t>
            </a:r>
            <a:r>
              <a:rPr lang="es-MX" i="1" dirty="0" smtClean="0">
                <a:latin typeface="Century Gothic" panose="020B0502020202020204" pitchFamily="34" charset="0"/>
              </a:rPr>
              <a:t>no disponibilidad </a:t>
            </a:r>
            <a:r>
              <a:rPr lang="es-MX" i="1" dirty="0">
                <a:latin typeface="Century Gothic" panose="020B0502020202020204" pitchFamily="34" charset="0"/>
              </a:rPr>
              <a:t>del equipo como motivo para la no ejecución una actividad </a:t>
            </a:r>
            <a:r>
              <a:rPr lang="es-MX" i="1" dirty="0" smtClean="0">
                <a:latin typeface="Century Gothic" panose="020B0502020202020204" pitchFamily="34" charset="0"/>
              </a:rPr>
              <a:t>de obra</a:t>
            </a:r>
            <a:r>
              <a:rPr lang="es-MX" i="1" dirty="0">
                <a:latin typeface="Century Gothic" panose="020B0502020202020204" pitchFamily="34" charset="0"/>
              </a:rPr>
              <a:t>.</a:t>
            </a:r>
          </a:p>
        </p:txBody>
      </p:sp>
    </p:spTree>
    <p:extLst>
      <p:ext uri="{BB962C8B-B14F-4D97-AF65-F5344CB8AC3E}">
        <p14:creationId xmlns:p14="http://schemas.microsoft.com/office/powerpoint/2010/main" val="3079925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9"/>
            <a:ext cx="10972800" cy="571480"/>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7. INCUMPLIMIENTO </a:t>
            </a:r>
            <a:r>
              <a:rPr lang="es-MX" sz="2000" b="1" dirty="0" smtClean="0">
                <a:solidFill>
                  <a:schemeClr val="bg1"/>
                </a:solidFill>
                <a:latin typeface="Century Gothic" panose="020B0502020202020204" pitchFamily="34" charset="0"/>
                <a:ea typeface="+mj-ea"/>
                <a:cs typeface="+mj-cs"/>
                <a:sym typeface="Calibri"/>
              </a:rPr>
              <a:t>A LAS OBLIGACIONES CONTRACTUALES</a:t>
            </a:r>
            <a:r>
              <a:rPr lang="es-MX" sz="2000" b="1" dirty="0" smtClean="0">
                <a:solidFill>
                  <a:schemeClr val="bg1"/>
                </a:solidFill>
                <a:latin typeface="Century Gothic" panose="020B0502020202020204" pitchFamily="34" charset="0"/>
                <a:sym typeface="Calibri"/>
              </a:rPr>
              <a:t> </a:t>
            </a:r>
            <a:r>
              <a:rPr lang="es-MX" sz="2000" b="1" dirty="0">
                <a:solidFill>
                  <a:schemeClr val="bg1"/>
                </a:solidFill>
                <a:latin typeface="Century Gothic" panose="020B0502020202020204" pitchFamily="34" charset="0"/>
                <a:sym typeface="Calibri"/>
              </a:rPr>
              <a:t>CO </a:t>
            </a:r>
            <a:r>
              <a:rPr lang="es-MX" sz="2000" b="1" dirty="0" smtClean="0">
                <a:solidFill>
                  <a:schemeClr val="bg1"/>
                </a:solidFill>
                <a:latin typeface="Century Gothic" panose="020B0502020202020204" pitchFamily="34" charset="0"/>
              </a:rPr>
              <a:t>1380-1061-2019</a:t>
            </a:r>
            <a:endParaRPr lang="es-CO" sz="2000" b="1" dirty="0">
              <a:solidFill>
                <a:schemeClr val="bg1"/>
              </a:solidFill>
              <a:latin typeface="Century Gothic" panose="020B0502020202020204" pitchFamily="34" charset="0"/>
              <a:ea typeface="+mj-ea"/>
              <a:cs typeface="+mj-cs"/>
              <a:sym typeface="Calibri"/>
            </a:endParaRPr>
          </a:p>
        </p:txBody>
      </p:sp>
      <p:sp>
        <p:nvSpPr>
          <p:cNvPr id="6" name="3 Rectángulo"/>
          <p:cNvSpPr/>
          <p:nvPr/>
        </p:nvSpPr>
        <p:spPr>
          <a:xfrm>
            <a:off x="627015" y="815978"/>
            <a:ext cx="10955385" cy="2554545"/>
          </a:xfrm>
          <a:prstGeom prst="rect">
            <a:avLst/>
          </a:prstGeom>
        </p:spPr>
        <p:txBody>
          <a:bodyPr wrap="square">
            <a:spAutoFit/>
          </a:bodyPr>
          <a:lstStyle/>
          <a:p>
            <a:pPr algn="just"/>
            <a:r>
              <a:rPr lang="es-ES" sz="2000" dirty="0" smtClean="0">
                <a:latin typeface="Century Gothic" panose="020B0502020202020204" pitchFamily="34" charset="0"/>
              </a:rPr>
              <a:t>INCUMPLIMIENTO </a:t>
            </a:r>
            <a:r>
              <a:rPr lang="es-ES" sz="2000" dirty="0">
                <a:latin typeface="Century Gothic" panose="020B0502020202020204" pitchFamily="34" charset="0"/>
              </a:rPr>
              <a:t>EN LA </a:t>
            </a:r>
            <a:r>
              <a:rPr lang="es-ES" sz="2000" dirty="0" smtClean="0">
                <a:latin typeface="Century Gothic" panose="020B0502020202020204" pitchFamily="34" charset="0"/>
              </a:rPr>
              <a:t>EJECUCIÓN DE ACTIVIDADES</a:t>
            </a:r>
            <a:endParaRPr lang="es-ES" sz="2000" dirty="0">
              <a:latin typeface="Century Gothic" panose="020B0502020202020204" pitchFamily="34" charset="0"/>
            </a:endParaRPr>
          </a:p>
          <a:p>
            <a:pPr algn="just"/>
            <a:endParaRPr lang="es-ES" sz="2000" dirty="0">
              <a:latin typeface="Century Gothic" panose="020B0502020202020204" pitchFamily="34" charset="0"/>
            </a:endParaRPr>
          </a:p>
          <a:p>
            <a:pPr algn="just"/>
            <a:r>
              <a:rPr lang="es-ES" sz="2000" dirty="0">
                <a:latin typeface="Century Gothic" panose="020B0502020202020204" pitchFamily="34" charset="0"/>
              </a:rPr>
              <a:t>				</a:t>
            </a:r>
          </a:p>
          <a:p>
            <a:pPr algn="just"/>
            <a:endParaRPr lang="es-ES" sz="2000" b="1" dirty="0">
              <a:effectLst>
                <a:outerShdw blurRad="38100" dist="38100" dir="2700000" algn="tl">
                  <a:srgbClr val="000000">
                    <a:alpha val="43137"/>
                  </a:srgbClr>
                </a:outerShdw>
              </a:effectLst>
              <a:latin typeface="Century Gothic" panose="020B0502020202020204" pitchFamily="34" charset="0"/>
            </a:endParaRPr>
          </a:p>
          <a:p>
            <a:pPr algn="just"/>
            <a:r>
              <a:rPr lang="es-ES" sz="2000" b="1" dirty="0" smtClean="0">
                <a:effectLst>
                  <a:outerShdw blurRad="38100" dist="38100" dir="2700000" algn="tl">
                    <a:srgbClr val="000000">
                      <a:alpha val="43137"/>
                    </a:srgbClr>
                  </a:outerShdw>
                </a:effectLst>
                <a:latin typeface="Century Gothic" panose="020B0502020202020204" pitchFamily="34" charset="0"/>
              </a:rPr>
              <a:t>TIEMPO INCUMPLIMIENTO OBRA</a:t>
            </a:r>
            <a:r>
              <a:rPr lang="es-ES" sz="2000" b="1" dirty="0">
                <a:effectLst>
                  <a:outerShdw blurRad="38100" dist="38100" dir="2700000" algn="tl">
                    <a:srgbClr val="000000">
                      <a:alpha val="43137"/>
                    </a:srgbClr>
                  </a:outerShdw>
                </a:effectLst>
                <a:latin typeface="Century Gothic" panose="020B0502020202020204" pitchFamily="34" charset="0"/>
              </a:rPr>
              <a:t>				</a:t>
            </a:r>
            <a:r>
              <a:rPr lang="es-ES" sz="2000" b="1" dirty="0" smtClean="0">
                <a:effectLst>
                  <a:outerShdw blurRad="38100" dist="38100" dir="2700000" algn="tl">
                    <a:srgbClr val="000000">
                      <a:alpha val="43137"/>
                    </a:srgbClr>
                  </a:outerShdw>
                </a:effectLst>
                <a:latin typeface="Century Gothic" panose="020B0502020202020204" pitchFamily="34" charset="0"/>
              </a:rPr>
              <a:t>48 DÍAS</a:t>
            </a:r>
          </a:p>
          <a:p>
            <a:pPr algn="just"/>
            <a:endParaRPr lang="es-ES" sz="2000" b="1" dirty="0">
              <a:effectLst>
                <a:outerShdw blurRad="38100" dist="38100" dir="2700000" algn="tl">
                  <a:srgbClr val="000000">
                    <a:alpha val="43137"/>
                  </a:srgbClr>
                </a:outerShdw>
              </a:effectLst>
              <a:latin typeface="Century Gothic" panose="020B0502020202020204" pitchFamily="34" charset="0"/>
            </a:endParaRPr>
          </a:p>
          <a:p>
            <a:pPr algn="just"/>
            <a:endParaRPr lang="es-ES" sz="2000" b="1" dirty="0" smtClean="0">
              <a:effectLst>
                <a:outerShdw blurRad="38100" dist="38100" dir="2700000" algn="tl">
                  <a:srgbClr val="000000">
                    <a:alpha val="43137"/>
                  </a:srgbClr>
                </a:outerShdw>
              </a:effectLst>
              <a:latin typeface="Century Gothic" panose="020B0502020202020204" pitchFamily="34" charset="0"/>
            </a:endParaRPr>
          </a:p>
          <a:p>
            <a:pPr algn="just"/>
            <a:r>
              <a:rPr lang="es-ES" sz="2000" dirty="0" smtClean="0">
                <a:latin typeface="Century Gothic" panose="020B0502020202020204" pitchFamily="34" charset="0"/>
              </a:rPr>
              <a:t>FECHA </a:t>
            </a:r>
            <a:r>
              <a:rPr lang="es-ES" sz="2000" dirty="0">
                <a:latin typeface="Century Gothic" panose="020B0502020202020204" pitchFamily="34" charset="0"/>
              </a:rPr>
              <a:t>DE CORTE DEL INFORME DE INCUMPLIMIENTO 	</a:t>
            </a:r>
            <a:r>
              <a:rPr lang="es-ES" sz="2000" dirty="0" smtClean="0">
                <a:latin typeface="Century Gothic" panose="020B0502020202020204" pitchFamily="34" charset="0"/>
              </a:rPr>
              <a:t>04/02/2021</a:t>
            </a:r>
            <a:endParaRPr lang="es-ES" sz="2000" dirty="0">
              <a:latin typeface="Century Gothic" panose="020B0502020202020204" pitchFamily="34" charset="0"/>
            </a:endParaRPr>
          </a:p>
        </p:txBody>
      </p:sp>
    </p:spTree>
    <p:extLst>
      <p:ext uri="{BB962C8B-B14F-4D97-AF65-F5344CB8AC3E}">
        <p14:creationId xmlns:p14="http://schemas.microsoft.com/office/powerpoint/2010/main" val="12975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8"/>
            <a:ext cx="10972800" cy="706653"/>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8. COMUNICACIONES ENVIADAS POR LA INTERVENTORÍA </a:t>
            </a:r>
          </a:p>
        </p:txBody>
      </p:sp>
      <p:sp>
        <p:nvSpPr>
          <p:cNvPr id="5" name="4 CuadroTexto"/>
          <p:cNvSpPr txBox="1"/>
          <p:nvPr/>
        </p:nvSpPr>
        <p:spPr>
          <a:xfrm>
            <a:off x="646611" y="1071155"/>
            <a:ext cx="10959738" cy="4801314"/>
          </a:xfrm>
          <a:prstGeom prst="rect">
            <a:avLst/>
          </a:prstGeom>
          <a:noFill/>
        </p:spPr>
        <p:txBody>
          <a:bodyPr wrap="square" rtlCol="0">
            <a:spAutoFit/>
          </a:bodyPr>
          <a:lstStyle/>
          <a:p>
            <a:pPr algn="just"/>
            <a:r>
              <a:rPr lang="es-ES" b="1" dirty="0">
                <a:latin typeface="Century Gothic" panose="020B0502020202020204" pitchFamily="34" charset="0"/>
                <a:cs typeface="Arial" panose="020B0604020202020204" pitchFamily="34" charset="0"/>
              </a:rPr>
              <a:t>PRUEBAS Y REQUERIMIENTOS REALIZADOS POR LA INTERVENTORIA AL </a:t>
            </a:r>
            <a:r>
              <a:rPr lang="es-ES" b="1" dirty="0" smtClean="0">
                <a:latin typeface="Century Gothic" panose="020B0502020202020204" pitchFamily="34" charset="0"/>
                <a:cs typeface="Arial" panose="020B0604020202020204" pitchFamily="34" charset="0"/>
              </a:rPr>
              <a:t>CONTRATISTA</a:t>
            </a:r>
          </a:p>
          <a:p>
            <a:pPr algn="just"/>
            <a:endParaRPr lang="es-CO" b="1" dirty="0">
              <a:latin typeface="Century Gothic" panose="020B0502020202020204" pitchFamily="34" charset="0"/>
              <a:cs typeface="Arial" panose="020B0604020202020204" pitchFamily="34" charset="0"/>
            </a:endParaRPr>
          </a:p>
          <a:p>
            <a:pPr marL="285750" lvl="0" indent="-285750" algn="just">
              <a:buFont typeface="Arial" panose="020B0604020202020204" pitchFamily="34" charset="0"/>
              <a:buChar char="•"/>
            </a:pPr>
            <a:r>
              <a:rPr lang="es-MX" dirty="0">
                <a:latin typeface="Century Gothic" panose="020B0502020202020204" pitchFamily="34" charset="0"/>
              </a:rPr>
              <a:t>Mediante comunicado 2020-COP-1061-020 del 17 de diciembre 2020 se realizó a la UT GMP el primer llamado de atención por incumplimiento de actividades en </a:t>
            </a:r>
            <a:r>
              <a:rPr lang="es-MX" dirty="0" smtClean="0">
                <a:latin typeface="Century Gothic" panose="020B0502020202020204" pitchFamily="34" charset="0"/>
              </a:rPr>
              <a:t>obra.</a:t>
            </a:r>
          </a:p>
          <a:p>
            <a:pPr marL="285750" lvl="0" indent="-285750" algn="just">
              <a:buFont typeface="Arial" panose="020B0604020202020204" pitchFamily="34" charset="0"/>
              <a:buChar char="•"/>
            </a:pPr>
            <a:r>
              <a:rPr lang="es-MX" dirty="0" smtClean="0">
                <a:latin typeface="Century Gothic" panose="020B0502020202020204" pitchFamily="34" charset="0"/>
              </a:rPr>
              <a:t>Mediante </a:t>
            </a:r>
            <a:r>
              <a:rPr lang="es-MX" dirty="0">
                <a:latin typeface="Century Gothic" panose="020B0502020202020204" pitchFamily="34" charset="0"/>
              </a:rPr>
              <a:t>comunicado 2020-COP-1061-021 del 31 de diciembre 2020 se realizó a la UT GMP el segundo llamado de atención por incumplimiento de actividades en obra</a:t>
            </a:r>
            <a:r>
              <a:rPr lang="es-MX" dirty="0" smtClean="0">
                <a:latin typeface="Century Gothic" panose="020B0502020202020204" pitchFamily="34" charset="0"/>
              </a:rPr>
              <a:t>. </a:t>
            </a:r>
          </a:p>
          <a:p>
            <a:pPr marL="285750" lvl="0" indent="-285750" algn="just">
              <a:buFont typeface="Arial" panose="020B0604020202020204" pitchFamily="34" charset="0"/>
              <a:buChar char="•"/>
            </a:pPr>
            <a:r>
              <a:rPr lang="es-MX" dirty="0" smtClean="0">
                <a:latin typeface="Century Gothic" panose="020B0502020202020204" pitchFamily="34" charset="0"/>
              </a:rPr>
              <a:t>Mediante </a:t>
            </a:r>
            <a:r>
              <a:rPr lang="es-MX" dirty="0">
                <a:latin typeface="Century Gothic" panose="020B0502020202020204" pitchFamily="34" charset="0"/>
              </a:rPr>
              <a:t>comunicado 2020-COP-1061-023 del 13 de enero 2021 se reitera la solicitud de plan de contingencia</a:t>
            </a:r>
            <a:r>
              <a:rPr lang="es-MX" dirty="0" smtClean="0">
                <a:latin typeface="Century Gothic" panose="020B0502020202020204" pitchFamily="34" charset="0"/>
              </a:rPr>
              <a:t>. </a:t>
            </a:r>
          </a:p>
          <a:p>
            <a:pPr marL="285750" lvl="0" indent="-285750" algn="just">
              <a:buFont typeface="Arial" panose="020B0604020202020204" pitchFamily="34" charset="0"/>
              <a:buChar char="•"/>
            </a:pPr>
            <a:r>
              <a:rPr lang="es-MX" dirty="0" smtClean="0">
                <a:latin typeface="Century Gothic" panose="020B0502020202020204" pitchFamily="34" charset="0"/>
              </a:rPr>
              <a:t>Mediante </a:t>
            </a:r>
            <a:r>
              <a:rPr lang="es-MX" dirty="0">
                <a:latin typeface="Century Gothic" panose="020B0502020202020204" pitchFamily="34" charset="0"/>
              </a:rPr>
              <a:t>comunicado 2020-COP-1061-029 del 20 de enero 2021 esta interventoría realiza reiteración de los llamados de atención por incumplimiento de contrato</a:t>
            </a:r>
            <a:r>
              <a:rPr lang="es-MX" dirty="0" smtClean="0">
                <a:latin typeface="Century Gothic" panose="020B0502020202020204" pitchFamily="34" charset="0"/>
              </a:rPr>
              <a:t>. </a:t>
            </a:r>
          </a:p>
          <a:p>
            <a:pPr marL="285750" lvl="0" indent="-285750" algn="just">
              <a:buFont typeface="Arial" panose="020B0604020202020204" pitchFamily="34" charset="0"/>
              <a:buChar char="•"/>
            </a:pPr>
            <a:r>
              <a:rPr lang="es-MX" dirty="0" smtClean="0">
                <a:latin typeface="Century Gothic" panose="020B0502020202020204" pitchFamily="34" charset="0"/>
              </a:rPr>
              <a:t>Mediante </a:t>
            </a:r>
            <a:r>
              <a:rPr lang="es-MX" dirty="0">
                <a:latin typeface="Century Gothic" panose="020B0502020202020204" pitchFamily="34" charset="0"/>
              </a:rPr>
              <a:t>comunicado 2020-COP-1061-034 del 27 de enero 2021 esta interventoría emite llamado de atención incumplimiento de compromisos pactados en comités de seguimiento</a:t>
            </a:r>
            <a:r>
              <a:rPr lang="es-MX" dirty="0" smtClean="0">
                <a:latin typeface="Century Gothic" panose="020B0502020202020204" pitchFamily="34" charset="0"/>
              </a:rPr>
              <a:t>. </a:t>
            </a:r>
          </a:p>
          <a:p>
            <a:pPr marL="285750" lvl="0" indent="-285750" algn="just">
              <a:buFont typeface="Arial" panose="020B0604020202020204" pitchFamily="34" charset="0"/>
              <a:buChar char="•"/>
            </a:pPr>
            <a:r>
              <a:rPr lang="es-MX" dirty="0" smtClean="0">
                <a:latin typeface="Century Gothic" panose="020B0502020202020204" pitchFamily="34" charset="0"/>
              </a:rPr>
              <a:t>Mediante </a:t>
            </a:r>
            <a:r>
              <a:rPr lang="es-MX" dirty="0">
                <a:latin typeface="Century Gothic" panose="020B0502020202020204" pitchFamily="34" charset="0"/>
              </a:rPr>
              <a:t>comunicado 2020-COP-1061-036 del 29 de enero 2021 esta interventoría reitera solicitud de flujo caja en formato nuevo Del IE Antonio José Camacho</a:t>
            </a:r>
            <a:r>
              <a:rPr lang="es-MX" dirty="0" smtClean="0">
                <a:latin typeface="Century Gothic" panose="020B0502020202020204" pitchFamily="34" charset="0"/>
              </a:rPr>
              <a:t>. </a:t>
            </a:r>
          </a:p>
          <a:p>
            <a:pPr marL="285750" lvl="0" indent="-285750" algn="just">
              <a:buFont typeface="Arial" panose="020B0604020202020204" pitchFamily="34" charset="0"/>
              <a:buChar char="•"/>
            </a:pPr>
            <a:r>
              <a:rPr lang="es-MX" dirty="0" smtClean="0">
                <a:latin typeface="Century Gothic" panose="020B0502020202020204" pitchFamily="34" charset="0"/>
              </a:rPr>
              <a:t>Mediante </a:t>
            </a:r>
            <a:r>
              <a:rPr lang="es-MX" dirty="0">
                <a:latin typeface="Century Gothic" panose="020B0502020202020204" pitchFamily="34" charset="0"/>
              </a:rPr>
              <a:t>comunicado 2020-COP-1061-038 del 03 de febrero 2021 esta interventoría emite respuesta a oficio 2021-gmp-utg-ffie-ev-ex-co-816 y ratificación del llamado de atención por incumplimiento.</a:t>
            </a:r>
            <a:endParaRPr lang="en-US" dirty="0">
              <a:latin typeface="Century Gothic" panose="020B0502020202020204" pitchFamily="34" charset="0"/>
            </a:endParaRPr>
          </a:p>
        </p:txBody>
      </p:sp>
      <p:sp>
        <p:nvSpPr>
          <p:cNvPr id="6" name="3 Rectángulo"/>
          <p:cNvSpPr/>
          <p:nvPr/>
        </p:nvSpPr>
        <p:spPr>
          <a:xfrm>
            <a:off x="579120" y="1994485"/>
            <a:ext cx="11027229" cy="1200329"/>
          </a:xfrm>
          <a:prstGeom prst="rect">
            <a:avLst/>
          </a:prstGeom>
        </p:spPr>
        <p:txBody>
          <a:bodyPr wrap="square">
            <a:spAutoFit/>
          </a:bodyPr>
          <a:lstStyle/>
          <a:p>
            <a:pPr marL="285750" indent="-285750" algn="l">
              <a:buFont typeface="Arial" panose="020B0604020202020204" pitchFamily="34" charset="0"/>
              <a:buChar char="•"/>
            </a:pPr>
            <a:endParaRPr lang="es-ES" sz="1800" b="0" i="0" u="none" strike="noStrike" baseline="0" dirty="0">
              <a:solidFill>
                <a:srgbClr val="000000"/>
              </a:solidFill>
              <a:latin typeface="Arial" panose="020B0604020202020204" pitchFamily="34" charset="0"/>
            </a:endParaRPr>
          </a:p>
          <a:p>
            <a:pPr marL="285750" indent="-285750" algn="l">
              <a:buFont typeface="Arial" panose="020B0604020202020204" pitchFamily="34" charset="0"/>
              <a:buChar char="•"/>
            </a:pPr>
            <a:endParaRPr lang="es-ES" sz="1800" b="0" i="0" u="none" strike="noStrike" baseline="0" dirty="0">
              <a:solidFill>
                <a:srgbClr val="000000"/>
              </a:solidFill>
              <a:latin typeface="Arial" panose="020B0604020202020204" pitchFamily="34" charset="0"/>
            </a:endParaRPr>
          </a:p>
          <a:p>
            <a:pPr algn="l"/>
            <a:r>
              <a:rPr lang="es-CO" sz="1800" i="0" u="none" strike="noStrike" baseline="0" dirty="0">
                <a:solidFill>
                  <a:srgbClr val="000000"/>
                </a:solidFill>
                <a:latin typeface="Arial" panose="020B0604020202020204" pitchFamily="34" charset="0"/>
              </a:rPr>
              <a:t> </a:t>
            </a:r>
          </a:p>
          <a:p>
            <a:r>
              <a:rPr lang="es-CO" sz="1800" b="0" i="0" u="none" strike="noStrike" baseline="0" dirty="0">
                <a:solidFill>
                  <a:srgbClr val="000000"/>
                </a:solidFill>
                <a:latin typeface="Arial" panose="020B0604020202020204" pitchFamily="34" charset="0"/>
              </a:rPr>
              <a:t>          </a:t>
            </a:r>
            <a:endParaRPr lang="es-CO" sz="1600" dirty="0">
              <a:highlight>
                <a:srgbClr val="FFFF00"/>
              </a:highlight>
              <a:latin typeface="Century Gothic" panose="020B0502020202020204" pitchFamily="34" charset="0"/>
            </a:endParaRPr>
          </a:p>
        </p:txBody>
      </p:sp>
    </p:spTree>
    <p:extLst>
      <p:ext uri="{BB962C8B-B14F-4D97-AF65-F5344CB8AC3E}">
        <p14:creationId xmlns:p14="http://schemas.microsoft.com/office/powerpoint/2010/main" val="41761049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00;p66"/>
          <p:cNvSpPr txBox="1"/>
          <p:nvPr/>
        </p:nvSpPr>
        <p:spPr>
          <a:xfrm>
            <a:off x="609600" y="24868"/>
            <a:ext cx="10972800" cy="706653"/>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smtClean="0">
                <a:solidFill>
                  <a:schemeClr val="bg1"/>
                </a:solidFill>
                <a:latin typeface="Century Gothic" panose="020B0502020202020204" pitchFamily="34" charset="0"/>
                <a:ea typeface="+mj-ea"/>
                <a:cs typeface="+mj-cs"/>
                <a:sym typeface="Calibri"/>
              </a:rPr>
              <a:t>9. CAUSALES ATENUANTES DE RESPONSABILIDAD </a:t>
            </a:r>
            <a:endParaRPr lang="es-MX" sz="2000" b="1" dirty="0">
              <a:solidFill>
                <a:schemeClr val="bg1"/>
              </a:solidFill>
              <a:latin typeface="Century Gothic" panose="020B0502020202020204" pitchFamily="34" charset="0"/>
              <a:ea typeface="+mj-ea"/>
              <a:cs typeface="+mj-cs"/>
              <a:sym typeface="Calibri"/>
            </a:endParaRPr>
          </a:p>
        </p:txBody>
      </p:sp>
      <p:sp>
        <p:nvSpPr>
          <p:cNvPr id="3" name="Rectángulo 2"/>
          <p:cNvSpPr/>
          <p:nvPr/>
        </p:nvSpPr>
        <p:spPr>
          <a:xfrm>
            <a:off x="609600" y="838403"/>
            <a:ext cx="10972800" cy="3077189"/>
          </a:xfrm>
          <a:prstGeom prst="rect">
            <a:avLst/>
          </a:prstGeom>
        </p:spPr>
        <p:txBody>
          <a:bodyPr wrap="square">
            <a:spAutoFit/>
          </a:bodyPr>
          <a:lstStyle/>
          <a:p>
            <a:pPr marL="285750" indent="-285750" algn="just">
              <a:lnSpc>
                <a:spcPct val="107000"/>
              </a:lnSpc>
              <a:spcAft>
                <a:spcPts val="0"/>
              </a:spcAft>
              <a:buFont typeface="Arial" panose="020B0604020202020204" pitchFamily="34" charset="0"/>
              <a:buChar char="•"/>
            </a:pPr>
            <a:r>
              <a:rPr lang="es-CO" sz="1400" dirty="0">
                <a:latin typeface="Century Gothic" panose="020B0502020202020204" pitchFamily="34" charset="0"/>
                <a:ea typeface="Calibri" panose="020F0502020204030204" pitchFamily="34" charset="0"/>
                <a:cs typeface="Times New Roman" panose="02020603050405020304" pitchFamily="18" charset="0"/>
              </a:rPr>
              <a:t>El balance presupuestal a la fecha aprobado para el contrato, requería de mayores y menores cantidades e ítems no previstos que se evidenciaron una vez iniciado el contrato, </a:t>
            </a:r>
            <a:r>
              <a:rPr lang="es-MX" sz="1400" dirty="0" smtClean="0">
                <a:latin typeface="Century Gothic" panose="020B0502020202020204" pitchFamily="34" charset="0"/>
                <a:ea typeface="Calibri" panose="020F0502020204030204" pitchFamily="34" charset="0"/>
                <a:cs typeface="Times New Roman" panose="02020603050405020304" pitchFamily="18" charset="0"/>
              </a:rPr>
              <a:t>para la legalización de diferentes actividades.</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Century Gothic" panose="020B050202020202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es-CO" sz="1400" dirty="0">
                <a:latin typeface="Century Gothic" panose="020B0502020202020204" pitchFamily="34" charset="0"/>
                <a:ea typeface="Calibri" panose="020F0502020204030204" pitchFamily="34" charset="0"/>
                <a:cs typeface="Times New Roman" panose="02020603050405020304" pitchFamily="18" charset="0"/>
              </a:rPr>
              <a:t>Adicionalmente en visitas de la ETC y FFIE se realizaron constantes VARIACIONES en el alcance que dificultaron la elaboración oportuna del presupuesto final de la obra.</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Century Gothic" panose="020B050202020202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es-CO" sz="1400" dirty="0">
                <a:latin typeface="Century Gothic" panose="020B0502020202020204" pitchFamily="34" charset="0"/>
                <a:ea typeface="Calibri" panose="020F0502020204030204" pitchFamily="34" charset="0"/>
                <a:cs typeface="Times New Roman" panose="02020603050405020304" pitchFamily="18" charset="0"/>
              </a:rPr>
              <a:t>Sin embargo, el contratista presento hasta el mes de febrero el presupuesto ajustado con la totalidad de las actividades balanceadas y requeridas por la ETC y el FFIE como definición del alcance, después de observaciones y ajustes solicitados por interventoría este fue aprobado en el mes de marzo.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400" dirty="0">
                <a:latin typeface="Century Gothic" panose="020B050202020202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0"/>
              </a:spcAft>
              <a:buFont typeface="Arial" panose="020B0604020202020204" pitchFamily="34" charset="0"/>
              <a:buChar char="•"/>
            </a:pPr>
            <a:r>
              <a:rPr lang="es-CO" sz="1400" dirty="0">
                <a:latin typeface="Century Gothic" panose="020B0502020202020204" pitchFamily="34" charset="0"/>
                <a:ea typeface="Calibri" panose="020F0502020204030204" pitchFamily="34" charset="0"/>
                <a:cs typeface="Times New Roman" panose="02020603050405020304" pitchFamily="18" charset="0"/>
              </a:rPr>
              <a:t>A la fecha existen actividades complementarias que MODIFICAN CONSIDERABLEMENTE el alcance del contrato que no pueden ser ejecutadas dentro del plazo contractual. Por lo cual se requiere de un plazo adicional para la ejecución de las mismas, pues no estaban incluidas inicialmente y fueron solicitadas al contratista de obra finalizando el mes de enero.</a:t>
            </a:r>
            <a:endParaRPr lang="en-US"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Rectángulo 3"/>
          <p:cNvSpPr/>
          <p:nvPr/>
        </p:nvSpPr>
        <p:spPr>
          <a:xfrm>
            <a:off x="883920" y="4192292"/>
            <a:ext cx="8286206" cy="2166875"/>
          </a:xfrm>
          <a:prstGeom prst="rect">
            <a:avLst/>
          </a:prstGeom>
        </p:spPr>
        <p:txBody>
          <a:bodyPr wrap="square">
            <a:spAutoFit/>
          </a:bodyPr>
          <a:lstStyle/>
          <a:p>
            <a:pPr algn="just">
              <a:lnSpc>
                <a:spcPct val="107000"/>
              </a:lnSpc>
              <a:spcAft>
                <a:spcPts val="0"/>
              </a:spcAft>
            </a:pPr>
            <a:r>
              <a:rPr lang="es-CO" dirty="0">
                <a:latin typeface="Century Gothic" panose="020B0502020202020204" pitchFamily="34" charset="0"/>
                <a:ea typeface="Calibri" panose="020F0502020204030204" pitchFamily="34" charset="0"/>
                <a:cs typeface="Times New Roman" panose="02020603050405020304" pitchFamily="18" charset="0"/>
              </a:rPr>
              <a:t>Dichas atenuantes no eximen al contratista de obra de su responsabilidad, toda vez que no presento oportunamente la información a través de la cual era posible legalizar las actividades y cantidades (balance presupuestal) necesarias para la ejecución del 100% contrato, no obstante, esta interventoría considera importante tener en cuenta dichas circunstancias para el momento de aplicar la clausula penal.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26594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88427" y="15766"/>
            <a:ext cx="10972800" cy="540825"/>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smtClean="0">
                <a:solidFill>
                  <a:schemeClr val="bg1"/>
                </a:solidFill>
                <a:latin typeface="Century Gothic" panose="020B0502020202020204" pitchFamily="34" charset="0"/>
                <a:sym typeface="Calibri"/>
              </a:rPr>
              <a:t>10. </a:t>
            </a:r>
            <a:r>
              <a:rPr lang="es-MX" sz="2000" b="1" dirty="0">
                <a:solidFill>
                  <a:schemeClr val="bg1"/>
                </a:solidFill>
                <a:latin typeface="Century Gothic" panose="020B0502020202020204" pitchFamily="34" charset="0"/>
                <a:sym typeface="Calibri"/>
              </a:rPr>
              <a:t>ANÁLISIS DEL INCUMPLIMIENTO CONTRATO CO </a:t>
            </a:r>
            <a:r>
              <a:rPr lang="es-MX" sz="2000" b="1" dirty="0" smtClean="0">
                <a:solidFill>
                  <a:schemeClr val="bg1"/>
                </a:solidFill>
                <a:latin typeface="Century Gothic" panose="020B0502020202020204" pitchFamily="34" charset="0"/>
              </a:rPr>
              <a:t>1380-1061-2019</a:t>
            </a:r>
            <a:endParaRPr lang="es-CO" sz="2000" b="1" dirty="0">
              <a:solidFill>
                <a:schemeClr val="bg1"/>
              </a:solidFill>
              <a:latin typeface="Century Gothic" panose="020B0502020202020204" pitchFamily="34" charset="0"/>
              <a:sym typeface="Calibri"/>
            </a:endParaRPr>
          </a:p>
        </p:txBody>
      </p:sp>
      <p:sp>
        <p:nvSpPr>
          <p:cNvPr id="4" name="3 Rectángulo"/>
          <p:cNvSpPr/>
          <p:nvPr/>
        </p:nvSpPr>
        <p:spPr>
          <a:xfrm>
            <a:off x="724394" y="3111113"/>
            <a:ext cx="10750729" cy="523220"/>
          </a:xfrm>
          <a:prstGeom prst="rect">
            <a:avLst/>
          </a:prstGeom>
        </p:spPr>
        <p:txBody>
          <a:bodyPr wrap="square">
            <a:spAutoFit/>
          </a:bodyPr>
          <a:lstStyle/>
          <a:p>
            <a:pPr algn="just"/>
            <a:endParaRPr lang="es-MX" sz="1400" dirty="0"/>
          </a:p>
          <a:p>
            <a:pPr algn="just"/>
            <a:endParaRPr lang="es-MX" sz="1400" b="1" i="1" dirty="0"/>
          </a:p>
        </p:txBody>
      </p:sp>
      <p:sp>
        <p:nvSpPr>
          <p:cNvPr id="5" name="4 Rectángulo"/>
          <p:cNvSpPr/>
          <p:nvPr/>
        </p:nvSpPr>
        <p:spPr>
          <a:xfrm>
            <a:off x="613358" y="1076381"/>
            <a:ext cx="10972800" cy="2708434"/>
          </a:xfrm>
          <a:prstGeom prst="rect">
            <a:avLst/>
          </a:prstGeom>
        </p:spPr>
        <p:txBody>
          <a:bodyPr wrap="square">
            <a:spAutoFit/>
          </a:bodyPr>
          <a:lstStyle/>
          <a:p>
            <a:pPr algn="just"/>
            <a:r>
              <a:rPr lang="es-ES" dirty="0">
                <a:latin typeface="Century Gothic" panose="020B0502020202020204" pitchFamily="34" charset="0"/>
              </a:rPr>
              <a:t>El plazo </a:t>
            </a:r>
            <a:r>
              <a:rPr lang="es-ES" dirty="0" smtClean="0">
                <a:latin typeface="Century Gothic" panose="020B0502020202020204" pitchFamily="34" charset="0"/>
              </a:rPr>
              <a:t>estipulado con otro si N°1 para el contrato </a:t>
            </a:r>
            <a:r>
              <a:rPr lang="es-ES" dirty="0">
                <a:latin typeface="Century Gothic" panose="020B0502020202020204" pitchFamily="34" charset="0"/>
              </a:rPr>
              <a:t>es de </a:t>
            </a:r>
            <a:r>
              <a:rPr lang="es-ES" dirty="0" smtClean="0">
                <a:latin typeface="Century Gothic" panose="020B0502020202020204" pitchFamily="34" charset="0"/>
              </a:rPr>
              <a:t>tres (</a:t>
            </a:r>
            <a:r>
              <a:rPr lang="es-ES" dirty="0">
                <a:latin typeface="Century Gothic" panose="020B0502020202020204" pitchFamily="34" charset="0"/>
              </a:rPr>
              <a:t>3</a:t>
            </a:r>
            <a:r>
              <a:rPr lang="es-ES" dirty="0" smtClean="0">
                <a:latin typeface="Century Gothic" panose="020B0502020202020204" pitchFamily="34" charset="0"/>
              </a:rPr>
              <a:t>) meses:</a:t>
            </a:r>
            <a:endParaRPr lang="es-ES" dirty="0">
              <a:latin typeface="Century Gothic" panose="020B0502020202020204" pitchFamily="34" charset="0"/>
            </a:endParaRPr>
          </a:p>
          <a:p>
            <a:pPr algn="just"/>
            <a:endParaRPr lang="es-ES" dirty="0">
              <a:solidFill>
                <a:srgbClr val="FF0000"/>
              </a:solidFill>
              <a:latin typeface="Century Gothic" panose="020B0502020202020204" pitchFamily="34" charset="0"/>
            </a:endParaRPr>
          </a:p>
          <a:p>
            <a:pPr algn="just"/>
            <a:r>
              <a:rPr lang="es-ES" b="1" dirty="0" smtClean="0">
                <a:latin typeface="Century Gothic" panose="020B0502020202020204" pitchFamily="34" charset="0"/>
              </a:rPr>
              <a:t>Obra</a:t>
            </a:r>
            <a:r>
              <a:rPr lang="es-ES" b="1" dirty="0">
                <a:latin typeface="Century Gothic" panose="020B0502020202020204" pitchFamily="34" charset="0"/>
              </a:rPr>
              <a:t>: </a:t>
            </a:r>
            <a:r>
              <a:rPr lang="es-ES" dirty="0">
                <a:latin typeface="Century Gothic" panose="020B0502020202020204" pitchFamily="34" charset="0"/>
              </a:rPr>
              <a:t>Iniciada el </a:t>
            </a:r>
            <a:r>
              <a:rPr lang="es-ES" dirty="0" smtClean="0">
                <a:latin typeface="Century Gothic" panose="020B0502020202020204" pitchFamily="34" charset="0"/>
              </a:rPr>
              <a:t>09/12/2021 </a:t>
            </a:r>
            <a:r>
              <a:rPr lang="es-ES" dirty="0">
                <a:latin typeface="Century Gothic" panose="020B0502020202020204" pitchFamily="34" charset="0"/>
              </a:rPr>
              <a:t>a la </a:t>
            </a:r>
            <a:r>
              <a:rPr lang="es-ES" dirty="0" smtClean="0">
                <a:latin typeface="Century Gothic" panose="020B0502020202020204" pitchFamily="34" charset="0"/>
              </a:rPr>
              <a:t>fecha atraso del </a:t>
            </a:r>
            <a:r>
              <a:rPr lang="es-ES_tradnl" dirty="0" smtClean="0">
                <a:latin typeface="Century Gothic" panose="020B0502020202020204" pitchFamily="34" charset="0"/>
              </a:rPr>
              <a:t>83,95</a:t>
            </a:r>
            <a:r>
              <a:rPr lang="es-ES" dirty="0" smtClean="0">
                <a:latin typeface="Century Gothic" panose="020B0502020202020204" pitchFamily="34" charset="0"/>
              </a:rPr>
              <a:t>%</a:t>
            </a:r>
            <a:endParaRPr lang="es-ES" dirty="0">
              <a:latin typeface="Century Gothic" panose="020B0502020202020204" pitchFamily="34" charset="0"/>
            </a:endParaRPr>
          </a:p>
          <a:p>
            <a:pPr algn="just"/>
            <a:r>
              <a:rPr lang="es-ES" dirty="0">
                <a:solidFill>
                  <a:srgbClr val="FF0000"/>
                </a:solidFill>
                <a:latin typeface="Century Gothic" panose="020B0502020202020204" pitchFamily="34" charset="0"/>
              </a:rPr>
              <a:t>	</a:t>
            </a:r>
          </a:p>
          <a:p>
            <a:pPr algn="just"/>
            <a:endParaRPr lang="es-ES" dirty="0">
              <a:solidFill>
                <a:srgbClr val="FF0000"/>
              </a:solidFill>
              <a:latin typeface="Century Gothic" panose="020B0502020202020204" pitchFamily="34" charset="0"/>
            </a:endParaRPr>
          </a:p>
          <a:p>
            <a:pPr algn="just"/>
            <a:r>
              <a:rPr lang="es-ES" sz="2000" b="1" i="1" dirty="0">
                <a:effectLst>
                  <a:outerShdw blurRad="38100" dist="38100" dir="2700000" algn="tl">
                    <a:srgbClr val="000000">
                      <a:alpha val="43137"/>
                    </a:srgbClr>
                  </a:outerShdw>
                </a:effectLst>
                <a:latin typeface="Century Gothic" panose="020B0502020202020204" pitchFamily="34" charset="0"/>
              </a:rPr>
              <a:t>Como resultado de un </a:t>
            </a:r>
            <a:r>
              <a:rPr lang="es-ES" sz="2000" b="1" i="1" dirty="0" smtClean="0">
                <a:effectLst>
                  <a:outerShdw blurRad="38100" dist="38100" dir="2700000" algn="tl">
                    <a:srgbClr val="000000">
                      <a:alpha val="43137"/>
                    </a:srgbClr>
                  </a:outerShdw>
                </a:effectLst>
                <a:latin typeface="Century Gothic" panose="020B0502020202020204" pitchFamily="34" charset="0"/>
              </a:rPr>
              <a:t>atraso en obra de 48 </a:t>
            </a:r>
            <a:r>
              <a:rPr lang="es-ES" sz="2000" b="1" i="1" dirty="0">
                <a:effectLst>
                  <a:outerShdw blurRad="38100" dist="38100" dir="2700000" algn="tl">
                    <a:srgbClr val="000000">
                      <a:alpha val="43137"/>
                    </a:srgbClr>
                  </a:outerShdw>
                </a:effectLst>
                <a:latin typeface="Century Gothic" panose="020B0502020202020204" pitchFamily="34" charset="0"/>
              </a:rPr>
              <a:t>días </a:t>
            </a:r>
            <a:r>
              <a:rPr lang="es-ES" sz="2000" b="1" i="1" dirty="0" smtClean="0">
                <a:effectLst>
                  <a:outerShdw blurRad="38100" dist="38100" dir="2700000" algn="tl">
                    <a:srgbClr val="000000">
                      <a:alpha val="43137"/>
                    </a:srgbClr>
                  </a:outerShdw>
                </a:effectLst>
                <a:latin typeface="Century Gothic" panose="020B0502020202020204" pitchFamily="34" charset="0"/>
              </a:rPr>
              <a:t>debido a la falta de personal y material en la obra; </a:t>
            </a:r>
            <a:r>
              <a:rPr lang="es-ES" sz="2000" b="1" i="1" dirty="0">
                <a:effectLst>
                  <a:outerShdw blurRad="38100" dist="38100" dir="2700000" algn="tl">
                    <a:srgbClr val="000000">
                      <a:alpha val="43137"/>
                    </a:srgbClr>
                  </a:outerShdw>
                </a:effectLst>
                <a:latin typeface="Century Gothic" panose="020B0502020202020204" pitchFamily="34" charset="0"/>
              </a:rPr>
              <a:t>e</a:t>
            </a:r>
            <a:r>
              <a:rPr lang="es-ES" sz="2000" b="1" i="1" dirty="0" smtClean="0">
                <a:effectLst>
                  <a:outerShdw blurRad="38100" dist="38100" dir="2700000" algn="tl">
                    <a:srgbClr val="000000">
                      <a:alpha val="43137"/>
                    </a:srgbClr>
                  </a:outerShdw>
                </a:effectLst>
                <a:latin typeface="Century Gothic" panose="020B0502020202020204" pitchFamily="34" charset="0"/>
              </a:rPr>
              <a:t>n </a:t>
            </a:r>
            <a:r>
              <a:rPr lang="es-ES" sz="2000" b="1" i="1" dirty="0">
                <a:effectLst>
                  <a:outerShdw blurRad="38100" dist="38100" dir="2700000" algn="tl">
                    <a:srgbClr val="000000">
                      <a:alpha val="43137"/>
                    </a:srgbClr>
                  </a:outerShdw>
                </a:effectLst>
                <a:latin typeface="Century Gothic" panose="020B0502020202020204" pitchFamily="34" charset="0"/>
              </a:rPr>
              <a:t>consecuencia, se ha generado un posible incumplimiento parcial en las obligaciones contractuales afectando la ejecución del contrato, el normal desarrollo del proyecto y el tiempo disponible para su culminación.</a:t>
            </a:r>
          </a:p>
        </p:txBody>
      </p:sp>
    </p:spTree>
    <p:extLst>
      <p:ext uri="{BB962C8B-B14F-4D97-AF65-F5344CB8AC3E}">
        <p14:creationId xmlns:p14="http://schemas.microsoft.com/office/powerpoint/2010/main" val="21279416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00;p66"/>
          <p:cNvSpPr txBox="1"/>
          <p:nvPr/>
        </p:nvSpPr>
        <p:spPr>
          <a:xfrm>
            <a:off x="609600" y="24868"/>
            <a:ext cx="10972800" cy="902784"/>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Autofit/>
          </a:bodyPr>
          <a:lstStyle/>
          <a:p>
            <a:pPr marL="342900" indent="-396000" algn="ctr">
              <a:lnSpc>
                <a:spcPct val="150000"/>
              </a:lnSpc>
            </a:pPr>
            <a:r>
              <a:rPr lang="es-MX" sz="2000" b="1" dirty="0" smtClean="0">
                <a:solidFill>
                  <a:schemeClr val="bg1"/>
                </a:solidFill>
                <a:latin typeface="Century Gothic" panose="020B0502020202020204" pitchFamily="34" charset="0"/>
                <a:sym typeface="Calibri"/>
              </a:rPr>
              <a:t>11. </a:t>
            </a:r>
            <a:r>
              <a:rPr lang="es-MX" sz="2000" b="1" dirty="0">
                <a:solidFill>
                  <a:schemeClr val="bg1"/>
                </a:solidFill>
                <a:latin typeface="Century Gothic" panose="020B0502020202020204" pitchFamily="34" charset="0"/>
                <a:sym typeface="Calibri"/>
              </a:rPr>
              <a:t>RECOMENDACIONES DE LA INTERVENTORÍA</a:t>
            </a:r>
          </a:p>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sym typeface="Calibri"/>
              </a:rPr>
              <a:t> POR POSIBLE INCUMPLIMIENTO DEL CONTRATO CO </a:t>
            </a:r>
            <a:r>
              <a:rPr lang="es-MX" sz="2000" b="1" dirty="0" smtClean="0">
                <a:solidFill>
                  <a:schemeClr val="bg1"/>
                </a:solidFill>
                <a:latin typeface="Century Gothic" panose="020B0502020202020204" pitchFamily="34" charset="0"/>
              </a:rPr>
              <a:t>1380-1061-2019</a:t>
            </a:r>
            <a:endParaRPr lang="es-CO" sz="2000" b="1" dirty="0">
              <a:solidFill>
                <a:schemeClr val="bg1"/>
              </a:solidFill>
              <a:latin typeface="Century Gothic" panose="020B0502020202020204" pitchFamily="34" charset="0"/>
              <a:sym typeface="Calibri"/>
            </a:endParaRPr>
          </a:p>
        </p:txBody>
      </p:sp>
      <p:sp>
        <p:nvSpPr>
          <p:cNvPr id="8" name="4 Rectángulo"/>
          <p:cNvSpPr/>
          <p:nvPr/>
        </p:nvSpPr>
        <p:spPr>
          <a:xfrm>
            <a:off x="609600" y="1276845"/>
            <a:ext cx="10972800" cy="4278094"/>
          </a:xfrm>
          <a:prstGeom prst="rect">
            <a:avLst/>
          </a:prstGeom>
        </p:spPr>
        <p:txBody>
          <a:bodyPr wrap="square">
            <a:spAutoFit/>
          </a:bodyPr>
          <a:lstStyle/>
          <a:p>
            <a:pPr algn="just"/>
            <a:r>
              <a:rPr lang="es-CO" sz="1600" dirty="0">
                <a:latin typeface="Century Gothic" panose="020B0502020202020204" pitchFamily="34" charset="0"/>
              </a:rPr>
              <a:t>Conforme con lo establecido en la cláusula penal y lo estudiado por esta interventoría respecto a la suspensión de actividades injustificada, la omisión de actualización de las garantías contractuales, suministro de personal requerido, retraso en la entrega de informes, se evidencia el incumplimiento de las obligaciones establecidas en la Cláusula Séptima. OBLIGACIONES GENERALES DEL CONTRATISTA: Esta Interventoría recomienda se adelanten los  trámite pertinentes para dar inicio al proceso de incumplimiento contractual frente al Contrato de Obra No. 1380-1061-2019, haciendo efectiva la CLAUSULA DECIMA QUINTA , PENAL: </a:t>
            </a:r>
            <a:r>
              <a:rPr lang="es-CO" sz="1600" i="1" dirty="0">
                <a:latin typeface="Century Gothic" panose="020B0502020202020204" pitchFamily="34" charset="0"/>
              </a:rPr>
              <a:t>EN CASO DE INCUMPLIMIENTO TOTAL O DEFINITIVO DE CUALQUIERA DE LA OBLIGACIONES DEL CONTRATISTA, DE ACUERDO A LO CONCEPTUADO POR LA INTERVENTORÍA EVIDENCIADO DURANTE SU EJECUCIÓN O CON POSTERIORIDAD AL VENCIMIENTO DEL MISMO SE GENERA A SU CARGO EL PAGO DE LA CLAUSULA PENAL CUYO MONTO SERA HASTA EL 20% DEL VALOR TOTAL DEL CONTRATO. LA PNA NO EXIME AL CONTRATISTA DEL CUMPLIMIENTO DE LA OBLIGACION PRINCIPAL, NI EL OAGO DE LOS PERJUICIOS QUE SUPEREN EL VALOR DE ESTE PORCENTAJE EN LOS TERMINOS DEL ATICULO 1594 DEL CODIGO CIVIL Y DEMAS NORMAS CONCORDANTES”</a:t>
            </a:r>
            <a:endParaRPr lang="en-US" sz="1600" dirty="0">
              <a:latin typeface="Century Gothic" panose="020B0502020202020204" pitchFamily="34" charset="0"/>
            </a:endParaRPr>
          </a:p>
          <a:p>
            <a:pPr algn="just"/>
            <a:r>
              <a:rPr lang="es-CO" sz="1600" i="1" dirty="0">
                <a:latin typeface="Century Gothic" panose="020B0502020202020204" pitchFamily="34" charset="0"/>
              </a:rPr>
              <a:t> </a:t>
            </a:r>
            <a:endParaRPr lang="en-US" sz="1600" dirty="0">
              <a:latin typeface="Century Gothic" panose="020B0502020202020204" pitchFamily="34" charset="0"/>
            </a:endParaRPr>
          </a:p>
          <a:p>
            <a:pPr algn="just"/>
            <a:r>
              <a:rPr lang="es-CO" sz="1600" dirty="0">
                <a:latin typeface="Century Gothic" panose="020B0502020202020204" pitchFamily="34" charset="0"/>
              </a:rPr>
              <a:t>En consecuencia, se imponga pena equivalente al 20% del valor del contrato, suma que asciende a CIENTO CUARENTA Y CUATRO MILLONES OCHOCIENTOS OCHENTA Y SIETE MIL QUINIENTOS CINCUENTA Y NUEVE PESOS ($144.887.559), garantizando al contratista el debido proceso. </a:t>
            </a:r>
            <a:endParaRPr lang="en-US" sz="1600" dirty="0">
              <a:latin typeface="Century Gothic" panose="020B0502020202020204" pitchFamily="34" charset="0"/>
            </a:endParaRPr>
          </a:p>
        </p:txBody>
      </p:sp>
    </p:spTree>
    <p:extLst>
      <p:ext uri="{BB962C8B-B14F-4D97-AF65-F5344CB8AC3E}">
        <p14:creationId xmlns:p14="http://schemas.microsoft.com/office/powerpoint/2010/main" val="41151467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Rectángulo"/>
          <p:cNvSpPr/>
          <p:nvPr/>
        </p:nvSpPr>
        <p:spPr>
          <a:xfrm>
            <a:off x="665017" y="794289"/>
            <a:ext cx="10917383" cy="646331"/>
          </a:xfrm>
          <a:prstGeom prst="rect">
            <a:avLst/>
          </a:prstGeom>
        </p:spPr>
        <p:txBody>
          <a:bodyPr wrap="square">
            <a:spAutoFit/>
          </a:bodyPr>
          <a:lstStyle/>
          <a:p>
            <a:pPr algn="ctr"/>
            <a:endParaRPr lang="es-CO" b="1" dirty="0">
              <a:latin typeface="Century Gothic" panose="020B0502020202020204" pitchFamily="34" charset="0"/>
            </a:endParaRPr>
          </a:p>
          <a:p>
            <a:pPr algn="just"/>
            <a:endParaRPr lang="es-CO" b="1" dirty="0">
              <a:latin typeface="Century Gothic" panose="020B0502020202020204" pitchFamily="34" charset="0"/>
            </a:endParaRPr>
          </a:p>
        </p:txBody>
      </p:sp>
      <p:sp>
        <p:nvSpPr>
          <p:cNvPr id="2" name="Google Shape;200;p66">
            <a:extLst>
              <a:ext uri="{FF2B5EF4-FFF2-40B4-BE49-F238E27FC236}">
                <a16:creationId xmlns:a16="http://schemas.microsoft.com/office/drawing/2014/main" id="{AD6AD1B3-C5F9-477F-B921-7956081A40EF}"/>
              </a:ext>
            </a:extLst>
          </p:cNvPr>
          <p:cNvSpPr txBox="1"/>
          <p:nvPr/>
        </p:nvSpPr>
        <p:spPr>
          <a:xfrm>
            <a:off x="609600" y="24868"/>
            <a:ext cx="10972800" cy="706653"/>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Autofit/>
          </a:bodyPr>
          <a:lstStyle/>
          <a:p>
            <a:pPr marL="342900" indent="-396000" algn="ctr">
              <a:lnSpc>
                <a:spcPct val="150000"/>
              </a:lnSpc>
            </a:pPr>
            <a:r>
              <a:rPr lang="es-MX" b="1" dirty="0" smtClean="0">
                <a:solidFill>
                  <a:schemeClr val="bg1"/>
                </a:solidFill>
                <a:latin typeface="Century Gothic" panose="020B0502020202020204" pitchFamily="34" charset="0"/>
                <a:sym typeface="Calibri"/>
              </a:rPr>
              <a:t>12. </a:t>
            </a:r>
            <a:r>
              <a:rPr lang="es-MX" b="1" dirty="0">
                <a:solidFill>
                  <a:schemeClr val="bg1"/>
                </a:solidFill>
                <a:latin typeface="Century Gothic" panose="020B0502020202020204" pitchFamily="34" charset="0"/>
                <a:sym typeface="Calibri"/>
              </a:rPr>
              <a:t>RECOMENDACIONES DE LA INTERVENTORÍA</a:t>
            </a:r>
          </a:p>
          <a:p>
            <a:pPr marL="342900" indent="-396000" algn="ctr">
              <a:lnSpc>
                <a:spcPct val="150000"/>
              </a:lnSpc>
            </a:pPr>
            <a:r>
              <a:rPr lang="es-MX" b="1" dirty="0">
                <a:solidFill>
                  <a:schemeClr val="bg1"/>
                </a:solidFill>
                <a:latin typeface="Century Gothic" panose="020B0502020202020204" pitchFamily="34" charset="0"/>
                <a:sym typeface="Calibri"/>
              </a:rPr>
              <a:t> POR POSIBLE INCUMPLIMIENTO DEL CONTRATO CO </a:t>
            </a:r>
            <a:r>
              <a:rPr lang="es-MX" b="1" dirty="0" smtClean="0">
                <a:solidFill>
                  <a:schemeClr val="bg1"/>
                </a:solidFill>
                <a:latin typeface="Century Gothic" panose="020B0502020202020204" pitchFamily="34" charset="0"/>
              </a:rPr>
              <a:t>1380-1061-2019</a:t>
            </a:r>
            <a:endParaRPr lang="es-CO" b="1" dirty="0">
              <a:solidFill>
                <a:schemeClr val="bg1"/>
              </a:solidFill>
              <a:latin typeface="Century Gothic" panose="020B0502020202020204" pitchFamily="34" charset="0"/>
            </a:endParaRPr>
          </a:p>
        </p:txBody>
      </p:sp>
      <p:sp>
        <p:nvSpPr>
          <p:cNvPr id="7" name="4 Rectángulo"/>
          <p:cNvSpPr/>
          <p:nvPr/>
        </p:nvSpPr>
        <p:spPr>
          <a:xfrm>
            <a:off x="637308" y="857057"/>
            <a:ext cx="10917383" cy="2585323"/>
          </a:xfrm>
          <a:prstGeom prst="rect">
            <a:avLst/>
          </a:prstGeom>
        </p:spPr>
        <p:txBody>
          <a:bodyPr wrap="square">
            <a:spAutoFit/>
          </a:bodyPr>
          <a:lstStyle/>
          <a:p>
            <a:pPr algn="ctr"/>
            <a:endParaRPr lang="es-CO" b="1" dirty="0">
              <a:latin typeface="Century Gothic" panose="020B0502020202020204" pitchFamily="34" charset="0"/>
            </a:endParaRPr>
          </a:p>
          <a:p>
            <a:pPr algn="ctr"/>
            <a:endParaRPr lang="es-CO" b="1" dirty="0" smtClean="0">
              <a:latin typeface="Century Gothic" panose="020B0502020202020204" pitchFamily="34" charset="0"/>
            </a:endParaRPr>
          </a:p>
          <a:p>
            <a:pPr algn="ctr"/>
            <a:endParaRPr lang="es-CO" b="1" dirty="0">
              <a:latin typeface="Century Gothic" panose="020B0502020202020204" pitchFamily="34" charset="0"/>
            </a:endParaRPr>
          </a:p>
          <a:p>
            <a:pPr algn="ctr"/>
            <a:endParaRPr lang="es-CO" b="1" dirty="0" smtClean="0">
              <a:latin typeface="Century Gothic" panose="020B0502020202020204" pitchFamily="34" charset="0"/>
            </a:endParaRPr>
          </a:p>
          <a:p>
            <a:pPr algn="ctr"/>
            <a:endParaRPr lang="es-CO" b="1" dirty="0">
              <a:latin typeface="Century Gothic" panose="020B0502020202020204" pitchFamily="34" charset="0"/>
            </a:endParaRPr>
          </a:p>
          <a:p>
            <a:pPr algn="ctr"/>
            <a:endParaRPr lang="es-CO" b="1" dirty="0" smtClean="0">
              <a:latin typeface="Century Gothic" panose="020B0502020202020204" pitchFamily="34" charset="0"/>
            </a:endParaRPr>
          </a:p>
          <a:p>
            <a:pPr algn="ctr"/>
            <a:endParaRPr lang="es-CO" b="1" dirty="0">
              <a:latin typeface="Century Gothic" panose="020B0502020202020204" pitchFamily="34" charset="0"/>
            </a:endParaRPr>
          </a:p>
          <a:p>
            <a:pPr algn="ctr"/>
            <a:endParaRPr lang="es-CO" b="1" dirty="0" smtClean="0">
              <a:latin typeface="Century Gothic" panose="020B0502020202020204" pitchFamily="34" charset="0"/>
            </a:endParaRPr>
          </a:p>
          <a:p>
            <a:pPr algn="ctr"/>
            <a:endParaRPr lang="es-CO" b="1" dirty="0">
              <a:latin typeface="Century Gothic" panose="020B0502020202020204" pitchFamily="34" charset="0"/>
            </a:endParaRPr>
          </a:p>
        </p:txBody>
      </p:sp>
      <p:sp>
        <p:nvSpPr>
          <p:cNvPr id="3" name="Rectángulo 2"/>
          <p:cNvSpPr/>
          <p:nvPr/>
        </p:nvSpPr>
        <p:spPr>
          <a:xfrm>
            <a:off x="168431" y="2006027"/>
            <a:ext cx="5512924" cy="2463238"/>
          </a:xfrm>
          <a:prstGeom prst="rect">
            <a:avLst/>
          </a:prstGeom>
        </p:spPr>
        <p:txBody>
          <a:bodyPr wrap="square">
            <a:spAutoFit/>
          </a:bodyPr>
          <a:lstStyle/>
          <a:p>
            <a:pPr marL="449580" indent="-449580" algn="just">
              <a:lnSpc>
                <a:spcPct val="107000"/>
              </a:lnSpc>
              <a:spcAft>
                <a:spcPts val="0"/>
              </a:spcAft>
            </a:pPr>
            <a:r>
              <a:rPr lang="es-CO" dirty="0" smtClean="0">
                <a:latin typeface="Century Gothic" panose="020B0502020202020204" pitchFamily="34" charset="0"/>
                <a:ea typeface="Calibri" panose="020F0502020204030204" pitchFamily="34" charset="0"/>
                <a:cs typeface="Times New Roman" panose="02020603050405020304" pitchFamily="18" charset="0"/>
              </a:rPr>
              <a:t>       En consecuencia</a:t>
            </a:r>
            <a:r>
              <a:rPr lang="es-CO" dirty="0">
                <a:latin typeface="Century Gothic" panose="020B0502020202020204" pitchFamily="34" charset="0"/>
                <a:ea typeface="Calibri" panose="020F0502020204030204" pitchFamily="34" charset="0"/>
                <a:cs typeface="Times New Roman" panose="02020603050405020304" pitchFamily="18" charset="0"/>
              </a:rPr>
              <a:t>, se de aplicación a </a:t>
            </a:r>
            <a:r>
              <a:rPr lang="es-CO" dirty="0" smtClean="0">
                <a:latin typeface="Century Gothic" panose="020B0502020202020204" pitchFamily="34" charset="0"/>
                <a:ea typeface="Calibri" panose="020F0502020204030204" pitchFamily="34" charset="0"/>
                <a:cs typeface="Times New Roman" panose="02020603050405020304" pitchFamily="18" charset="0"/>
              </a:rPr>
              <a:t>la cláusula </a:t>
            </a:r>
            <a:r>
              <a:rPr lang="es-CO" dirty="0">
                <a:latin typeface="Century Gothic" panose="020B0502020202020204" pitchFamily="34" charset="0"/>
                <a:ea typeface="Calibri" panose="020F0502020204030204" pitchFamily="34" charset="0"/>
                <a:cs typeface="Times New Roman" panose="02020603050405020304" pitchFamily="18" charset="0"/>
              </a:rPr>
              <a:t>decima quinta del contrato de la </a:t>
            </a:r>
            <a:r>
              <a:rPr lang="es-CO" dirty="0" smtClean="0">
                <a:latin typeface="Century Gothic" panose="020B0502020202020204" pitchFamily="34" charset="0"/>
                <a:ea typeface="Calibri" panose="020F0502020204030204" pitchFamily="34" charset="0"/>
                <a:cs typeface="Times New Roman" panose="02020603050405020304" pitchFamily="18" charset="0"/>
              </a:rPr>
              <a:t>referencia equivalente </a:t>
            </a:r>
            <a:r>
              <a:rPr lang="es-CO" dirty="0">
                <a:latin typeface="Century Gothic" panose="020B0502020202020204" pitchFamily="34" charset="0"/>
                <a:ea typeface="Calibri" panose="020F0502020204030204" pitchFamily="34" charset="0"/>
                <a:cs typeface="Times New Roman" panose="02020603050405020304" pitchFamily="18" charset="0"/>
              </a:rPr>
              <a:t>al 20% del valor del contrato, suma que asciende a CIENTO CUARENTA Y CUATRO MILLONES OCHOCIENTOS OCHENTA Y SIETE MIL QUINIENTOS CINCUENTA Y NUEVE PESOS ($144.887.559).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Tabla 8"/>
          <p:cNvGraphicFramePr>
            <a:graphicFrameLocks noGrp="1"/>
          </p:cNvGraphicFramePr>
          <p:nvPr>
            <p:extLst>
              <p:ext uri="{D42A27DB-BD31-4B8C-83A1-F6EECF244321}">
                <p14:modId xmlns:p14="http://schemas.microsoft.com/office/powerpoint/2010/main" val="262862308"/>
              </p:ext>
            </p:extLst>
          </p:nvPr>
        </p:nvGraphicFramePr>
        <p:xfrm>
          <a:off x="6910647" y="2149718"/>
          <a:ext cx="4602480" cy="1694952"/>
        </p:xfrm>
        <a:graphic>
          <a:graphicData uri="http://schemas.openxmlformats.org/drawingml/2006/table">
            <a:tbl>
              <a:tblPr firstRow="1" firstCol="1" bandRow="1">
                <a:tableStyleId>{5C22544A-7EE6-4342-B048-85BDC9FD1C3A}</a:tableStyleId>
              </a:tblPr>
              <a:tblGrid>
                <a:gridCol w="1154418">
                  <a:extLst>
                    <a:ext uri="{9D8B030D-6E8A-4147-A177-3AD203B41FA5}">
                      <a16:colId xmlns:a16="http://schemas.microsoft.com/office/drawing/2014/main" val="318168758"/>
                    </a:ext>
                  </a:extLst>
                </a:gridCol>
                <a:gridCol w="3448062">
                  <a:extLst>
                    <a:ext uri="{9D8B030D-6E8A-4147-A177-3AD203B41FA5}">
                      <a16:colId xmlns:a16="http://schemas.microsoft.com/office/drawing/2014/main" val="651710533"/>
                    </a:ext>
                  </a:extLst>
                </a:gridCol>
              </a:tblGrid>
              <a:tr h="860355">
                <a:tc gridSpan="2">
                  <a:txBody>
                    <a:bodyPr/>
                    <a:lstStyle/>
                    <a:p>
                      <a:pPr algn="ctr">
                        <a:lnSpc>
                          <a:spcPct val="107000"/>
                        </a:lnSpc>
                        <a:spcAft>
                          <a:spcPts val="0"/>
                        </a:spcAft>
                      </a:pPr>
                      <a:r>
                        <a:rPr lang="es-CO" sz="1600" dirty="0">
                          <a:effectLst/>
                          <a:latin typeface="Century Gothic" panose="020B0502020202020204" pitchFamily="34" charset="0"/>
                        </a:rPr>
                        <a:t>TASACION DE PERJUCIOS OCASIONADOS POR EL INCUMPLIMIENTO A LAS OBLIGACIONES CONTRACTUALES</a:t>
                      </a:r>
                      <a:endParaRPr lang="en-US"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s-CO"/>
                    </a:p>
                  </a:txBody>
                  <a:tcPr/>
                </a:tc>
                <a:extLst>
                  <a:ext uri="{0D108BD9-81ED-4DB2-BD59-A6C34878D82A}">
                    <a16:rowId xmlns:a16="http://schemas.microsoft.com/office/drawing/2014/main" val="3245086800"/>
                  </a:ext>
                </a:extLst>
              </a:tr>
              <a:tr h="278199">
                <a:tc>
                  <a:txBody>
                    <a:bodyPr/>
                    <a:lstStyle/>
                    <a:p>
                      <a:pPr algn="ctr">
                        <a:lnSpc>
                          <a:spcPct val="107000"/>
                        </a:lnSpc>
                        <a:spcAft>
                          <a:spcPts val="0"/>
                        </a:spcAft>
                      </a:pPr>
                      <a:r>
                        <a:rPr lang="es-CO" sz="1600">
                          <a:effectLst/>
                          <a:latin typeface="Century Gothic" panose="020B0502020202020204" pitchFamily="34" charset="0"/>
                        </a:rPr>
                        <a:t>ITEM</a:t>
                      </a:r>
                      <a:endParaRPr lang="en-US"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600" dirty="0">
                          <a:effectLst/>
                          <a:latin typeface="Century Gothic" panose="020B0502020202020204" pitchFamily="34" charset="0"/>
                        </a:rPr>
                        <a:t>DIAS</a:t>
                      </a:r>
                      <a:endParaRPr lang="en-US"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1076960"/>
                  </a:ext>
                </a:extLst>
              </a:tr>
              <a:tr h="278199">
                <a:tc>
                  <a:txBody>
                    <a:bodyPr/>
                    <a:lstStyle/>
                    <a:p>
                      <a:pPr algn="just">
                        <a:lnSpc>
                          <a:spcPct val="107000"/>
                        </a:lnSpc>
                        <a:spcAft>
                          <a:spcPts val="0"/>
                        </a:spcAft>
                      </a:pPr>
                      <a:r>
                        <a:rPr lang="es-CO" sz="1600">
                          <a:effectLst/>
                          <a:latin typeface="Century Gothic" panose="020B0502020202020204" pitchFamily="34" charset="0"/>
                        </a:rPr>
                        <a:t>OBRA </a:t>
                      </a:r>
                      <a:endParaRPr lang="en-US" sz="160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600" dirty="0">
                          <a:effectLst/>
                          <a:latin typeface="Century Gothic" panose="020B0502020202020204" pitchFamily="34" charset="0"/>
                        </a:rPr>
                        <a:t>48</a:t>
                      </a:r>
                      <a:endParaRPr lang="en-US"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3761819"/>
                  </a:ext>
                </a:extLst>
              </a:tr>
              <a:tr h="278199">
                <a:tc>
                  <a:txBody>
                    <a:bodyPr/>
                    <a:lstStyle/>
                    <a:p>
                      <a:pPr algn="just">
                        <a:lnSpc>
                          <a:spcPct val="107000"/>
                        </a:lnSpc>
                        <a:spcAft>
                          <a:spcPts val="0"/>
                        </a:spcAft>
                      </a:pPr>
                      <a:r>
                        <a:rPr lang="es-CO" sz="1600" dirty="0">
                          <a:effectLst/>
                          <a:latin typeface="Century Gothic" panose="020B0502020202020204" pitchFamily="34" charset="0"/>
                        </a:rPr>
                        <a:t>TOTAL </a:t>
                      </a:r>
                      <a:endParaRPr lang="en-US"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s-CO" sz="1600" dirty="0">
                          <a:effectLst/>
                          <a:latin typeface="Century Gothic" panose="020B0502020202020204" pitchFamily="34" charset="0"/>
                        </a:rPr>
                        <a:t>48</a:t>
                      </a:r>
                      <a:endParaRPr lang="en-US" sz="1600" dirty="0">
                        <a:effectLst/>
                        <a:latin typeface="Century Gothic" panose="020B0502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25036951"/>
                  </a:ext>
                </a:extLst>
              </a:tr>
            </a:tbl>
          </a:graphicData>
        </a:graphic>
      </p:graphicFrame>
    </p:spTree>
    <p:extLst>
      <p:ext uri="{BB962C8B-B14F-4D97-AF65-F5344CB8AC3E}">
        <p14:creationId xmlns:p14="http://schemas.microsoft.com/office/powerpoint/2010/main" val="2188819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8"/>
            <a:ext cx="10972800" cy="706653"/>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400" b="1" dirty="0">
                <a:solidFill>
                  <a:schemeClr val="bg1"/>
                </a:solidFill>
                <a:latin typeface="Century Gothic" panose="020B0502020202020204" pitchFamily="34" charset="0"/>
                <a:ea typeface="+mj-ea"/>
                <a:cs typeface="+mj-cs"/>
                <a:sym typeface="Calibri"/>
              </a:rPr>
              <a:t>TABLA DE CONTENIDO</a:t>
            </a:r>
            <a:endParaRPr lang="es-CO" sz="2400" b="1" dirty="0">
              <a:solidFill>
                <a:schemeClr val="bg1"/>
              </a:solidFill>
              <a:latin typeface="Century Gothic" panose="020B0502020202020204" pitchFamily="34" charset="0"/>
              <a:ea typeface="+mj-ea"/>
              <a:cs typeface="+mj-cs"/>
              <a:sym typeface="Calibri"/>
            </a:endParaRPr>
          </a:p>
        </p:txBody>
      </p:sp>
      <p:sp>
        <p:nvSpPr>
          <p:cNvPr id="4" name="3 Rectángulo"/>
          <p:cNvSpPr/>
          <p:nvPr/>
        </p:nvSpPr>
        <p:spPr>
          <a:xfrm>
            <a:off x="923929" y="1455710"/>
            <a:ext cx="9785267" cy="4370427"/>
          </a:xfrm>
          <a:prstGeom prst="rect">
            <a:avLst/>
          </a:prstGeom>
        </p:spPr>
        <p:txBody>
          <a:bodyPr wrap="square">
            <a:spAutoFit/>
          </a:bodyPr>
          <a:lstStyle/>
          <a:p>
            <a:pPr marL="342900" indent="-396000" algn="just">
              <a:lnSpc>
                <a:spcPct val="150000"/>
              </a:lnSpc>
              <a:buAutoNum type="arabicPeriod"/>
            </a:pPr>
            <a:r>
              <a:rPr lang="es-CO" sz="1600" dirty="0">
                <a:latin typeface="Century Gothic" panose="020B0502020202020204" pitchFamily="34" charset="0"/>
              </a:rPr>
              <a:t>CONDICIONES GENERALES DEL CONTRATO (OBRA E INTERVENTORÍA)</a:t>
            </a:r>
          </a:p>
          <a:p>
            <a:pPr marL="342900" indent="-396000" algn="just">
              <a:lnSpc>
                <a:spcPct val="150000"/>
              </a:lnSpc>
              <a:buAutoNum type="arabicPeriod"/>
            </a:pPr>
            <a:r>
              <a:rPr lang="es-CO" sz="1600" dirty="0">
                <a:latin typeface="Century Gothic" panose="020B0502020202020204" pitchFamily="34" charset="0"/>
              </a:rPr>
              <a:t>ANTECEDENTES DE EJECUCIÓN DEL CONTRATO</a:t>
            </a:r>
          </a:p>
          <a:p>
            <a:pPr marL="342900" indent="-396000" algn="just">
              <a:lnSpc>
                <a:spcPct val="150000"/>
              </a:lnSpc>
              <a:buAutoNum type="arabicPeriod"/>
            </a:pPr>
            <a:r>
              <a:rPr lang="es-MX" sz="1600" dirty="0">
                <a:latin typeface="Century Gothic" panose="020B0502020202020204" pitchFamily="34" charset="0"/>
              </a:rPr>
              <a:t>LÍNEA DE TIEMPO DEL CONTRATO </a:t>
            </a:r>
            <a:r>
              <a:rPr lang="es-CO" sz="1600" dirty="0">
                <a:latin typeface="Century Gothic" panose="020B0502020202020204" pitchFamily="34" charset="0"/>
              </a:rPr>
              <a:t> </a:t>
            </a:r>
          </a:p>
          <a:p>
            <a:pPr marL="342900" indent="-396000" algn="just">
              <a:lnSpc>
                <a:spcPct val="150000"/>
              </a:lnSpc>
              <a:buAutoNum type="arabicPeriod"/>
            </a:pPr>
            <a:r>
              <a:rPr lang="es-CO" sz="1600" dirty="0">
                <a:latin typeface="Century Gothic" panose="020B0502020202020204" pitchFamily="34" charset="0"/>
              </a:rPr>
              <a:t>ESTADO ACTUAL DEL CONTRATO  </a:t>
            </a:r>
          </a:p>
          <a:p>
            <a:pPr marL="342900" indent="-396000" algn="just">
              <a:lnSpc>
                <a:spcPct val="150000"/>
              </a:lnSpc>
              <a:buAutoNum type="arabicPeriod"/>
            </a:pPr>
            <a:r>
              <a:rPr lang="es-CO" sz="1600" dirty="0">
                <a:latin typeface="Century Gothic" panose="020B0502020202020204" pitchFamily="34" charset="0"/>
              </a:rPr>
              <a:t>ESTADO DE EJECUCIÓN FINANCIERA</a:t>
            </a:r>
          </a:p>
          <a:p>
            <a:pPr marL="342900" indent="-396000" algn="just">
              <a:lnSpc>
                <a:spcPct val="150000"/>
              </a:lnSpc>
              <a:buAutoNum type="arabicPeriod"/>
            </a:pPr>
            <a:r>
              <a:rPr lang="es-CO" sz="1600" dirty="0">
                <a:latin typeface="Century Gothic" panose="020B0502020202020204" pitchFamily="34" charset="0"/>
              </a:rPr>
              <a:t>OBLIGACIONES PRESUNTAMENTE INCUMPLIDAS</a:t>
            </a:r>
          </a:p>
          <a:p>
            <a:pPr marL="342900" indent="-396000" algn="just">
              <a:lnSpc>
                <a:spcPct val="150000"/>
              </a:lnSpc>
              <a:buAutoNum type="arabicPeriod"/>
            </a:pPr>
            <a:r>
              <a:rPr lang="es-CO" sz="1600" dirty="0">
                <a:latin typeface="Century Gothic" panose="020B0502020202020204" pitchFamily="34" charset="0"/>
              </a:rPr>
              <a:t>INCUMPLIMIENTO DOCUMENTAL / EJECUCIÓN</a:t>
            </a:r>
          </a:p>
          <a:p>
            <a:pPr marL="342900" indent="-396000" algn="just">
              <a:lnSpc>
                <a:spcPct val="150000"/>
              </a:lnSpc>
              <a:buAutoNum type="arabicPeriod"/>
            </a:pPr>
            <a:r>
              <a:rPr lang="es-CO" sz="1600" dirty="0">
                <a:latin typeface="Century Gothic" panose="020B0502020202020204" pitchFamily="34" charset="0"/>
              </a:rPr>
              <a:t>COMUNICACIONES ENVIADAS RESPECTO AL POSIBLE INCUMPLIMIENTO</a:t>
            </a:r>
          </a:p>
          <a:p>
            <a:pPr marL="342900" indent="-396000" algn="just">
              <a:lnSpc>
                <a:spcPct val="150000"/>
              </a:lnSpc>
              <a:buAutoNum type="arabicPeriod"/>
            </a:pPr>
            <a:r>
              <a:rPr lang="es-CO" sz="1600" dirty="0">
                <a:latin typeface="Century Gothic" panose="020B0502020202020204" pitchFamily="34" charset="0"/>
              </a:rPr>
              <a:t>ANÁLISIS DEL POSIBLE INCUMPLIMIENTO </a:t>
            </a:r>
            <a:r>
              <a:rPr lang="es-MX" sz="1600" dirty="0">
                <a:latin typeface="Century Gothic" panose="020B0502020202020204" pitchFamily="34" charset="0"/>
                <a:sym typeface="Calibri"/>
              </a:rPr>
              <a:t>CO </a:t>
            </a:r>
            <a:r>
              <a:rPr lang="es-MX" sz="1600" dirty="0" smtClean="0">
                <a:latin typeface="Century Gothic" panose="020B0502020202020204" pitchFamily="34" charset="0"/>
              </a:rPr>
              <a:t>1380-1061-2019</a:t>
            </a:r>
            <a:endParaRPr lang="es-MX" sz="1600" dirty="0">
              <a:latin typeface="Century Gothic" panose="020B0502020202020204" pitchFamily="34" charset="0"/>
            </a:endParaRPr>
          </a:p>
          <a:p>
            <a:pPr marL="342900" indent="-396000" algn="just">
              <a:lnSpc>
                <a:spcPct val="150000"/>
              </a:lnSpc>
              <a:buAutoNum type="arabicPeriod"/>
            </a:pPr>
            <a:r>
              <a:rPr lang="es-MX" sz="1600" dirty="0">
                <a:latin typeface="Century Gothic" panose="020B0502020202020204" pitchFamily="34" charset="0"/>
                <a:sym typeface="Calibri"/>
              </a:rPr>
              <a:t>RECOMENDACIONES DE LA INTERVENTORÍA POR POSIBLE INCUMPLIMIENTO DEL CONTRATO CO </a:t>
            </a:r>
            <a:r>
              <a:rPr lang="es-MX" sz="1600" dirty="0" smtClean="0">
                <a:latin typeface="Century Gothic" panose="020B0502020202020204" pitchFamily="34" charset="0"/>
              </a:rPr>
              <a:t>1380-1061-2019</a:t>
            </a:r>
            <a:endParaRPr lang="es-CO" sz="1600" dirty="0">
              <a:latin typeface="Century Gothic" panose="020B0502020202020204" pitchFamily="34" charset="0"/>
            </a:endParaRPr>
          </a:p>
          <a:p>
            <a:pPr marL="342900" indent="-342900" algn="just">
              <a:buAutoNum type="arabicPeriod"/>
            </a:pPr>
            <a:endParaRPr lang="es-ES" sz="1400" dirty="0">
              <a:latin typeface="Century Gothic" panose="020B0502020202020204" pitchFamily="34" charset="0"/>
            </a:endParaRPr>
          </a:p>
        </p:txBody>
      </p:sp>
    </p:spTree>
    <p:extLst>
      <p:ext uri="{BB962C8B-B14F-4D97-AF65-F5344CB8AC3E}">
        <p14:creationId xmlns:p14="http://schemas.microsoft.com/office/powerpoint/2010/main" val="2753855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8"/>
            <a:ext cx="10972800" cy="491967"/>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1. CONDICIONES GENERALES DEL CONTRATO CO </a:t>
            </a:r>
            <a:r>
              <a:rPr lang="es-ES" sz="2000" dirty="0" smtClean="0">
                <a:solidFill>
                  <a:schemeClr val="bg1"/>
                </a:solidFill>
                <a:latin typeface="Century Gothic" panose="020B0502020202020204" pitchFamily="34" charset="0"/>
              </a:rPr>
              <a:t>1380-1061-2019</a:t>
            </a:r>
            <a:r>
              <a:rPr lang="es-MX" sz="2000"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graphicFrame>
        <p:nvGraphicFramePr>
          <p:cNvPr id="5" name="Tabla 4"/>
          <p:cNvGraphicFramePr>
            <a:graphicFrameLocks noGrp="1"/>
          </p:cNvGraphicFramePr>
          <p:nvPr>
            <p:extLst>
              <p:ext uri="{D42A27DB-BD31-4B8C-83A1-F6EECF244321}">
                <p14:modId xmlns:p14="http://schemas.microsoft.com/office/powerpoint/2010/main" val="1434056829"/>
              </p:ext>
            </p:extLst>
          </p:nvPr>
        </p:nvGraphicFramePr>
        <p:xfrm>
          <a:off x="609600" y="715282"/>
          <a:ext cx="10972800" cy="5957610"/>
        </p:xfrm>
        <a:graphic>
          <a:graphicData uri="http://schemas.openxmlformats.org/drawingml/2006/table">
            <a:tbl>
              <a:tblPr firstRow="1" firstCol="1" bandRow="1">
                <a:tableStyleId>{5C22544A-7EE6-4342-B048-85BDC9FD1C3A}</a:tableStyleId>
              </a:tblPr>
              <a:tblGrid>
                <a:gridCol w="3368001">
                  <a:extLst>
                    <a:ext uri="{9D8B030D-6E8A-4147-A177-3AD203B41FA5}">
                      <a16:colId xmlns:a16="http://schemas.microsoft.com/office/drawing/2014/main" val="2279399472"/>
                    </a:ext>
                  </a:extLst>
                </a:gridCol>
                <a:gridCol w="7604799">
                  <a:extLst>
                    <a:ext uri="{9D8B030D-6E8A-4147-A177-3AD203B41FA5}">
                      <a16:colId xmlns:a16="http://schemas.microsoft.com/office/drawing/2014/main" val="2669745307"/>
                    </a:ext>
                  </a:extLst>
                </a:gridCol>
              </a:tblGrid>
              <a:tr h="272388">
                <a:tc>
                  <a:txBody>
                    <a:bodyPr/>
                    <a:lstStyle/>
                    <a:p>
                      <a:pPr marL="42545" algn="just">
                        <a:lnSpc>
                          <a:spcPct val="106000"/>
                        </a:lnSpc>
                        <a:spcAft>
                          <a:spcPts val="0"/>
                        </a:spcAft>
                      </a:pPr>
                      <a:r>
                        <a:rPr lang="es-ES_tradnl" sz="1000" dirty="0">
                          <a:effectLst/>
                        </a:rPr>
                        <a:t>Entidad Contratante: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0" marB="0" anchor="ctr"/>
                </a:tc>
                <a:tc>
                  <a:txBody>
                    <a:bodyPr/>
                    <a:lstStyle/>
                    <a:p>
                      <a:pPr marL="457200" algn="just">
                        <a:lnSpc>
                          <a:spcPct val="106000"/>
                        </a:lnSpc>
                        <a:spcAft>
                          <a:spcPts val="0"/>
                        </a:spcAft>
                      </a:pPr>
                      <a:r>
                        <a:rPr lang="es-ES_tradnl" sz="1000">
                          <a:effectLst/>
                        </a:rPr>
                        <a:t>Consorcio FFIE Alianza BBVA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780774093"/>
                  </a:ext>
                </a:extLst>
              </a:tr>
              <a:tr h="328414">
                <a:tc>
                  <a:txBody>
                    <a:bodyPr/>
                    <a:lstStyle/>
                    <a:p>
                      <a:pPr marL="42545" algn="just">
                        <a:lnSpc>
                          <a:spcPct val="106000"/>
                        </a:lnSpc>
                        <a:spcAft>
                          <a:spcPts val="0"/>
                        </a:spcAft>
                      </a:pPr>
                      <a:r>
                        <a:rPr lang="es-ES_tradnl" sz="1000">
                          <a:effectLst/>
                        </a:rPr>
                        <a:t>Contratista de Interventoría: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0" marB="0" anchor="ctr"/>
                </a:tc>
                <a:tc>
                  <a:txBody>
                    <a:bodyPr/>
                    <a:lstStyle/>
                    <a:p>
                      <a:pPr marL="457200" algn="just">
                        <a:lnSpc>
                          <a:spcPct val="106000"/>
                        </a:lnSpc>
                        <a:spcAft>
                          <a:spcPts val="0"/>
                        </a:spcAft>
                      </a:pPr>
                      <a:r>
                        <a:rPr lang="es-ES_tradnl" sz="1000">
                          <a:effectLst/>
                        </a:rPr>
                        <a:t>UNION TEMPORAL GMP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13301250"/>
                  </a:ext>
                </a:extLst>
              </a:tr>
              <a:tr h="499653">
                <a:tc>
                  <a:txBody>
                    <a:bodyPr/>
                    <a:lstStyle/>
                    <a:p>
                      <a:pPr algn="just">
                        <a:lnSpc>
                          <a:spcPct val="107000"/>
                        </a:lnSpc>
                      </a:pPr>
                      <a:r>
                        <a:rPr lang="es-CO" sz="1000" dirty="0">
                          <a:effectLst/>
                        </a:rPr>
                        <a:t>Objeto del Contrato:</a:t>
                      </a:r>
                      <a:endParaRPr lang="en-US" sz="1100" dirty="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La elaboración de diseños y estudios técnicos, obtención de licencias de construcción en cualquiera de sus modalidades y/o licencia de urbanismo junto con los permisos aprobación necesarias, así como la ejecución de las obras en la Institución Educativa Antonio José Camacho Sede República del Perú , Ubicada en el Distrito Especial de Cali,, del departamento de Valle del Cauca requeridos por el PA-FFIE.</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89798707"/>
                  </a:ext>
                </a:extLst>
              </a:tr>
              <a:tr h="228496">
                <a:tc>
                  <a:txBody>
                    <a:bodyPr/>
                    <a:lstStyle/>
                    <a:p>
                      <a:pPr algn="just">
                        <a:lnSpc>
                          <a:spcPct val="107000"/>
                        </a:lnSpc>
                      </a:pPr>
                      <a:r>
                        <a:rPr lang="es-CO" sz="1000">
                          <a:effectLst/>
                        </a:rPr>
                        <a:t>Contrato No:</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1380-1061-2019</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505125349"/>
                  </a:ext>
                </a:extLst>
              </a:tr>
              <a:tr h="331513">
                <a:tc>
                  <a:txBody>
                    <a:bodyPr/>
                    <a:lstStyle/>
                    <a:p>
                      <a:pPr algn="just">
                        <a:lnSpc>
                          <a:spcPct val="107000"/>
                        </a:lnSpc>
                      </a:pPr>
                      <a:r>
                        <a:rPr lang="es-CO" sz="1000" dirty="0">
                          <a:effectLst/>
                        </a:rPr>
                        <a:t>Fecha de suscripción del contrato: </a:t>
                      </a:r>
                      <a:endParaRPr lang="en-US" sz="1100" dirty="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27 de diciembre de 2019</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658985076"/>
                  </a:ext>
                </a:extLst>
              </a:tr>
              <a:tr h="228496">
                <a:tc>
                  <a:txBody>
                    <a:bodyPr/>
                    <a:lstStyle/>
                    <a:p>
                      <a:pPr algn="just">
                        <a:lnSpc>
                          <a:spcPct val="107000"/>
                        </a:lnSpc>
                      </a:pPr>
                      <a:r>
                        <a:rPr lang="es-CO" sz="1000">
                          <a:effectLst/>
                        </a:rPr>
                        <a:t>Representante Legal:</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Gustavo Antonio Martínez Petro</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620660174"/>
                  </a:ext>
                </a:extLst>
              </a:tr>
              <a:tr h="331513">
                <a:tc>
                  <a:txBody>
                    <a:bodyPr/>
                    <a:lstStyle/>
                    <a:p>
                      <a:pPr algn="just">
                        <a:lnSpc>
                          <a:spcPct val="107000"/>
                        </a:lnSpc>
                      </a:pPr>
                      <a:r>
                        <a:rPr lang="es-CO" sz="1000">
                          <a:effectLst/>
                        </a:rPr>
                        <a:t>Valor del Contrato:</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Ciento diecisiete millones novecientos cuarenta y dos mil trescientos cuarenta y ocho pesos ($117.942.348)</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649083396"/>
                  </a:ext>
                </a:extLst>
              </a:tr>
              <a:tr h="331513">
                <a:tc>
                  <a:txBody>
                    <a:bodyPr/>
                    <a:lstStyle/>
                    <a:p>
                      <a:pPr algn="just">
                        <a:lnSpc>
                          <a:spcPct val="107000"/>
                        </a:lnSpc>
                      </a:pPr>
                      <a:r>
                        <a:rPr lang="es-CO" sz="1000">
                          <a:effectLst/>
                        </a:rPr>
                        <a:t>Plazo de ejecución inicial:</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Un  (1) mes</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440273856"/>
                  </a:ext>
                </a:extLst>
              </a:tr>
              <a:tr h="256251">
                <a:tc>
                  <a:txBody>
                    <a:bodyPr/>
                    <a:lstStyle/>
                    <a:p>
                      <a:pPr algn="just">
                        <a:lnSpc>
                          <a:spcPct val="107000"/>
                        </a:lnSpc>
                      </a:pPr>
                      <a:r>
                        <a:rPr lang="es-CO" sz="1000">
                          <a:effectLst/>
                        </a:rPr>
                        <a:t>Fecha de inicio </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30 de junio de 2020</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071340591"/>
                  </a:ext>
                </a:extLst>
              </a:tr>
              <a:tr h="331513">
                <a:tc>
                  <a:txBody>
                    <a:bodyPr/>
                    <a:lstStyle/>
                    <a:p>
                      <a:pPr algn="just">
                        <a:lnSpc>
                          <a:spcPct val="107000"/>
                        </a:lnSpc>
                      </a:pPr>
                      <a:r>
                        <a:rPr lang="es-CO" sz="1000">
                          <a:effectLst/>
                        </a:rPr>
                        <a:t>Fecha de terminación  inicial </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31 de julio de 2020(1 mes)</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198136646"/>
                  </a:ext>
                </a:extLst>
              </a:tr>
              <a:tr h="331513">
                <a:tc>
                  <a:txBody>
                    <a:bodyPr/>
                    <a:lstStyle/>
                    <a:p>
                      <a:pPr algn="just">
                        <a:lnSpc>
                          <a:spcPct val="107000"/>
                        </a:lnSpc>
                      </a:pPr>
                      <a:r>
                        <a:rPr lang="es-CO" sz="1000">
                          <a:effectLst/>
                        </a:rPr>
                        <a:t>FECHA DE SUSPENSIÓN No. 1</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27 de julio de 2020 </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174180148"/>
                  </a:ext>
                </a:extLst>
              </a:tr>
              <a:tr h="331513">
                <a:tc>
                  <a:txBody>
                    <a:bodyPr/>
                    <a:lstStyle/>
                    <a:p>
                      <a:pPr algn="just">
                        <a:lnSpc>
                          <a:spcPct val="107000"/>
                        </a:lnSpc>
                      </a:pPr>
                      <a:r>
                        <a:rPr lang="es-CO" sz="1000">
                          <a:effectLst/>
                        </a:rPr>
                        <a:t>PRORROGA DE SUSPENSION No. 1 </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26 DE AGOSTO DE 2020  (2 meses)</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848562793"/>
                  </a:ext>
                </a:extLst>
              </a:tr>
              <a:tr h="497269">
                <a:tc>
                  <a:txBody>
                    <a:bodyPr/>
                    <a:lstStyle/>
                    <a:p>
                      <a:pPr algn="just">
                        <a:lnSpc>
                          <a:spcPct val="107000"/>
                        </a:lnSpc>
                      </a:pPr>
                      <a:r>
                        <a:rPr lang="es-CO" sz="1000">
                          <a:effectLst/>
                        </a:rPr>
                        <a:t>FECHA DE PRÓRROGA No.2 A LA SUSPENSIÓN No. 1</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25 de octubre de 2020</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924295043"/>
                  </a:ext>
                </a:extLst>
              </a:tr>
              <a:tr h="331513">
                <a:tc>
                  <a:txBody>
                    <a:bodyPr/>
                    <a:lstStyle/>
                    <a:p>
                      <a:pPr algn="just">
                        <a:lnSpc>
                          <a:spcPct val="107000"/>
                        </a:lnSpc>
                      </a:pPr>
                      <a:r>
                        <a:rPr lang="es-CO" sz="1000">
                          <a:effectLst/>
                        </a:rPr>
                        <a:t>FECHA DE TERMINACIÓN FASE 2</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27 de noviembre de 2020</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640069316"/>
                  </a:ext>
                </a:extLst>
              </a:tr>
              <a:tr h="331513">
                <a:tc>
                  <a:txBody>
                    <a:bodyPr/>
                    <a:lstStyle/>
                    <a:p>
                      <a:pPr algn="just">
                        <a:lnSpc>
                          <a:spcPct val="107000"/>
                        </a:lnSpc>
                      </a:pPr>
                      <a:r>
                        <a:rPr lang="es-CO" sz="1000">
                          <a:effectLst/>
                        </a:rPr>
                        <a:t>FECHA DE OTRO SI MODIFICATORIO No.001</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26 de noviembre de 2020</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547088569"/>
                  </a:ext>
                </a:extLst>
              </a:tr>
              <a:tr h="331513">
                <a:tc>
                  <a:txBody>
                    <a:bodyPr/>
                    <a:lstStyle/>
                    <a:p>
                      <a:pPr algn="just">
                        <a:lnSpc>
                          <a:spcPct val="107000"/>
                        </a:lnSpc>
                      </a:pPr>
                      <a:r>
                        <a:rPr lang="es-CO" sz="1000">
                          <a:effectLst/>
                        </a:rPr>
                        <a:t>VALOR FINAL DEL CONTRATO </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Setecientos veinticuatro millones cuatrocientos treinta y siete mil setecientos noventa y cinco pesos ($724.437.795)</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97031593"/>
                  </a:ext>
                </a:extLst>
              </a:tr>
              <a:tr h="331513">
                <a:tc>
                  <a:txBody>
                    <a:bodyPr/>
                    <a:lstStyle/>
                    <a:p>
                      <a:pPr algn="just">
                        <a:lnSpc>
                          <a:spcPct val="107000"/>
                        </a:lnSpc>
                      </a:pPr>
                      <a:r>
                        <a:rPr lang="es-CO" sz="1000">
                          <a:effectLst/>
                        </a:rPr>
                        <a:t>PLAZO DE EJECUION FINAL </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TRES (3) MESES) </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791371349"/>
                  </a:ext>
                </a:extLst>
              </a:tr>
              <a:tr h="331513">
                <a:tc>
                  <a:txBody>
                    <a:bodyPr/>
                    <a:lstStyle/>
                    <a:p>
                      <a:pPr algn="just">
                        <a:lnSpc>
                          <a:spcPct val="107000"/>
                        </a:lnSpc>
                      </a:pPr>
                      <a:r>
                        <a:rPr lang="es-CO" sz="1000" dirty="0">
                          <a:effectLst/>
                        </a:rPr>
                        <a:t>FECHA DE SUSPENSIÓN No. 2</a:t>
                      </a:r>
                      <a:endParaRPr lang="en-US" sz="1100" dirty="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26 de noviembre de 2020</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697672070"/>
                  </a:ext>
                </a:extLst>
              </a:tr>
            </a:tbl>
          </a:graphicData>
        </a:graphic>
      </p:graphicFrame>
    </p:spTree>
    <p:extLst>
      <p:ext uri="{BB962C8B-B14F-4D97-AF65-F5344CB8AC3E}">
        <p14:creationId xmlns:p14="http://schemas.microsoft.com/office/powerpoint/2010/main" val="2753855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827596853"/>
              </p:ext>
            </p:extLst>
          </p:nvPr>
        </p:nvGraphicFramePr>
        <p:xfrm>
          <a:off x="609600" y="679395"/>
          <a:ext cx="10972800" cy="1657564"/>
        </p:xfrm>
        <a:graphic>
          <a:graphicData uri="http://schemas.openxmlformats.org/drawingml/2006/table">
            <a:tbl>
              <a:tblPr firstRow="1" firstCol="1" bandRow="1">
                <a:tableStyleId>{5C22544A-7EE6-4342-B048-85BDC9FD1C3A}</a:tableStyleId>
              </a:tblPr>
              <a:tblGrid>
                <a:gridCol w="6091646">
                  <a:extLst>
                    <a:ext uri="{9D8B030D-6E8A-4147-A177-3AD203B41FA5}">
                      <a16:colId xmlns:a16="http://schemas.microsoft.com/office/drawing/2014/main" val="1544831894"/>
                    </a:ext>
                  </a:extLst>
                </a:gridCol>
                <a:gridCol w="4881154">
                  <a:extLst>
                    <a:ext uri="{9D8B030D-6E8A-4147-A177-3AD203B41FA5}">
                      <a16:colId xmlns:a16="http://schemas.microsoft.com/office/drawing/2014/main" val="259585235"/>
                    </a:ext>
                  </a:extLst>
                </a:gridCol>
              </a:tblGrid>
              <a:tr h="497269">
                <a:tc>
                  <a:txBody>
                    <a:bodyPr/>
                    <a:lstStyle/>
                    <a:p>
                      <a:pPr algn="just">
                        <a:lnSpc>
                          <a:spcPct val="107000"/>
                        </a:lnSpc>
                      </a:pPr>
                      <a:r>
                        <a:rPr lang="es-CO" sz="1000" dirty="0">
                          <a:effectLst/>
                        </a:rPr>
                        <a:t>FECHA DE REINICIO EN VIRTUD DE LA SUSPENSIÓN No. 2</a:t>
                      </a:r>
                      <a:endParaRPr lang="en-US" sz="1100" dirty="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26 de diciembre de 2020</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443241121"/>
                  </a:ext>
                </a:extLst>
              </a:tr>
              <a:tr h="497269">
                <a:tc>
                  <a:txBody>
                    <a:bodyPr/>
                    <a:lstStyle/>
                    <a:p>
                      <a:pPr algn="just">
                        <a:lnSpc>
                          <a:spcPct val="107000"/>
                        </a:lnSpc>
                      </a:pPr>
                      <a:r>
                        <a:rPr lang="es-CO" sz="1000" dirty="0">
                          <a:effectLst/>
                        </a:rPr>
                        <a:t>FECHA DE REINICIO ANTICIPADO EN VIRTUD DE LA SUSPENSIÓN No. 2</a:t>
                      </a:r>
                      <a:endParaRPr lang="en-US" sz="1100" dirty="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9 de diciembre de 2020</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3761822091"/>
                  </a:ext>
                </a:extLst>
              </a:tr>
              <a:tr h="331513">
                <a:tc>
                  <a:txBody>
                    <a:bodyPr/>
                    <a:lstStyle/>
                    <a:p>
                      <a:pPr algn="just">
                        <a:lnSpc>
                          <a:spcPct val="107000"/>
                        </a:lnSpc>
                      </a:pPr>
                      <a:r>
                        <a:rPr lang="es-CO" sz="1000">
                          <a:effectLst/>
                        </a:rPr>
                        <a:t>FECHA DE TERMINACIÓN  REINICIO SUSPENSIÓN 2</a:t>
                      </a:r>
                      <a:endParaRPr lang="en-US" sz="110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a:effectLst/>
                        </a:rPr>
                        <a:t>13 de febrero de 2021</a:t>
                      </a:r>
                      <a:endParaRPr lang="en-US" sz="110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1515903626"/>
                  </a:ext>
                </a:extLst>
              </a:tr>
              <a:tr h="331513">
                <a:tc>
                  <a:txBody>
                    <a:bodyPr/>
                    <a:lstStyle/>
                    <a:p>
                      <a:pPr algn="just">
                        <a:lnSpc>
                          <a:spcPct val="107000"/>
                        </a:lnSpc>
                      </a:pPr>
                      <a:r>
                        <a:rPr lang="es-CO" sz="1000" dirty="0">
                          <a:effectLst/>
                        </a:rPr>
                        <a:t>FECHA DE SUSPENSION No. 3 </a:t>
                      </a:r>
                      <a:endParaRPr lang="en-US" sz="1100" dirty="0">
                        <a:effectLst/>
                        <a:latin typeface="Calibri" panose="020F0502020204030204" pitchFamily="34" charset="0"/>
                        <a:cs typeface="Times New Roman" panose="02020603050405020304" pitchFamily="18" charset="0"/>
                      </a:endParaRPr>
                    </a:p>
                  </a:txBody>
                  <a:tcPr marL="45183" marR="45183" marT="0" marB="0" anchor="ctr"/>
                </a:tc>
                <a:tc>
                  <a:txBody>
                    <a:bodyPr/>
                    <a:lstStyle/>
                    <a:p>
                      <a:pPr algn="just">
                        <a:lnSpc>
                          <a:spcPct val="107000"/>
                        </a:lnSpc>
                      </a:pPr>
                      <a:r>
                        <a:rPr lang="es-CO" sz="1000" dirty="0">
                          <a:effectLst/>
                        </a:rPr>
                        <a:t>4 de febrero de 2021</a:t>
                      </a:r>
                      <a:endParaRPr lang="en-US" sz="1100" dirty="0">
                        <a:effectLst/>
                        <a:latin typeface="Calibri" panose="020F0502020204030204" pitchFamily="34" charset="0"/>
                        <a:cs typeface="Times New Roman" panose="02020603050405020304" pitchFamily="18" charset="0"/>
                      </a:endParaRPr>
                    </a:p>
                  </a:txBody>
                  <a:tcPr marL="45183" marR="45183" marT="0" marB="0" anchor="ctr"/>
                </a:tc>
                <a:extLst>
                  <a:ext uri="{0D108BD9-81ED-4DB2-BD59-A6C34878D82A}">
                    <a16:rowId xmlns:a16="http://schemas.microsoft.com/office/drawing/2014/main" val="2987633455"/>
                  </a:ext>
                </a:extLst>
              </a:tr>
            </a:tbl>
          </a:graphicData>
        </a:graphic>
      </p:graphicFrame>
      <p:sp>
        <p:nvSpPr>
          <p:cNvPr id="3" name="Google Shape;200;p66"/>
          <p:cNvSpPr txBox="1"/>
          <p:nvPr/>
        </p:nvSpPr>
        <p:spPr>
          <a:xfrm>
            <a:off x="609600" y="24868"/>
            <a:ext cx="10972800" cy="491967"/>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1. CONDICIONES GENERALES DEL CONTRATO CO </a:t>
            </a:r>
            <a:r>
              <a:rPr lang="es-ES" sz="2000" dirty="0" smtClean="0">
                <a:solidFill>
                  <a:schemeClr val="bg1"/>
                </a:solidFill>
                <a:latin typeface="Century Gothic" panose="020B0502020202020204" pitchFamily="34" charset="0"/>
              </a:rPr>
              <a:t>1380-1061-2019</a:t>
            </a:r>
            <a:r>
              <a:rPr lang="es-MX" sz="2000"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graphicFrame>
        <p:nvGraphicFramePr>
          <p:cNvPr id="4" name="Tabla 3"/>
          <p:cNvGraphicFramePr>
            <a:graphicFrameLocks noGrp="1"/>
          </p:cNvGraphicFramePr>
          <p:nvPr>
            <p:extLst>
              <p:ext uri="{D42A27DB-BD31-4B8C-83A1-F6EECF244321}">
                <p14:modId xmlns:p14="http://schemas.microsoft.com/office/powerpoint/2010/main" val="1546105978"/>
              </p:ext>
            </p:extLst>
          </p:nvPr>
        </p:nvGraphicFramePr>
        <p:xfrm>
          <a:off x="609600" y="2338252"/>
          <a:ext cx="10972800" cy="3667179"/>
        </p:xfrm>
        <a:graphic>
          <a:graphicData uri="http://schemas.openxmlformats.org/drawingml/2006/table">
            <a:tbl>
              <a:tblPr firstRow="1" firstCol="1" lastRow="1" lastCol="1" bandRow="1" bandCol="1">
                <a:tableStyleId>{5C22544A-7EE6-4342-B048-85BDC9FD1C3A}</a:tableStyleId>
              </a:tblPr>
              <a:tblGrid>
                <a:gridCol w="6078583">
                  <a:extLst>
                    <a:ext uri="{9D8B030D-6E8A-4147-A177-3AD203B41FA5}">
                      <a16:colId xmlns:a16="http://schemas.microsoft.com/office/drawing/2014/main" val="462343449"/>
                    </a:ext>
                  </a:extLst>
                </a:gridCol>
                <a:gridCol w="4894217">
                  <a:extLst>
                    <a:ext uri="{9D8B030D-6E8A-4147-A177-3AD203B41FA5}">
                      <a16:colId xmlns:a16="http://schemas.microsoft.com/office/drawing/2014/main" val="61795840"/>
                    </a:ext>
                  </a:extLst>
                </a:gridCol>
              </a:tblGrid>
              <a:tr h="235131">
                <a:tc>
                  <a:txBody>
                    <a:bodyPr/>
                    <a:lstStyle/>
                    <a:p>
                      <a:pPr marL="42545" algn="just">
                        <a:lnSpc>
                          <a:spcPct val="106000"/>
                        </a:lnSpc>
                        <a:spcAft>
                          <a:spcPts val="0"/>
                        </a:spcAft>
                      </a:pPr>
                      <a:r>
                        <a:rPr lang="es-ES_tradnl" sz="1000" dirty="0">
                          <a:effectLst/>
                        </a:rPr>
                        <a:t>TIEMPO DE SUSPENSIÓN No. </a:t>
                      </a:r>
                      <a:r>
                        <a:rPr lang="es-ES_tradnl" sz="1000" dirty="0" smtClean="0">
                          <a:effectLst/>
                        </a:rPr>
                        <a:t>3</a:t>
                      </a:r>
                    </a:p>
                    <a:p>
                      <a:pPr marL="42545" algn="just">
                        <a:lnSpc>
                          <a:spcPct val="106000"/>
                        </a:lnSpc>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30 Días calendario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812645184"/>
                  </a:ext>
                </a:extLst>
              </a:tr>
              <a:tr h="243041">
                <a:tc>
                  <a:txBody>
                    <a:bodyPr/>
                    <a:lstStyle/>
                    <a:p>
                      <a:pPr marL="42545" algn="just">
                        <a:lnSpc>
                          <a:spcPct val="106000"/>
                        </a:lnSpc>
                        <a:spcAft>
                          <a:spcPts val="0"/>
                        </a:spcAft>
                      </a:pPr>
                      <a:r>
                        <a:rPr lang="es-ES_tradnl" sz="1000" dirty="0">
                          <a:effectLst/>
                        </a:rPr>
                        <a:t>PRORROGA 1 A LA SUSPENSIÓN </a:t>
                      </a:r>
                      <a:r>
                        <a:rPr lang="es-ES_tradnl" sz="1000" dirty="0" smtClean="0">
                          <a:effectLst/>
                        </a:rPr>
                        <a:t>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06 de marzo de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132394445"/>
                  </a:ext>
                </a:extLst>
              </a:tr>
              <a:tr h="237889">
                <a:tc>
                  <a:txBody>
                    <a:bodyPr/>
                    <a:lstStyle/>
                    <a:p>
                      <a:pPr marL="42545" algn="just">
                        <a:lnSpc>
                          <a:spcPct val="106000"/>
                        </a:lnSpc>
                        <a:spcAft>
                          <a:spcPts val="0"/>
                        </a:spcAft>
                      </a:pPr>
                      <a:r>
                        <a:rPr lang="es-ES_tradnl" sz="1000" dirty="0">
                          <a:effectLst/>
                        </a:rPr>
                        <a:t>TIEMPO DE LA PRORROGA 1 A LA SUSPENSIÓN No. </a:t>
                      </a:r>
                      <a:r>
                        <a:rPr lang="es-ES_tradnl" sz="1000" dirty="0" smtClean="0">
                          <a:effectLst/>
                        </a:rPr>
                        <a:t>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58 Días calendario</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525169542"/>
                  </a:ext>
                </a:extLst>
              </a:tr>
              <a:tr h="232374">
                <a:tc>
                  <a:txBody>
                    <a:bodyPr/>
                    <a:lstStyle/>
                    <a:p>
                      <a:pPr marL="42545" algn="just">
                        <a:lnSpc>
                          <a:spcPct val="106000"/>
                        </a:lnSpc>
                        <a:spcAft>
                          <a:spcPts val="0"/>
                        </a:spcAft>
                      </a:pPr>
                      <a:r>
                        <a:rPr lang="es-ES_tradnl" sz="1000" dirty="0">
                          <a:effectLst/>
                        </a:rPr>
                        <a:t>FECHA DE REINICIO EN VIRTUD DE LA PRORROGA 1 A LA SUSPENSIÓN No. </a:t>
                      </a:r>
                      <a:r>
                        <a:rPr lang="es-ES_tradnl" sz="1000" dirty="0" smtClean="0">
                          <a:effectLst/>
                        </a:rPr>
                        <a:t>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03 de mayo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642783236"/>
                  </a:ext>
                </a:extLst>
              </a:tr>
              <a:tr h="274320">
                <a:tc>
                  <a:txBody>
                    <a:bodyPr/>
                    <a:lstStyle/>
                    <a:p>
                      <a:pPr marL="42545" algn="just">
                        <a:lnSpc>
                          <a:spcPct val="106000"/>
                        </a:lnSpc>
                        <a:spcAft>
                          <a:spcPts val="0"/>
                        </a:spcAft>
                      </a:pPr>
                      <a:r>
                        <a:rPr lang="es-ES_tradnl" sz="1000" dirty="0">
                          <a:effectLst/>
                        </a:rPr>
                        <a:t>FECHA DE SUSPENSIÓN No. </a:t>
                      </a:r>
                      <a:r>
                        <a:rPr lang="es-ES_tradnl" sz="1000" dirty="0" smtClean="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03 de mayo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34050197"/>
                  </a:ext>
                </a:extLst>
              </a:tr>
              <a:tr h="274320">
                <a:tc>
                  <a:txBody>
                    <a:bodyPr/>
                    <a:lstStyle/>
                    <a:p>
                      <a:pPr marL="42545" algn="just">
                        <a:lnSpc>
                          <a:spcPct val="106000"/>
                        </a:lnSpc>
                        <a:spcAft>
                          <a:spcPts val="0"/>
                        </a:spcAft>
                      </a:pPr>
                      <a:r>
                        <a:rPr lang="es-ES_tradnl" sz="1000" dirty="0">
                          <a:effectLst/>
                        </a:rPr>
                        <a:t>TIEMPO DE SUSPENSIÓN No. </a:t>
                      </a:r>
                      <a:r>
                        <a:rPr lang="es-ES_tradnl" sz="1000" dirty="0" smtClean="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07 días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778772626"/>
                  </a:ext>
                </a:extLst>
              </a:tr>
              <a:tr h="264741">
                <a:tc>
                  <a:txBody>
                    <a:bodyPr/>
                    <a:lstStyle/>
                    <a:p>
                      <a:pPr marL="42545" algn="just">
                        <a:lnSpc>
                          <a:spcPct val="106000"/>
                        </a:lnSpc>
                        <a:spcAft>
                          <a:spcPts val="0"/>
                        </a:spcAft>
                      </a:pPr>
                      <a:r>
                        <a:rPr lang="es-ES_tradnl" sz="1000" dirty="0">
                          <a:effectLst/>
                        </a:rPr>
                        <a:t>FECHA DE PRORROGA 1 A LA SUSPENSIÓN No. </a:t>
                      </a:r>
                      <a:r>
                        <a:rPr lang="es-ES_tradnl" sz="1000" dirty="0" smtClean="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10 de mayo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548031596"/>
                  </a:ext>
                </a:extLst>
              </a:tr>
              <a:tr h="259951">
                <a:tc>
                  <a:txBody>
                    <a:bodyPr/>
                    <a:lstStyle/>
                    <a:p>
                      <a:pPr marL="42545" algn="just">
                        <a:lnSpc>
                          <a:spcPct val="106000"/>
                        </a:lnSpc>
                        <a:spcAft>
                          <a:spcPts val="0"/>
                        </a:spcAft>
                      </a:pPr>
                      <a:r>
                        <a:rPr lang="es-ES_tradnl" sz="1000" dirty="0">
                          <a:effectLst/>
                        </a:rPr>
                        <a:t>TIEMPO DE PRORROGA 1 A LA SUSPENSIÓN No. </a:t>
                      </a:r>
                      <a:r>
                        <a:rPr lang="es-ES_tradnl" sz="1000" dirty="0" smtClean="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10 días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538706240"/>
                  </a:ext>
                </a:extLst>
              </a:tr>
              <a:tr h="224790">
                <a:tc>
                  <a:txBody>
                    <a:bodyPr/>
                    <a:lstStyle/>
                    <a:p>
                      <a:pPr marL="42545" algn="just">
                        <a:lnSpc>
                          <a:spcPct val="106000"/>
                        </a:lnSpc>
                        <a:spcAft>
                          <a:spcPts val="0"/>
                        </a:spcAft>
                      </a:pPr>
                      <a:r>
                        <a:rPr lang="es-ES_tradnl" sz="1000" dirty="0">
                          <a:effectLst/>
                        </a:rPr>
                        <a:t>FECHA DE PRORROGA 2 A LA SUSPENSIÓN No. </a:t>
                      </a:r>
                      <a:r>
                        <a:rPr lang="es-ES_tradnl" sz="1000" dirty="0" smtClean="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20 de mayo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100740104"/>
                  </a:ext>
                </a:extLst>
              </a:tr>
              <a:tr h="213251">
                <a:tc>
                  <a:txBody>
                    <a:bodyPr/>
                    <a:lstStyle/>
                    <a:p>
                      <a:pPr marL="42545" algn="just">
                        <a:lnSpc>
                          <a:spcPct val="106000"/>
                        </a:lnSpc>
                        <a:spcAft>
                          <a:spcPts val="0"/>
                        </a:spcAft>
                      </a:pPr>
                      <a:r>
                        <a:rPr lang="es-ES_tradnl" sz="1000" dirty="0">
                          <a:effectLst/>
                        </a:rPr>
                        <a:t>TIEMPO DE PRORROGA 2 A LA SUSPENSIÓN No. </a:t>
                      </a:r>
                      <a:r>
                        <a:rPr lang="es-ES_tradnl" sz="1000" dirty="0" smtClean="0">
                          <a:effectLst/>
                        </a:rPr>
                        <a:t>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11 días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13205739"/>
                  </a:ext>
                </a:extLst>
              </a:tr>
              <a:tr h="291301">
                <a:tc>
                  <a:txBody>
                    <a:bodyPr/>
                    <a:lstStyle/>
                    <a:p>
                      <a:pPr marL="42545" algn="just">
                        <a:lnSpc>
                          <a:spcPct val="106000"/>
                        </a:lnSpc>
                        <a:spcAft>
                          <a:spcPts val="0"/>
                        </a:spcAft>
                      </a:pPr>
                      <a:r>
                        <a:rPr lang="es-ES_tradnl" sz="1000">
                          <a:effectLst/>
                        </a:rPr>
                        <a:t>FECHA DE PRORROGA 3 A LA SUSPENSIÓN No.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31 de mayo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843644107"/>
                  </a:ext>
                </a:extLst>
              </a:tr>
              <a:tr h="248195">
                <a:tc>
                  <a:txBody>
                    <a:bodyPr/>
                    <a:lstStyle/>
                    <a:p>
                      <a:pPr marL="42545" algn="just">
                        <a:lnSpc>
                          <a:spcPct val="106000"/>
                        </a:lnSpc>
                        <a:spcAft>
                          <a:spcPts val="0"/>
                        </a:spcAft>
                      </a:pPr>
                      <a:r>
                        <a:rPr lang="es-ES_tradnl" sz="1000">
                          <a:effectLst/>
                        </a:rPr>
                        <a:t>TIEMPO DE PRORROGA 3 A LA SUSPENSIÓN No.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21 días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762695294"/>
                  </a:ext>
                </a:extLst>
              </a:tr>
              <a:tr h="248194">
                <a:tc>
                  <a:txBody>
                    <a:bodyPr/>
                    <a:lstStyle/>
                    <a:p>
                      <a:pPr marL="42545" algn="just">
                        <a:lnSpc>
                          <a:spcPct val="106000"/>
                        </a:lnSpc>
                        <a:spcAft>
                          <a:spcPts val="0"/>
                        </a:spcAft>
                      </a:pPr>
                      <a:r>
                        <a:rPr lang="es-ES_tradnl" sz="1000">
                          <a:effectLst/>
                        </a:rPr>
                        <a:t>FECHA DE REINICIO EN VIRTUD DE LA PRORROGA 3 A LA SUSPENSIÓN No.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a:effectLst/>
                        </a:rPr>
                        <a:t>21 de junio 2021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907960049"/>
                  </a:ext>
                </a:extLst>
              </a:tr>
              <a:tr h="286385">
                <a:tc>
                  <a:txBody>
                    <a:bodyPr/>
                    <a:lstStyle/>
                    <a:p>
                      <a:pPr marL="42545" algn="just">
                        <a:lnSpc>
                          <a:spcPct val="106000"/>
                        </a:lnSpc>
                        <a:spcAft>
                          <a:spcPts val="0"/>
                        </a:spcAft>
                      </a:pPr>
                      <a:r>
                        <a:rPr lang="es-ES_tradnl" sz="1000">
                          <a:effectLst/>
                        </a:rPr>
                        <a:t>FECHA DE TERMINACIÓN FASE 2 EN VIRTUD DE LA PRORROGA 3 A LA</a:t>
                      </a:r>
                      <a:endParaRPr lang="en-US" sz="1100">
                        <a:effectLst/>
                      </a:endParaRPr>
                    </a:p>
                    <a:p>
                      <a:pPr marL="42545" algn="just">
                        <a:lnSpc>
                          <a:spcPct val="106000"/>
                        </a:lnSpc>
                        <a:spcAft>
                          <a:spcPts val="0"/>
                        </a:spcAft>
                      </a:pPr>
                      <a:r>
                        <a:rPr lang="es-ES_tradnl" sz="1000">
                          <a:effectLst/>
                        </a:rPr>
                        <a:t>SUSPENSIÓN 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marL="42545" algn="just">
                        <a:lnSpc>
                          <a:spcPct val="106000"/>
                        </a:lnSpc>
                        <a:spcAft>
                          <a:spcPts val="0"/>
                        </a:spcAft>
                      </a:pPr>
                      <a:r>
                        <a:rPr lang="es-ES_tradnl" sz="1000" dirty="0">
                          <a:effectLst/>
                        </a:rPr>
                        <a:t>29 de junio 2021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12592786"/>
                  </a:ext>
                </a:extLst>
              </a:tr>
            </a:tbl>
          </a:graphicData>
        </a:graphic>
      </p:graphicFrame>
    </p:spTree>
    <p:extLst>
      <p:ext uri="{BB962C8B-B14F-4D97-AF65-F5344CB8AC3E}">
        <p14:creationId xmlns:p14="http://schemas.microsoft.com/office/powerpoint/2010/main" val="1441163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70"/>
            <a:ext cx="10972800" cy="531722"/>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2. ANTECEDENTES DE EJECUCIÓN DEL CONTRATO CO </a:t>
            </a:r>
            <a:r>
              <a:rPr lang="es-ES" sz="2000"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4" name="3 Rectángulo"/>
          <p:cNvSpPr/>
          <p:nvPr/>
        </p:nvSpPr>
        <p:spPr>
          <a:xfrm>
            <a:off x="609599" y="952118"/>
            <a:ext cx="10972801" cy="4401205"/>
          </a:xfrm>
          <a:prstGeom prst="rect">
            <a:avLst/>
          </a:prstGeom>
        </p:spPr>
        <p:txBody>
          <a:bodyPr wrap="square">
            <a:spAutoFit/>
          </a:bodyPr>
          <a:lstStyle/>
          <a:p>
            <a:pPr marL="285750" indent="-285750" algn="just">
              <a:buFont typeface="Arial" panose="020B0604020202020204" pitchFamily="34" charset="0"/>
              <a:buChar char="•"/>
            </a:pPr>
            <a:r>
              <a:rPr lang="es-ES" sz="1400" dirty="0">
                <a:latin typeface="Century Gothic" panose="020B0502020202020204" pitchFamily="34" charset="0"/>
              </a:rPr>
              <a:t>El 27 de diciembre de 2019, en virtud de la invitación abierta FFIE  No. 008 DE 2019 se suscribió entre CONSORCIO FFIE ALIANZA BBVA  vocero y administrador del PATRIMONIO AUTONOMO DEL FONDO FINANCIAMIENTO DE LA INFRAESTRUCTURA EDUCATIVA-FFIE y LA UNION TEMPORAL GMP  el CONTRATO DE OBRA No. </a:t>
            </a:r>
            <a:r>
              <a:rPr lang="es-ES" sz="1400" dirty="0" smtClean="0">
                <a:latin typeface="Century Gothic" panose="020B0502020202020204" pitchFamily="34" charset="0"/>
              </a:rPr>
              <a:t>1380-1061-2019 </a:t>
            </a:r>
            <a:r>
              <a:rPr lang="es-ES" sz="1400" dirty="0">
                <a:latin typeface="Century Gothic" panose="020B0502020202020204" pitchFamily="34" charset="0"/>
              </a:rPr>
              <a:t>, cuyo objeto es “La elaboración de diseños y estudios técnicos, obtención de licencias de construcción en cualquiera de sus modalidades y/o licencia de urbanismo junto con los permisos aprobación necesarias, así como la ejecución de las obras en la Institución Educativa </a:t>
            </a:r>
            <a:r>
              <a:rPr lang="es-ES" sz="1400" dirty="0" smtClean="0">
                <a:latin typeface="Century Gothic" panose="020B0502020202020204" pitchFamily="34" charset="0"/>
              </a:rPr>
              <a:t>Antonio José Camacho sede republica de Perú, Ubicada </a:t>
            </a:r>
            <a:r>
              <a:rPr lang="es-ES" sz="1400" dirty="0">
                <a:latin typeface="Century Gothic" panose="020B0502020202020204" pitchFamily="34" charset="0"/>
              </a:rPr>
              <a:t>en el Municipio de </a:t>
            </a:r>
            <a:r>
              <a:rPr lang="es-ES" sz="1400" dirty="0" smtClean="0">
                <a:latin typeface="Century Gothic" panose="020B0502020202020204" pitchFamily="34" charset="0"/>
              </a:rPr>
              <a:t>Cali, </a:t>
            </a:r>
            <a:r>
              <a:rPr lang="es-ES" sz="1400" dirty="0">
                <a:latin typeface="Century Gothic" panose="020B0502020202020204" pitchFamily="34" charset="0"/>
              </a:rPr>
              <a:t>del departamento de Valle del Cauca requeridos por el PA-FFIE.”,  con un plazo de ejecución de </a:t>
            </a:r>
            <a:r>
              <a:rPr lang="es-ES" sz="1400" dirty="0" smtClean="0">
                <a:latin typeface="Century Gothic" panose="020B0502020202020204" pitchFamily="34" charset="0"/>
              </a:rPr>
              <a:t>un </a:t>
            </a:r>
            <a:r>
              <a:rPr lang="es-ES" sz="1400" dirty="0">
                <a:latin typeface="Century Gothic" panose="020B0502020202020204" pitchFamily="34" charset="0"/>
              </a:rPr>
              <a:t>(</a:t>
            </a:r>
            <a:r>
              <a:rPr lang="es-ES" sz="1400" dirty="0" smtClean="0">
                <a:latin typeface="Century Gothic" panose="020B0502020202020204" pitchFamily="34" charset="0"/>
              </a:rPr>
              <a:t>1) mes </a:t>
            </a:r>
            <a:r>
              <a:rPr lang="es-ES" sz="1400" dirty="0">
                <a:latin typeface="Century Gothic" panose="020B0502020202020204" pitchFamily="34" charset="0"/>
              </a:rPr>
              <a:t>y por un valor inicial de </a:t>
            </a:r>
            <a:r>
              <a:rPr lang="es-ES" sz="1400" dirty="0" smtClean="0">
                <a:latin typeface="Century Gothic" panose="020B0502020202020204" pitchFamily="34" charset="0"/>
              </a:rPr>
              <a:t>CIENTO DIECISIETE MILLONES NOVECIENTOS CUARENTA Y DOS MIL TRECIENTOS CUARENTA Y OCHO PESOS ($117.942.348).</a:t>
            </a:r>
          </a:p>
          <a:p>
            <a:pPr algn="just"/>
            <a:endParaRPr lang="es-ES" sz="1400" dirty="0">
              <a:solidFill>
                <a:srgbClr val="FF0000"/>
              </a:solidFill>
              <a:latin typeface="Century Gothic" panose="020B0502020202020204" pitchFamily="34" charset="0"/>
            </a:endParaRPr>
          </a:p>
          <a:p>
            <a:pPr marL="285750" indent="-285750" algn="just">
              <a:buFont typeface="Arial" panose="020B0604020202020204" pitchFamily="34" charset="0"/>
              <a:buChar char="•"/>
            </a:pPr>
            <a:r>
              <a:rPr lang="es-ES" sz="1400" dirty="0">
                <a:latin typeface="Century Gothic" panose="020B0502020202020204" pitchFamily="34" charset="0"/>
              </a:rPr>
              <a:t>El </a:t>
            </a:r>
            <a:r>
              <a:rPr lang="es-ES" sz="1400" dirty="0" smtClean="0">
                <a:latin typeface="Century Gothic" panose="020B0502020202020204" pitchFamily="34" charset="0"/>
              </a:rPr>
              <a:t>30 </a:t>
            </a:r>
            <a:r>
              <a:rPr lang="es-ES" sz="1400" dirty="0">
                <a:latin typeface="Century Gothic" panose="020B0502020202020204" pitchFamily="34" charset="0"/>
              </a:rPr>
              <a:t>de </a:t>
            </a:r>
            <a:r>
              <a:rPr lang="es-ES" sz="1400" dirty="0" smtClean="0">
                <a:latin typeface="Century Gothic" panose="020B0502020202020204" pitchFamily="34" charset="0"/>
              </a:rPr>
              <a:t>junio </a:t>
            </a:r>
            <a:r>
              <a:rPr lang="es-ES" sz="1400" dirty="0">
                <a:latin typeface="Century Gothic" panose="020B0502020202020204" pitchFamily="34" charset="0"/>
              </a:rPr>
              <a:t>2020, se firmó acta de inicio de actividades del contrato antes descrito, estipulando como fecha de terminación el día </a:t>
            </a:r>
            <a:r>
              <a:rPr lang="es-ES" sz="1400" dirty="0" smtClean="0">
                <a:latin typeface="Century Gothic" panose="020B0502020202020204" pitchFamily="34" charset="0"/>
              </a:rPr>
              <a:t>30 </a:t>
            </a:r>
            <a:r>
              <a:rPr lang="es-ES" sz="1400" dirty="0">
                <a:latin typeface="Century Gothic" panose="020B0502020202020204" pitchFamily="34" charset="0"/>
              </a:rPr>
              <a:t>de </a:t>
            </a:r>
            <a:r>
              <a:rPr lang="es-ES" sz="1400" dirty="0" smtClean="0">
                <a:latin typeface="Century Gothic" panose="020B0502020202020204" pitchFamily="34" charset="0"/>
              </a:rPr>
              <a:t>julio </a:t>
            </a:r>
            <a:r>
              <a:rPr lang="es-ES" sz="1400" dirty="0">
                <a:latin typeface="Century Gothic" panose="020B0502020202020204" pitchFamily="34" charset="0"/>
              </a:rPr>
              <a:t>de </a:t>
            </a:r>
            <a:r>
              <a:rPr lang="es-ES" sz="1400" dirty="0" smtClean="0">
                <a:latin typeface="Century Gothic" panose="020B0502020202020204" pitchFamily="34" charset="0"/>
              </a:rPr>
              <a:t>2020.</a:t>
            </a:r>
          </a:p>
          <a:p>
            <a:pPr marL="285750" indent="-285750" algn="just">
              <a:buFont typeface="Arial" panose="020B0604020202020204" pitchFamily="34" charset="0"/>
              <a:buChar char="•"/>
            </a:pPr>
            <a:endParaRPr lang="es-ES" sz="1400" dirty="0" smtClean="0">
              <a:solidFill>
                <a:srgbClr val="FF0000"/>
              </a:solidFill>
              <a:latin typeface="Century Gothic" panose="020B0502020202020204" pitchFamily="34" charset="0"/>
            </a:endParaRPr>
          </a:p>
          <a:p>
            <a:pPr marL="285750" indent="-285750" algn="just">
              <a:buFont typeface="Arial" panose="020B0604020202020204" pitchFamily="34" charset="0"/>
              <a:buChar char="•"/>
            </a:pPr>
            <a:r>
              <a:rPr lang="es-ES" sz="1400" dirty="0" smtClean="0">
                <a:latin typeface="Century Gothic" panose="020B0502020202020204" pitchFamily="34" charset="0"/>
              </a:rPr>
              <a:t>El 26 </a:t>
            </a:r>
            <a:r>
              <a:rPr lang="es-ES" sz="1400" dirty="0">
                <a:latin typeface="Century Gothic" panose="020B0502020202020204" pitchFamily="34" charset="0"/>
              </a:rPr>
              <a:t>de </a:t>
            </a:r>
            <a:r>
              <a:rPr lang="es-ES" sz="1400" dirty="0" smtClean="0">
                <a:latin typeface="Century Gothic" panose="020B0502020202020204" pitchFamily="34" charset="0"/>
              </a:rPr>
              <a:t>noviembre </a:t>
            </a:r>
            <a:r>
              <a:rPr lang="es-ES" sz="1400" dirty="0">
                <a:latin typeface="Century Gothic" panose="020B0502020202020204" pitchFamily="34" charset="0"/>
              </a:rPr>
              <a:t>de  2020 se suscribió entre las partes “Otro si” No. 1  en el cual se estipularon una modificación a la Cláusula Segunda del contrato, en el sentido de adicionar al valor total del mismo, la suma de </a:t>
            </a:r>
            <a:r>
              <a:rPr lang="es-ES" sz="1400" dirty="0" smtClean="0">
                <a:latin typeface="Century Gothic" panose="020B0502020202020204" pitchFamily="34" charset="0"/>
              </a:rPr>
              <a:t>SEISCIENTOS SEIS MILONES CUATROCIENTOS NOVENTA Y CINCO MIL CUATROCIENTOS CUARENTA Y SIETE PESOS MCTE ($606.495.447), </a:t>
            </a:r>
            <a:r>
              <a:rPr lang="es-ES" sz="1400" dirty="0">
                <a:latin typeface="Century Gothic" panose="020B0502020202020204" pitchFamily="34" charset="0"/>
              </a:rPr>
              <a:t>acordando que el valor total del contrato sería </a:t>
            </a:r>
            <a:r>
              <a:rPr lang="es-ES" sz="1400" dirty="0" smtClean="0">
                <a:latin typeface="Century Gothic" panose="020B0502020202020204" pitchFamily="34" charset="0"/>
              </a:rPr>
              <a:t>SETECIENTOS VEINTICUATRO MILLONES CUATROCIENTOS TREINTA Y SIETE MIL SETECIENTOS NOVENTA Y CINCO PESOS MCTE  ($724.437.795), incluido los costos directos, AIU, IVA sobre la utilidad y los demás impuestos, </a:t>
            </a:r>
            <a:r>
              <a:rPr lang="es-ES" sz="1400" dirty="0">
                <a:latin typeface="Century Gothic" panose="020B0502020202020204" pitchFamily="34" charset="0"/>
              </a:rPr>
              <a:t>tasas contribuciones; y a </a:t>
            </a:r>
            <a:r>
              <a:rPr lang="es-ES" sz="1400" dirty="0" smtClean="0">
                <a:latin typeface="Century Gothic" panose="020B0502020202020204" pitchFamily="34" charset="0"/>
              </a:rPr>
              <a:t>la Cláusula Cuarta </a:t>
            </a:r>
            <a:r>
              <a:rPr lang="es-ES" sz="1400" dirty="0">
                <a:latin typeface="Century Gothic" panose="020B0502020202020204" pitchFamily="34" charset="0"/>
              </a:rPr>
              <a:t>del </a:t>
            </a:r>
            <a:r>
              <a:rPr lang="es-ES" sz="1400" dirty="0" smtClean="0">
                <a:latin typeface="Century Gothic" panose="020B0502020202020204" pitchFamily="34" charset="0"/>
              </a:rPr>
              <a:t>contrato, equivalente al plazo de ejecución, prorrogando el plazo de ejecución DOS (2) MESES, quedando con TRES (3) MESES para la ejecución del contrato.</a:t>
            </a:r>
            <a:endParaRPr lang="es-ES_tradnl" sz="1400" dirty="0">
              <a:latin typeface="Century Gothic" panose="020B0502020202020204" pitchFamily="34" charset="0"/>
            </a:endParaRPr>
          </a:p>
        </p:txBody>
      </p:sp>
    </p:spTree>
    <p:extLst>
      <p:ext uri="{BB962C8B-B14F-4D97-AF65-F5344CB8AC3E}">
        <p14:creationId xmlns:p14="http://schemas.microsoft.com/office/powerpoint/2010/main" val="3190229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62;p18">
            <a:extLst>
              <a:ext uri="{FF2B5EF4-FFF2-40B4-BE49-F238E27FC236}">
                <a16:creationId xmlns:a16="http://schemas.microsoft.com/office/drawing/2014/main" id="{7FDFD8FF-52CC-46E9-AB61-E14849786A65}"/>
              </a:ext>
            </a:extLst>
          </p:cNvPr>
          <p:cNvSpPr txBox="1"/>
          <p:nvPr/>
        </p:nvSpPr>
        <p:spPr>
          <a:xfrm>
            <a:off x="-586917" y="-1193074"/>
            <a:ext cx="167244" cy="37116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a:solidFill>
                <a:schemeClr val="dk1"/>
              </a:solidFill>
              <a:latin typeface="Calibri" panose="020F0502020204030204" pitchFamily="34" charset="0"/>
              <a:cs typeface="Calibri" panose="020F0502020204030204" pitchFamily="34" charset="0"/>
              <a:sym typeface="Arial"/>
            </a:endParaRPr>
          </a:p>
        </p:txBody>
      </p:sp>
      <p:sp>
        <p:nvSpPr>
          <p:cNvPr id="30" name="Rectángulo 29">
            <a:extLst>
              <a:ext uri="{FF2B5EF4-FFF2-40B4-BE49-F238E27FC236}">
                <a16:creationId xmlns:a16="http://schemas.microsoft.com/office/drawing/2014/main" id="{F2BF300B-F418-4BDB-A8D8-1CB4C384DEEE}"/>
              </a:ext>
            </a:extLst>
          </p:cNvPr>
          <p:cNvSpPr/>
          <p:nvPr/>
        </p:nvSpPr>
        <p:spPr>
          <a:xfrm>
            <a:off x="622986" y="6446409"/>
            <a:ext cx="6096000" cy="253916"/>
          </a:xfrm>
          <a:prstGeom prst="rect">
            <a:avLst/>
          </a:prstGeom>
        </p:spPr>
        <p:txBody>
          <a:bodyPr>
            <a:spAutoFit/>
          </a:bodyPr>
          <a:lstStyle/>
          <a:p>
            <a:pPr algn="just"/>
            <a:endParaRPr lang="es-ES_tradnl" sz="1050" dirty="0">
              <a:latin typeface="Calibri" panose="020F0502020204030204" pitchFamily="34" charset="0"/>
              <a:cs typeface="Calibri" panose="020F0502020204030204" pitchFamily="34" charset="0"/>
            </a:endParaRPr>
          </a:p>
        </p:txBody>
      </p:sp>
      <p:sp>
        <p:nvSpPr>
          <p:cNvPr id="124" name="Rectángulo 123">
            <a:extLst>
              <a:ext uri="{FF2B5EF4-FFF2-40B4-BE49-F238E27FC236}">
                <a16:creationId xmlns:a16="http://schemas.microsoft.com/office/drawing/2014/main" id="{81D02E3B-C366-4C98-8C03-459FD8230583}"/>
              </a:ext>
            </a:extLst>
          </p:cNvPr>
          <p:cNvSpPr/>
          <p:nvPr/>
        </p:nvSpPr>
        <p:spPr>
          <a:xfrm>
            <a:off x="572199" y="6855953"/>
            <a:ext cx="6096000" cy="246221"/>
          </a:xfrm>
          <a:prstGeom prst="rect">
            <a:avLst/>
          </a:prstGeom>
        </p:spPr>
        <p:txBody>
          <a:bodyPr>
            <a:spAutoFit/>
          </a:bodyPr>
          <a:lstStyle/>
          <a:p>
            <a:pPr algn="just"/>
            <a:endParaRPr lang="es-ES_tradnl" sz="1000" dirty="0">
              <a:latin typeface="Calibri" panose="020F0502020204030204" pitchFamily="34" charset="0"/>
              <a:cs typeface="Calibri" panose="020F0502020204030204" pitchFamily="34" charset="0"/>
            </a:endParaRPr>
          </a:p>
        </p:txBody>
      </p:sp>
      <p:sp>
        <p:nvSpPr>
          <p:cNvPr id="8" name="Rectángulo 7">
            <a:extLst>
              <a:ext uri="{FF2B5EF4-FFF2-40B4-BE49-F238E27FC236}">
                <a16:creationId xmlns:a16="http://schemas.microsoft.com/office/drawing/2014/main" id="{850E892A-E5C7-4BF9-8CD8-CA3F920E3CC8}"/>
              </a:ext>
            </a:extLst>
          </p:cNvPr>
          <p:cNvSpPr/>
          <p:nvPr/>
        </p:nvSpPr>
        <p:spPr>
          <a:xfrm>
            <a:off x="629568" y="6882358"/>
            <a:ext cx="6096000" cy="253916"/>
          </a:xfrm>
          <a:prstGeom prst="rect">
            <a:avLst/>
          </a:prstGeom>
        </p:spPr>
        <p:txBody>
          <a:bodyPr>
            <a:spAutoFit/>
          </a:bodyPr>
          <a:lstStyle/>
          <a:p>
            <a:pPr algn="just"/>
            <a:endParaRPr lang="es-ES_tradnl" sz="1050" u="sng" dirty="0">
              <a:solidFill>
                <a:srgbClr val="FF0000"/>
              </a:solidFill>
              <a:latin typeface="Calibri" panose="020F0502020204030204" pitchFamily="34" charset="0"/>
              <a:cs typeface="Calibri" panose="020F0502020204030204" pitchFamily="34" charset="0"/>
            </a:endParaRPr>
          </a:p>
        </p:txBody>
      </p:sp>
      <p:sp>
        <p:nvSpPr>
          <p:cNvPr id="81" name="Rectángulo 80">
            <a:extLst>
              <a:ext uri="{FF2B5EF4-FFF2-40B4-BE49-F238E27FC236}">
                <a16:creationId xmlns:a16="http://schemas.microsoft.com/office/drawing/2014/main" id="{124A3830-EC46-4AF5-B068-4D3882142B56}"/>
              </a:ext>
            </a:extLst>
          </p:cNvPr>
          <p:cNvSpPr/>
          <p:nvPr/>
        </p:nvSpPr>
        <p:spPr>
          <a:xfrm>
            <a:off x="406657" y="1404699"/>
            <a:ext cx="11270570" cy="338554"/>
          </a:xfrm>
          <a:prstGeom prst="rect">
            <a:avLst/>
          </a:prstGeom>
        </p:spPr>
        <p:txBody>
          <a:bodyPr wrap="square">
            <a:spAutoFit/>
          </a:bodyPr>
          <a:lstStyle/>
          <a:p>
            <a:pPr algn="ctr"/>
            <a:r>
              <a:rPr lang="es-ES_tradnl" sz="1600" b="1" dirty="0">
                <a:latin typeface="Calibri" panose="020F0502020204030204" pitchFamily="34" charset="0"/>
                <a:cs typeface="Calibri" panose="020F0502020204030204" pitchFamily="34" charset="0"/>
              </a:rPr>
              <a:t>FASE 2 </a:t>
            </a:r>
          </a:p>
        </p:txBody>
      </p:sp>
      <p:sp>
        <p:nvSpPr>
          <p:cNvPr id="67" name="Google Shape;200;p66">
            <a:extLst>
              <a:ext uri="{FF2B5EF4-FFF2-40B4-BE49-F238E27FC236}">
                <a16:creationId xmlns:a16="http://schemas.microsoft.com/office/drawing/2014/main" id="{033EAD8C-0AC8-4754-88D1-9AD38F51D4C4}"/>
              </a:ext>
            </a:extLst>
          </p:cNvPr>
          <p:cNvSpPr txBox="1"/>
          <p:nvPr/>
        </p:nvSpPr>
        <p:spPr>
          <a:xfrm>
            <a:off x="609600" y="24868"/>
            <a:ext cx="10972800" cy="544975"/>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3. LÍNEA DE TIEMPO DEL CONTRATO CO </a:t>
            </a:r>
            <a:r>
              <a:rPr lang="es-ES" sz="2000"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29" name="3 Rectángulo">
            <a:extLst>
              <a:ext uri="{FF2B5EF4-FFF2-40B4-BE49-F238E27FC236}">
                <a16:creationId xmlns:a16="http://schemas.microsoft.com/office/drawing/2014/main" id="{2686AE9B-A4C5-4B52-80DA-B29BF90CF931}"/>
              </a:ext>
            </a:extLst>
          </p:cNvPr>
          <p:cNvSpPr/>
          <p:nvPr/>
        </p:nvSpPr>
        <p:spPr>
          <a:xfrm>
            <a:off x="627016" y="632823"/>
            <a:ext cx="11151328" cy="646331"/>
          </a:xfrm>
          <a:prstGeom prst="rect">
            <a:avLst/>
          </a:prstGeom>
        </p:spPr>
        <p:txBody>
          <a:bodyPr wrap="square">
            <a:spAutoFit/>
          </a:bodyPr>
          <a:lstStyle/>
          <a:p>
            <a:pPr algn="just"/>
            <a:r>
              <a:rPr lang="es-CO" dirty="0">
                <a:latin typeface="Century Gothic" panose="020B0502020202020204" pitchFamily="34" charset="0"/>
              </a:rPr>
              <a:t>El tiempo establecido para la ejecución del contrato de obra, </a:t>
            </a:r>
            <a:r>
              <a:rPr lang="es-CO" dirty="0" smtClean="0">
                <a:latin typeface="Century Gothic" panose="020B0502020202020204" pitchFamily="34" charset="0"/>
              </a:rPr>
              <a:t>1380-1061-2019 </a:t>
            </a:r>
            <a:r>
              <a:rPr lang="es-CO" dirty="0">
                <a:latin typeface="Century Gothic" panose="020B0502020202020204" pitchFamily="34" charset="0"/>
              </a:rPr>
              <a:t>IE </a:t>
            </a:r>
            <a:r>
              <a:rPr lang="es-ES" dirty="0">
                <a:latin typeface="Century Gothic" panose="020B0502020202020204" pitchFamily="34" charset="0"/>
              </a:rPr>
              <a:t>ANTONIO JOSE CAMACHO SEDE REPÚBLICA DE PERÚ, </a:t>
            </a:r>
            <a:r>
              <a:rPr lang="es-CO" dirty="0" smtClean="0">
                <a:latin typeface="Century Gothic" panose="020B0502020202020204" pitchFamily="34" charset="0"/>
              </a:rPr>
              <a:t>es de </a:t>
            </a:r>
            <a:r>
              <a:rPr lang="es-CO" dirty="0">
                <a:latin typeface="Century Gothic" panose="020B0502020202020204" pitchFamily="34" charset="0"/>
              </a:rPr>
              <a:t>3</a:t>
            </a:r>
            <a:r>
              <a:rPr lang="es-CO" dirty="0" smtClean="0">
                <a:latin typeface="Century Gothic" panose="020B0502020202020204" pitchFamily="34" charset="0"/>
              </a:rPr>
              <a:t> meses</a:t>
            </a:r>
            <a:endParaRPr lang="es-CO" sz="1600" dirty="0">
              <a:latin typeface="Century Gothic" panose="020B0502020202020204" pitchFamily="34" charset="0"/>
            </a:endParaRPr>
          </a:p>
        </p:txBody>
      </p:sp>
      <p:pic>
        <p:nvPicPr>
          <p:cNvPr id="5" name="Imagen 4"/>
          <p:cNvPicPr>
            <a:picLocks noChangeAspect="1"/>
          </p:cNvPicPr>
          <p:nvPr/>
        </p:nvPicPr>
        <p:blipFill>
          <a:blip r:embed="rId3"/>
          <a:stretch>
            <a:fillRect/>
          </a:stretch>
        </p:blipFill>
        <p:spPr>
          <a:xfrm>
            <a:off x="248391" y="2114010"/>
            <a:ext cx="11428836" cy="3181061"/>
          </a:xfrm>
          <a:prstGeom prst="rect">
            <a:avLst/>
          </a:prstGeom>
        </p:spPr>
      </p:pic>
    </p:spTree>
    <p:extLst>
      <p:ext uri="{BB962C8B-B14F-4D97-AF65-F5344CB8AC3E}">
        <p14:creationId xmlns:p14="http://schemas.microsoft.com/office/powerpoint/2010/main" val="2636006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8"/>
            <a:ext cx="10972800" cy="531723"/>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fontScale="85000" lnSpcReduction="20000"/>
          </a:bodyPr>
          <a:lstStyle/>
          <a:p>
            <a:pPr algn="ctr" eaLnBrk="0" fontAlgn="base" hangingPunct="0">
              <a:spcBef>
                <a:spcPct val="0"/>
              </a:spcBef>
              <a:spcAft>
                <a:spcPct val="0"/>
              </a:spcAft>
              <a:buClr>
                <a:schemeClr val="lt1"/>
              </a:buClr>
              <a:buSzPts val="1800"/>
            </a:pPr>
            <a:r>
              <a:rPr lang="es-MX" sz="2000" b="1" dirty="0" smtClean="0">
                <a:solidFill>
                  <a:schemeClr val="bg1"/>
                </a:solidFill>
                <a:latin typeface="Century Gothic" panose="020B0502020202020204" pitchFamily="34" charset="0"/>
                <a:ea typeface="+mj-ea"/>
                <a:cs typeface="+mj-cs"/>
                <a:sym typeface="Calibri"/>
              </a:rPr>
              <a:t>4. ESTADO ACTUAL DEL CONTRATO CO </a:t>
            </a:r>
            <a:r>
              <a:rPr lang="es-MX" sz="2000" b="1" dirty="0" smtClean="0">
                <a:solidFill>
                  <a:schemeClr val="bg1"/>
                </a:solidFill>
                <a:latin typeface="Century Gothic" panose="020B0502020202020204" pitchFamily="34" charset="0"/>
              </a:rPr>
              <a:t>1380-1061-2019 </a:t>
            </a:r>
            <a:endParaRPr lang="es-MX" sz="2000" b="1" dirty="0">
              <a:solidFill>
                <a:schemeClr val="bg1"/>
              </a:solidFill>
              <a:latin typeface="Century Gothic" panose="020B0502020202020204" pitchFamily="34" charset="0"/>
            </a:endParaRPr>
          </a:p>
          <a:p>
            <a:pPr algn="ctr" eaLnBrk="0" fontAlgn="base" hangingPunct="0">
              <a:spcBef>
                <a:spcPct val="0"/>
              </a:spcBef>
              <a:spcAft>
                <a:spcPct val="0"/>
              </a:spcAft>
              <a:buClr>
                <a:schemeClr val="lt1"/>
              </a:buClr>
              <a:buSzPts val="1800"/>
            </a:pP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4" name="3 Rectángulo"/>
          <p:cNvSpPr/>
          <p:nvPr/>
        </p:nvSpPr>
        <p:spPr>
          <a:xfrm>
            <a:off x="609600" y="601894"/>
            <a:ext cx="11168743" cy="646331"/>
          </a:xfrm>
          <a:prstGeom prst="rect">
            <a:avLst/>
          </a:prstGeom>
        </p:spPr>
        <p:txBody>
          <a:bodyPr wrap="square">
            <a:spAutoFit/>
          </a:bodyPr>
          <a:lstStyle/>
          <a:p>
            <a:pPr algn="just"/>
            <a:r>
              <a:rPr lang="es-ES_tradnl" dirty="0">
                <a:latin typeface="Century Gothic" panose="020B0502020202020204" pitchFamily="34" charset="0"/>
              </a:rPr>
              <a:t>A continuación se presenta estado del contrato con corte a</a:t>
            </a:r>
            <a:r>
              <a:rPr lang="es-ES_tradnl" dirty="0">
                <a:solidFill>
                  <a:srgbClr val="FF0000"/>
                </a:solidFill>
                <a:latin typeface="Century Gothic" panose="020B0502020202020204" pitchFamily="34" charset="0"/>
              </a:rPr>
              <a:t> </a:t>
            </a:r>
            <a:r>
              <a:rPr lang="es-ES_tradnl" dirty="0" smtClean="0">
                <a:latin typeface="Century Gothic" panose="020B0502020202020204" pitchFamily="34" charset="0"/>
              </a:rPr>
              <a:t>04 </a:t>
            </a:r>
            <a:r>
              <a:rPr lang="es-ES_tradnl" dirty="0">
                <a:latin typeface="Century Gothic" panose="020B0502020202020204" pitchFamily="34" charset="0"/>
              </a:rPr>
              <a:t>de </a:t>
            </a:r>
            <a:r>
              <a:rPr lang="es-ES_tradnl" dirty="0" smtClean="0">
                <a:latin typeface="Century Gothic" panose="020B0502020202020204" pitchFamily="34" charset="0"/>
              </a:rPr>
              <a:t>febrero </a:t>
            </a:r>
            <a:r>
              <a:rPr lang="es-ES_tradnl" dirty="0">
                <a:latin typeface="Century Gothic" panose="020B0502020202020204" pitchFamily="34" charset="0"/>
              </a:rPr>
              <a:t>de </a:t>
            </a:r>
            <a:r>
              <a:rPr lang="es-ES_tradnl" dirty="0" smtClean="0">
                <a:latin typeface="Century Gothic" panose="020B0502020202020204" pitchFamily="34" charset="0"/>
              </a:rPr>
              <a:t>2021. </a:t>
            </a:r>
            <a:r>
              <a:rPr lang="es-ES_tradnl" dirty="0">
                <a:latin typeface="Century Gothic" panose="020B0502020202020204" pitchFamily="34" charset="0"/>
              </a:rPr>
              <a:t>Referente </a:t>
            </a:r>
            <a:r>
              <a:rPr lang="es-ES_tradnl" dirty="0" smtClean="0">
                <a:latin typeface="Century Gothic" panose="020B0502020202020204" pitchFamily="34" charset="0"/>
              </a:rPr>
              <a:t>a Fase 2, </a:t>
            </a:r>
            <a:r>
              <a:rPr lang="es-ES_tradnl" dirty="0">
                <a:latin typeface="Century Gothic" panose="020B0502020202020204" pitchFamily="34" charset="0"/>
              </a:rPr>
              <a:t>siendo en estos componentes donde se ha presentado un incumplimiento:</a:t>
            </a:r>
            <a:endParaRPr lang="es-ES_tradnl" sz="1400" dirty="0">
              <a:latin typeface="Century Gothic" panose="020B0502020202020204" pitchFamily="34" charset="0"/>
            </a:endParaRPr>
          </a:p>
        </p:txBody>
      </p:sp>
      <p:sp>
        <p:nvSpPr>
          <p:cNvPr id="14" name="3 Rectángulo"/>
          <p:cNvSpPr/>
          <p:nvPr/>
        </p:nvSpPr>
        <p:spPr>
          <a:xfrm>
            <a:off x="491397" y="6367195"/>
            <a:ext cx="10972800" cy="338554"/>
          </a:xfrm>
          <a:prstGeom prst="rect">
            <a:avLst/>
          </a:prstGeom>
        </p:spPr>
        <p:txBody>
          <a:bodyPr wrap="square">
            <a:spAutoFit/>
          </a:bodyPr>
          <a:lstStyle/>
          <a:p>
            <a:pPr algn="just"/>
            <a:r>
              <a:rPr lang="es-ES_tradnl" sz="1600" dirty="0" smtClean="0">
                <a:latin typeface="Century Gothic" panose="020B0502020202020204" pitchFamily="34" charset="0"/>
              </a:rPr>
              <a:t>Se presenta en obra un atraso del 83,95%.</a:t>
            </a:r>
            <a:endParaRPr lang="es-ES_tradnl" sz="1600" dirty="0">
              <a:latin typeface="Century Gothic" panose="020B0502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2522354348"/>
              </p:ext>
            </p:extLst>
          </p:nvPr>
        </p:nvGraphicFramePr>
        <p:xfrm>
          <a:off x="1043940" y="1248225"/>
          <a:ext cx="10233660" cy="5118971"/>
        </p:xfrm>
        <a:graphic>
          <a:graphicData uri="http://schemas.openxmlformats.org/drawingml/2006/table">
            <a:tbl>
              <a:tblPr firstRow="1" bandRow="1">
                <a:tableStyleId>{5C22544A-7EE6-4342-B048-85BDC9FD1C3A}</a:tableStyleId>
              </a:tblPr>
              <a:tblGrid>
                <a:gridCol w="1412062">
                  <a:extLst>
                    <a:ext uri="{9D8B030D-6E8A-4147-A177-3AD203B41FA5}">
                      <a16:colId xmlns:a16="http://schemas.microsoft.com/office/drawing/2014/main" val="1252679668"/>
                    </a:ext>
                  </a:extLst>
                </a:gridCol>
                <a:gridCol w="5005016">
                  <a:extLst>
                    <a:ext uri="{9D8B030D-6E8A-4147-A177-3AD203B41FA5}">
                      <a16:colId xmlns:a16="http://schemas.microsoft.com/office/drawing/2014/main" val="1616248694"/>
                    </a:ext>
                  </a:extLst>
                </a:gridCol>
                <a:gridCol w="2023305">
                  <a:extLst>
                    <a:ext uri="{9D8B030D-6E8A-4147-A177-3AD203B41FA5}">
                      <a16:colId xmlns:a16="http://schemas.microsoft.com/office/drawing/2014/main" val="1766334563"/>
                    </a:ext>
                  </a:extLst>
                </a:gridCol>
                <a:gridCol w="1793277">
                  <a:extLst>
                    <a:ext uri="{9D8B030D-6E8A-4147-A177-3AD203B41FA5}">
                      <a16:colId xmlns:a16="http://schemas.microsoft.com/office/drawing/2014/main" val="3380830594"/>
                    </a:ext>
                  </a:extLst>
                </a:gridCol>
              </a:tblGrid>
              <a:tr h="284431">
                <a:tc>
                  <a:txBody>
                    <a:bodyPr/>
                    <a:lstStyle/>
                    <a:p>
                      <a:pPr algn="ctr"/>
                      <a:r>
                        <a:rPr lang="es-CO" sz="1200" dirty="0" smtClean="0">
                          <a:solidFill>
                            <a:schemeClr val="tx1"/>
                          </a:solidFill>
                          <a:latin typeface="Century Gothic" panose="020B0502020202020204" pitchFamily="34" charset="0"/>
                        </a:rPr>
                        <a:t>FASE 2</a:t>
                      </a:r>
                      <a:endParaRPr lang="es-CO" sz="1200" dirty="0">
                        <a:solidFill>
                          <a:schemeClr val="tx1"/>
                        </a:solidFill>
                        <a:latin typeface="Century Gothic" panose="020B0502020202020204" pitchFamily="34" charset="0"/>
                      </a:endParaRPr>
                    </a:p>
                  </a:txBody>
                  <a:tcPr/>
                </a:tc>
                <a:tc>
                  <a:txBody>
                    <a:bodyPr/>
                    <a:lstStyle/>
                    <a:p>
                      <a:pPr algn="ctr"/>
                      <a:r>
                        <a:rPr lang="es-CO" sz="1200" dirty="0" smtClean="0">
                          <a:solidFill>
                            <a:schemeClr val="tx1"/>
                          </a:solidFill>
                          <a:latin typeface="Century Gothic" panose="020B0502020202020204" pitchFamily="34" charset="0"/>
                        </a:rPr>
                        <a:t>HITOS</a:t>
                      </a:r>
                      <a:endParaRPr lang="es-CO" sz="1200" dirty="0">
                        <a:solidFill>
                          <a:schemeClr val="tx1"/>
                        </a:solidFill>
                        <a:latin typeface="Century Gothic" panose="020B0502020202020204" pitchFamily="34" charset="0"/>
                      </a:endParaRPr>
                    </a:p>
                  </a:txBody>
                  <a:tcPr/>
                </a:tc>
                <a:tc>
                  <a:txBody>
                    <a:bodyPr/>
                    <a:lstStyle/>
                    <a:p>
                      <a:pPr algn="ctr"/>
                      <a:r>
                        <a:rPr lang="es-CO" sz="1200" dirty="0" smtClean="0">
                          <a:solidFill>
                            <a:schemeClr val="tx1"/>
                          </a:solidFill>
                          <a:latin typeface="Century Gothic" panose="020B0502020202020204" pitchFamily="34" charset="0"/>
                        </a:rPr>
                        <a:t>PROGRAMADO</a:t>
                      </a:r>
                      <a:endParaRPr lang="es-CO" sz="1200" dirty="0">
                        <a:solidFill>
                          <a:schemeClr val="tx1"/>
                        </a:solidFill>
                        <a:latin typeface="Century Gothic" panose="020B0502020202020204" pitchFamily="34" charset="0"/>
                      </a:endParaRPr>
                    </a:p>
                  </a:txBody>
                  <a:tcPr/>
                </a:tc>
                <a:tc>
                  <a:txBody>
                    <a:bodyPr/>
                    <a:lstStyle/>
                    <a:p>
                      <a:pPr algn="ctr"/>
                      <a:r>
                        <a:rPr lang="es-CO" sz="1200" dirty="0" smtClean="0">
                          <a:solidFill>
                            <a:schemeClr val="tx1"/>
                          </a:solidFill>
                          <a:latin typeface="Century Gothic" panose="020B0502020202020204" pitchFamily="34" charset="0"/>
                        </a:rPr>
                        <a:t>EJECUTADO</a:t>
                      </a:r>
                      <a:endParaRPr lang="es-CO" sz="1200" dirty="0">
                        <a:solidFill>
                          <a:schemeClr val="tx1"/>
                        </a:solidFill>
                        <a:latin typeface="Century Gothic" panose="020B0502020202020204" pitchFamily="34" charset="0"/>
                      </a:endParaRPr>
                    </a:p>
                  </a:txBody>
                  <a:tcPr/>
                </a:tc>
                <a:extLst>
                  <a:ext uri="{0D108BD9-81ED-4DB2-BD59-A6C34878D82A}">
                    <a16:rowId xmlns:a16="http://schemas.microsoft.com/office/drawing/2014/main" val="1184998737"/>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r>
                        <a:rPr lang="es-ES" sz="1000" dirty="0" smtClean="0">
                          <a:solidFill>
                            <a:schemeClr val="tx1"/>
                          </a:solidFill>
                          <a:latin typeface="Century Gothic" panose="020B0502020202020204" pitchFamily="34" charset="0"/>
                        </a:rPr>
                        <a:t>Obras preliminares </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100%</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0,5%</a:t>
                      </a:r>
                      <a:endParaRPr lang="es-CO" sz="1000" dirty="0">
                        <a:solidFill>
                          <a:schemeClr val="tx1"/>
                        </a:solidFill>
                        <a:latin typeface="Century Gothic" panose="020B0502020202020204" pitchFamily="34" charset="0"/>
                      </a:endParaRPr>
                    </a:p>
                  </a:txBody>
                  <a:tcPr/>
                </a:tc>
                <a:extLst>
                  <a:ext uri="{0D108BD9-81ED-4DB2-BD59-A6C34878D82A}">
                    <a16:rowId xmlns:a16="http://schemas.microsoft.com/office/drawing/2014/main" val="1354594488"/>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r>
                        <a:rPr lang="es-ES" sz="1000" dirty="0" smtClean="0">
                          <a:solidFill>
                            <a:schemeClr val="tx1"/>
                          </a:solidFill>
                          <a:latin typeface="Century Gothic" panose="020B0502020202020204" pitchFamily="34" charset="0"/>
                        </a:rPr>
                        <a:t>Cimentación </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80%</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0%</a:t>
                      </a:r>
                      <a:endParaRPr lang="es-CO" sz="1000" dirty="0">
                        <a:solidFill>
                          <a:schemeClr val="tx1"/>
                        </a:solidFill>
                        <a:latin typeface="Century Gothic" panose="020B0502020202020204" pitchFamily="34" charset="0"/>
                      </a:endParaRPr>
                    </a:p>
                  </a:txBody>
                  <a:tcPr/>
                </a:tc>
                <a:extLst>
                  <a:ext uri="{0D108BD9-81ED-4DB2-BD59-A6C34878D82A}">
                    <a16:rowId xmlns:a16="http://schemas.microsoft.com/office/drawing/2014/main" val="3982867360"/>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r>
                        <a:rPr lang="es-CO" sz="1000" dirty="0" smtClean="0">
                          <a:solidFill>
                            <a:schemeClr val="tx1"/>
                          </a:solidFill>
                          <a:latin typeface="Century Gothic" panose="020B0502020202020204" pitchFamily="34" charset="0"/>
                        </a:rPr>
                        <a:t>Desagües e instalaciones subterráneas </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100%</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0%</a:t>
                      </a:r>
                      <a:endParaRPr lang="es-CO" sz="1000" dirty="0">
                        <a:solidFill>
                          <a:schemeClr val="tx1"/>
                        </a:solidFill>
                        <a:latin typeface="Century Gothic" panose="020B0502020202020204" pitchFamily="34" charset="0"/>
                      </a:endParaRPr>
                    </a:p>
                  </a:txBody>
                  <a:tcPr/>
                </a:tc>
                <a:extLst>
                  <a:ext uri="{0D108BD9-81ED-4DB2-BD59-A6C34878D82A}">
                    <a16:rowId xmlns:a16="http://schemas.microsoft.com/office/drawing/2014/main" val="3049833070"/>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r>
                        <a:rPr lang="es-CO" sz="1000" dirty="0" smtClean="0">
                          <a:solidFill>
                            <a:schemeClr val="tx1"/>
                          </a:solidFill>
                          <a:latin typeface="Century Gothic" panose="020B0502020202020204" pitchFamily="34" charset="0"/>
                        </a:rPr>
                        <a:t>Estructura</a:t>
                      </a:r>
                      <a:endParaRPr lang="es-CO" sz="1000" dirty="0">
                        <a:solidFill>
                          <a:schemeClr val="tx1"/>
                        </a:solidFill>
                        <a:latin typeface="Century Gothic" panose="020B0502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0%</a:t>
                      </a:r>
                      <a:endParaRPr lang="es-CO" sz="1000" dirty="0">
                        <a:solidFill>
                          <a:schemeClr val="tx1"/>
                        </a:solidFill>
                        <a:latin typeface="Century Gothic" panose="020B0502020202020204" pitchFamily="34" charset="0"/>
                      </a:endParaRPr>
                    </a:p>
                  </a:txBody>
                  <a:tcPr/>
                </a:tc>
                <a:extLst>
                  <a:ext uri="{0D108BD9-81ED-4DB2-BD59-A6C34878D82A}">
                    <a16:rowId xmlns:a16="http://schemas.microsoft.com/office/drawing/2014/main" val="2510758908"/>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r>
                        <a:rPr lang="es-CO" sz="1000" dirty="0" smtClean="0">
                          <a:solidFill>
                            <a:schemeClr val="tx1"/>
                          </a:solidFill>
                          <a:latin typeface="Century Gothic" panose="020B0502020202020204" pitchFamily="34" charset="0"/>
                        </a:rPr>
                        <a:t>Mampostería </a:t>
                      </a:r>
                      <a:endParaRPr lang="es-CO" sz="1000" dirty="0">
                        <a:solidFill>
                          <a:schemeClr val="tx1"/>
                        </a:solidFill>
                        <a:latin typeface="Century Gothic" panose="020B0502020202020204" pitchFamily="34"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algn="ctr"/>
                      <a:r>
                        <a:rPr lang="es-CO" sz="1000" dirty="0" smtClean="0">
                          <a:solidFill>
                            <a:schemeClr val="tx1"/>
                          </a:solidFill>
                          <a:latin typeface="Century Gothic" panose="020B0502020202020204" pitchFamily="34" charset="0"/>
                        </a:rPr>
                        <a:t>0%</a:t>
                      </a:r>
                      <a:endParaRPr lang="es-CO" sz="1000" dirty="0">
                        <a:solidFill>
                          <a:schemeClr val="tx1"/>
                        </a:solidFill>
                        <a:latin typeface="Century Gothic" panose="020B0502020202020204" pitchFamily="34" charset="0"/>
                      </a:endParaRPr>
                    </a:p>
                  </a:txBody>
                  <a:tcPr/>
                </a:tc>
                <a:extLst>
                  <a:ext uri="{0D108BD9-81ED-4DB2-BD59-A6C34878D82A}">
                    <a16:rowId xmlns:a16="http://schemas.microsoft.com/office/drawing/2014/main" val="25455599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r>
                        <a:rPr lang="es-CO" sz="1000" dirty="0" smtClean="0">
                          <a:solidFill>
                            <a:schemeClr val="tx1"/>
                          </a:solidFill>
                          <a:latin typeface="Century Gothic" panose="020B0502020202020204" pitchFamily="34" charset="0"/>
                        </a:rPr>
                        <a:t>Instalaciones hidráulicas, sanitarias y de gas </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80%</a:t>
                      </a:r>
                      <a:endParaRPr lang="es-CO" sz="1000" dirty="0">
                        <a:solidFill>
                          <a:schemeClr val="tx1"/>
                        </a:solidFill>
                        <a:latin typeface="Century Gothic" panose="020B0502020202020204" pitchFamily="34" charset="0"/>
                      </a:endParaRPr>
                    </a:p>
                  </a:txBody>
                  <a:tcPr/>
                </a:tc>
                <a:tc>
                  <a:txBody>
                    <a:bodyPr/>
                    <a:lstStyle/>
                    <a:p>
                      <a:pPr algn="ctr"/>
                      <a:r>
                        <a:rPr lang="es-CO" sz="1000" dirty="0" smtClean="0">
                          <a:solidFill>
                            <a:schemeClr val="tx1"/>
                          </a:solidFill>
                          <a:latin typeface="Century Gothic" panose="020B0502020202020204" pitchFamily="34" charset="0"/>
                        </a:rPr>
                        <a:t>0%</a:t>
                      </a:r>
                      <a:endParaRPr lang="es-CO" sz="1000" dirty="0">
                        <a:solidFill>
                          <a:schemeClr val="tx1"/>
                        </a:solidFill>
                        <a:latin typeface="Century Gothic" panose="020B0502020202020204" pitchFamily="34" charset="0"/>
                      </a:endParaRPr>
                    </a:p>
                  </a:txBody>
                  <a:tcPr/>
                </a:tc>
                <a:extLst>
                  <a:ext uri="{0D108BD9-81ED-4DB2-BD59-A6C34878D82A}">
                    <a16:rowId xmlns:a16="http://schemas.microsoft.com/office/drawing/2014/main" val="359418430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ES" sz="1000" kern="1200" dirty="0" smtClean="0">
                          <a:solidFill>
                            <a:schemeClr val="tx1"/>
                          </a:solidFill>
                          <a:latin typeface="Century Gothic" panose="020B0502020202020204" pitchFamily="34" charset="0"/>
                          <a:ea typeface="+mn-ea"/>
                          <a:cs typeface="+mn-cs"/>
                        </a:rPr>
                        <a:t>Instalaciones eléctricas, telefonías y comunicaciones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2.5</a:t>
                      </a:r>
                      <a:r>
                        <a:rPr lang="es-CO" sz="1000" kern="1200" dirty="0">
                          <a:solidFill>
                            <a:schemeClr val="tx1"/>
                          </a:solidFill>
                          <a:latin typeface="Century Gothic" panose="020B0502020202020204" pitchFamily="34" charset="0"/>
                          <a:ea typeface="+mn-ea"/>
                          <a:cs typeface="+mn-cs"/>
                        </a:rPr>
                        <a:t>%</a:t>
                      </a:r>
                      <a:endParaRPr lang="es-CO" sz="1000" kern="1200" dirty="0" smtClean="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4214678396"/>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Pañetes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2210448206"/>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Pisos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75638347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Cubierta e impermeabilizaciones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512109829"/>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Carpintería metálica</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80%</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180685588"/>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Enchapes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89212017"/>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Aparatos sanitarios y accesorios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100%</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90979037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Pintura</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75%</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1,5%</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50660230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Cerradura y vidrios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955734883"/>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Obras exteriores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404440524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Aseo y varios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CO" sz="1000" dirty="0" smtClean="0">
                          <a:solidFill>
                            <a:schemeClr val="tx1"/>
                          </a:solidFill>
                          <a:latin typeface="Century Gothic" panose="020B0502020202020204" pitchFamily="34" charset="0"/>
                        </a:rPr>
                        <a:t>100%</a:t>
                      </a: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0,5%</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826703081"/>
                  </a:ext>
                </a:extLst>
              </a:tr>
              <a:tr h="251906">
                <a:tc>
                  <a:txBody>
                    <a:bodyPr/>
                    <a:lstStyle/>
                    <a:p>
                      <a:endParaRPr lang="es-CO" sz="1000" dirty="0">
                        <a:solidFill>
                          <a:schemeClr val="tx1"/>
                        </a:solidFill>
                        <a:latin typeface="Century Gothic" panose="020B0502020202020204" pitchFamily="34" charset="0"/>
                      </a:endParaRPr>
                    </a:p>
                  </a:txBody>
                  <a:tcPr/>
                </a:tc>
                <a:tc>
                  <a:txBody>
                    <a:bodyPr/>
                    <a:lstStyle/>
                    <a:p>
                      <a:pPr marL="0" algn="l" defTabSz="914400" rtl="0" eaLnBrk="1" latinLnBrk="0" hangingPunct="1"/>
                      <a:r>
                        <a:rPr lang="es-CO" sz="1000" kern="1200" dirty="0" smtClean="0">
                          <a:solidFill>
                            <a:schemeClr val="tx1"/>
                          </a:solidFill>
                          <a:latin typeface="Century Gothic" panose="020B0502020202020204" pitchFamily="34" charset="0"/>
                          <a:ea typeface="+mn-ea"/>
                          <a:cs typeface="+mn-cs"/>
                        </a:rPr>
                        <a:t>Obras no previstas</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85%</a:t>
                      </a:r>
                      <a:endParaRPr lang="es-CO" sz="1000"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000" kern="1200" dirty="0" smtClean="0">
                          <a:solidFill>
                            <a:schemeClr val="tx1"/>
                          </a:solidFill>
                          <a:latin typeface="Century Gothic" panose="020B0502020202020204" pitchFamily="34" charset="0"/>
                          <a:ea typeface="+mn-ea"/>
                          <a:cs typeface="+mn-cs"/>
                        </a:rPr>
                        <a:t>0%</a:t>
                      </a:r>
                      <a:endParaRPr lang="es-CO" sz="1000"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62078414"/>
                  </a:ext>
                </a:extLst>
              </a:tr>
              <a:tr h="300232">
                <a:tc gridSpan="2">
                  <a:txBody>
                    <a:bodyPr/>
                    <a:lstStyle/>
                    <a:p>
                      <a:r>
                        <a:rPr lang="es-CO" sz="1300" b="1" dirty="0" smtClean="0">
                          <a:solidFill>
                            <a:schemeClr val="tx1"/>
                          </a:solidFill>
                          <a:latin typeface="Century Gothic" panose="020B0502020202020204" pitchFamily="34" charset="0"/>
                        </a:rPr>
                        <a:t>TOTAL</a:t>
                      </a:r>
                      <a:r>
                        <a:rPr lang="es-CO" sz="1300" b="1" baseline="0" dirty="0" smtClean="0">
                          <a:solidFill>
                            <a:schemeClr val="tx1"/>
                          </a:solidFill>
                          <a:latin typeface="Century Gothic" panose="020B0502020202020204" pitchFamily="34" charset="0"/>
                        </a:rPr>
                        <a:t>  PROGRAMADO VS EJECUTADO</a:t>
                      </a:r>
                      <a:endParaRPr lang="es-CO" sz="1300" b="1" dirty="0">
                        <a:solidFill>
                          <a:schemeClr val="tx1"/>
                        </a:solidFill>
                        <a:latin typeface="Century Gothic" panose="020B0502020202020204" pitchFamily="34" charset="0"/>
                      </a:endParaRPr>
                    </a:p>
                  </a:txBody>
                  <a:tcPr/>
                </a:tc>
                <a:tc hMerge="1">
                  <a:txBody>
                    <a:bodyPr/>
                    <a:lstStyle/>
                    <a:p>
                      <a:pPr marL="0" algn="l" defTabSz="914400" rtl="0" eaLnBrk="1" latinLnBrk="0" hangingPunct="1"/>
                      <a:endParaRPr lang="es-CO" sz="1300" b="1"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300" b="1" kern="1200" dirty="0" smtClean="0">
                          <a:solidFill>
                            <a:schemeClr val="tx1"/>
                          </a:solidFill>
                          <a:latin typeface="Century Gothic" panose="020B0502020202020204" pitchFamily="34" charset="0"/>
                          <a:ea typeface="+mn-ea"/>
                          <a:cs typeface="+mn-cs"/>
                        </a:rPr>
                        <a:t>88,95%</a:t>
                      </a:r>
                      <a:endParaRPr lang="es-CO" sz="1300" b="1" kern="1200" dirty="0">
                        <a:solidFill>
                          <a:schemeClr val="tx1"/>
                        </a:solidFill>
                        <a:latin typeface="Century Gothic" panose="020B0502020202020204" pitchFamily="34" charset="0"/>
                        <a:ea typeface="+mn-ea"/>
                        <a:cs typeface="+mn-cs"/>
                      </a:endParaRPr>
                    </a:p>
                  </a:txBody>
                  <a:tcPr/>
                </a:tc>
                <a:tc>
                  <a:txBody>
                    <a:bodyPr/>
                    <a:lstStyle/>
                    <a:p>
                      <a:pPr marL="0" algn="ctr" defTabSz="914400" rtl="0" eaLnBrk="1" latinLnBrk="0" hangingPunct="1"/>
                      <a:r>
                        <a:rPr lang="es-CO" sz="1300" b="1" kern="1200" dirty="0" smtClean="0">
                          <a:solidFill>
                            <a:schemeClr val="tx1"/>
                          </a:solidFill>
                          <a:latin typeface="Century Gothic" panose="020B0502020202020204" pitchFamily="34" charset="0"/>
                          <a:ea typeface="+mn-ea"/>
                          <a:cs typeface="+mn-cs"/>
                        </a:rPr>
                        <a:t>5%</a:t>
                      </a:r>
                      <a:endParaRPr lang="es-CO" sz="1300" b="1" kern="120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691179763"/>
                  </a:ext>
                </a:extLst>
              </a:tr>
            </a:tbl>
          </a:graphicData>
        </a:graphic>
      </p:graphicFrame>
    </p:spTree>
    <p:extLst>
      <p:ext uri="{BB962C8B-B14F-4D97-AF65-F5344CB8AC3E}">
        <p14:creationId xmlns:p14="http://schemas.microsoft.com/office/powerpoint/2010/main" val="3967094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00;p66"/>
          <p:cNvSpPr txBox="1"/>
          <p:nvPr/>
        </p:nvSpPr>
        <p:spPr>
          <a:xfrm>
            <a:off x="609600" y="24868"/>
            <a:ext cx="10972800" cy="505219"/>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5. ESTADO EJECUCIÓN FINANCIERA DEL CONTRATO CO </a:t>
            </a:r>
            <a:r>
              <a:rPr lang="es-MX" sz="2000" b="1"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2" name="3 Rectángulo">
            <a:extLst>
              <a:ext uri="{FF2B5EF4-FFF2-40B4-BE49-F238E27FC236}">
                <a16:creationId xmlns:a16="http://schemas.microsoft.com/office/drawing/2014/main" id="{81B4FAAB-22E7-487D-87A4-060BFB32EC27}"/>
              </a:ext>
            </a:extLst>
          </p:cNvPr>
          <p:cNvSpPr/>
          <p:nvPr/>
        </p:nvSpPr>
        <p:spPr>
          <a:xfrm>
            <a:off x="609600" y="680080"/>
            <a:ext cx="10972799" cy="646331"/>
          </a:xfrm>
          <a:prstGeom prst="rect">
            <a:avLst/>
          </a:prstGeom>
        </p:spPr>
        <p:txBody>
          <a:bodyPr wrap="square">
            <a:spAutoFit/>
          </a:bodyPr>
          <a:lstStyle/>
          <a:p>
            <a:pPr algn="just"/>
            <a:r>
              <a:rPr lang="es-ES" dirty="0" smtClean="0">
                <a:latin typeface="Century Gothic" panose="020B0502020202020204" pitchFamily="34" charset="0"/>
              </a:rPr>
              <a:t>A </a:t>
            </a:r>
            <a:r>
              <a:rPr lang="es-ES" dirty="0">
                <a:latin typeface="Century Gothic" panose="020B0502020202020204" pitchFamily="34" charset="0"/>
              </a:rPr>
              <a:t>continuación se muestra el porcentaje de avance de ejecución a corte de la fecha del informe</a:t>
            </a:r>
            <a:r>
              <a:rPr lang="es-ES" dirty="0" smtClean="0">
                <a:latin typeface="Century Gothic" panose="020B0502020202020204" pitchFamily="34" charset="0"/>
              </a:rPr>
              <a:t>:</a:t>
            </a:r>
            <a:endParaRPr lang="es-ES_tradnl" dirty="0">
              <a:latin typeface="Century Gothic" panose="020B0502020202020204" pitchFamily="34" charset="0"/>
            </a:endParaRPr>
          </a:p>
        </p:txBody>
      </p:sp>
      <p:graphicFrame>
        <p:nvGraphicFramePr>
          <p:cNvPr id="5" name="Tabla 4">
            <a:extLst>
              <a:ext uri="{FF2B5EF4-FFF2-40B4-BE49-F238E27FC236}">
                <a16:creationId xmlns:a16="http://schemas.microsoft.com/office/drawing/2014/main" id="{C4640C11-6302-40FC-BF81-C9E9E7FA978C}"/>
              </a:ext>
            </a:extLst>
          </p:cNvPr>
          <p:cNvGraphicFramePr>
            <a:graphicFrameLocks noGrp="1"/>
          </p:cNvGraphicFramePr>
          <p:nvPr>
            <p:extLst>
              <p:ext uri="{D42A27DB-BD31-4B8C-83A1-F6EECF244321}">
                <p14:modId xmlns:p14="http://schemas.microsoft.com/office/powerpoint/2010/main" val="1832050793"/>
              </p:ext>
            </p:extLst>
          </p:nvPr>
        </p:nvGraphicFramePr>
        <p:xfrm>
          <a:off x="7254238" y="3485755"/>
          <a:ext cx="4023361" cy="1459439"/>
        </p:xfrm>
        <a:graphic>
          <a:graphicData uri="http://schemas.openxmlformats.org/drawingml/2006/table">
            <a:tbl>
              <a:tblPr>
                <a:tableStyleId>{5C22544A-7EE6-4342-B048-85BDC9FD1C3A}</a:tableStyleId>
              </a:tblPr>
              <a:tblGrid>
                <a:gridCol w="1266317">
                  <a:extLst>
                    <a:ext uri="{9D8B030D-6E8A-4147-A177-3AD203B41FA5}">
                      <a16:colId xmlns:a16="http://schemas.microsoft.com/office/drawing/2014/main" val="4279194220"/>
                    </a:ext>
                  </a:extLst>
                </a:gridCol>
                <a:gridCol w="1378522">
                  <a:extLst>
                    <a:ext uri="{9D8B030D-6E8A-4147-A177-3AD203B41FA5}">
                      <a16:colId xmlns:a16="http://schemas.microsoft.com/office/drawing/2014/main" val="2051647798"/>
                    </a:ext>
                  </a:extLst>
                </a:gridCol>
                <a:gridCol w="1378522">
                  <a:extLst>
                    <a:ext uri="{9D8B030D-6E8A-4147-A177-3AD203B41FA5}">
                      <a16:colId xmlns:a16="http://schemas.microsoft.com/office/drawing/2014/main" val="2649967126"/>
                    </a:ext>
                  </a:extLst>
                </a:gridCol>
              </a:tblGrid>
              <a:tr h="650671">
                <a:tc>
                  <a:txBody>
                    <a:bodyPr/>
                    <a:lstStyle/>
                    <a:p>
                      <a:pPr algn="ctr" fontAlgn="ctr"/>
                      <a:r>
                        <a:rPr lang="es-CO" sz="1600" b="1" u="none" strike="noStrike" dirty="0">
                          <a:effectLst/>
                        </a:rPr>
                        <a:t>Programado</a:t>
                      </a:r>
                      <a:endParaRPr lang="es-CO" sz="1600" b="1" i="0" u="none" strike="noStrike" dirty="0">
                        <a:solidFill>
                          <a:srgbClr val="000000"/>
                        </a:solidFill>
                        <a:effectLst/>
                        <a:latin typeface="Arial" panose="020B0604020202020204" pitchFamily="34" charset="0"/>
                      </a:endParaRPr>
                    </a:p>
                  </a:txBody>
                  <a:tcPr marL="7620" marR="7620" marT="7620" marB="0" anchor="ctr">
                    <a:solidFill>
                      <a:schemeClr val="tx2">
                        <a:lumMod val="40000"/>
                        <a:lumOff val="60000"/>
                      </a:schemeClr>
                    </a:solidFill>
                  </a:tcPr>
                </a:tc>
                <a:tc>
                  <a:txBody>
                    <a:bodyPr/>
                    <a:lstStyle/>
                    <a:p>
                      <a:pPr algn="ctr" fontAlgn="ctr"/>
                      <a:r>
                        <a:rPr lang="es-CO" sz="1600" b="1" u="none" strike="noStrike" dirty="0">
                          <a:effectLst/>
                        </a:rPr>
                        <a:t>Ejecutado</a:t>
                      </a:r>
                      <a:endParaRPr lang="es-CO" sz="1600" b="1" i="0" u="none" strike="noStrike" dirty="0">
                        <a:solidFill>
                          <a:srgbClr val="000000"/>
                        </a:solidFill>
                        <a:effectLst/>
                        <a:latin typeface="Arial" panose="020B0604020202020204" pitchFamily="34" charset="0"/>
                      </a:endParaRPr>
                    </a:p>
                  </a:txBody>
                  <a:tcPr marL="7620" marR="7620" marT="7620" marB="0" anchor="ctr">
                    <a:solidFill>
                      <a:schemeClr val="tx2">
                        <a:lumMod val="40000"/>
                        <a:lumOff val="60000"/>
                      </a:schemeClr>
                    </a:solidFill>
                  </a:tcPr>
                </a:tc>
                <a:tc>
                  <a:txBody>
                    <a:bodyPr/>
                    <a:lstStyle/>
                    <a:p>
                      <a:pPr algn="ctr" fontAlgn="ctr"/>
                      <a:r>
                        <a:rPr lang="es-CO" sz="1600" b="1" u="none" strike="noStrike" dirty="0">
                          <a:effectLst/>
                        </a:rPr>
                        <a:t>Atraso</a:t>
                      </a:r>
                      <a:endParaRPr lang="es-CO" sz="1600" b="1" i="0" u="none" strike="noStrike" dirty="0">
                        <a:solidFill>
                          <a:srgbClr val="000000"/>
                        </a:solidFill>
                        <a:effectLst/>
                        <a:latin typeface="Arial" panose="020B0604020202020204" pitchFamily="34" charset="0"/>
                      </a:endParaRPr>
                    </a:p>
                  </a:txBody>
                  <a:tcPr marL="7620" marR="7620" marT="7620" marB="0" anchor="ctr">
                    <a:solidFill>
                      <a:schemeClr val="tx2">
                        <a:lumMod val="40000"/>
                        <a:lumOff val="60000"/>
                      </a:schemeClr>
                    </a:solidFill>
                  </a:tcPr>
                </a:tc>
                <a:extLst>
                  <a:ext uri="{0D108BD9-81ED-4DB2-BD59-A6C34878D82A}">
                    <a16:rowId xmlns:a16="http://schemas.microsoft.com/office/drawing/2014/main" val="3358666749"/>
                  </a:ext>
                </a:extLst>
              </a:tr>
              <a:tr h="808768">
                <a:tc>
                  <a:txBody>
                    <a:bodyPr/>
                    <a:lstStyle/>
                    <a:p>
                      <a:pPr algn="ctr" fontAlgn="ctr"/>
                      <a:r>
                        <a:rPr lang="es-ES_tradnl" sz="1600" dirty="0" smtClean="0">
                          <a:latin typeface="Century Gothic" panose="020B0502020202020204" pitchFamily="34" charset="0"/>
                        </a:rPr>
                        <a:t>88,95</a:t>
                      </a:r>
                      <a:r>
                        <a:rPr lang="es-CO" sz="1600" u="none" strike="noStrike" dirty="0" smtClean="0">
                          <a:solidFill>
                            <a:schemeClr val="tx1"/>
                          </a:solidFill>
                          <a:effectLst/>
                        </a:rPr>
                        <a:t>%</a:t>
                      </a:r>
                      <a:endParaRPr lang="es-CO" sz="1600" b="0" i="0" u="none" strike="noStrike" dirty="0">
                        <a:solidFill>
                          <a:schemeClr val="tx1"/>
                        </a:solidFill>
                        <a:effectLst/>
                        <a:latin typeface="Arial" panose="020B0604020202020204" pitchFamily="34" charset="0"/>
                      </a:endParaRPr>
                    </a:p>
                  </a:txBody>
                  <a:tcPr marL="7620" marR="7620" marT="7620" marB="0" anchor="ctr"/>
                </a:tc>
                <a:tc>
                  <a:txBody>
                    <a:bodyPr/>
                    <a:lstStyle/>
                    <a:p>
                      <a:pPr algn="ctr" fontAlgn="ctr"/>
                      <a:r>
                        <a:rPr lang="es-CO" sz="1600" u="none" strike="noStrike" dirty="0" smtClean="0">
                          <a:solidFill>
                            <a:schemeClr val="tx1"/>
                          </a:solidFill>
                          <a:effectLst/>
                        </a:rPr>
                        <a:t>5%</a:t>
                      </a:r>
                      <a:endParaRPr lang="es-CO" sz="1600" b="1" i="0" u="none" strike="noStrike" dirty="0">
                        <a:solidFill>
                          <a:schemeClr val="tx1"/>
                        </a:solidFill>
                        <a:effectLst/>
                        <a:latin typeface="Arial" panose="020B0604020202020204" pitchFamily="34" charset="0"/>
                      </a:endParaRPr>
                    </a:p>
                  </a:txBody>
                  <a:tcPr marL="7620" marR="7620" marT="7620" marB="0" anchor="ctr"/>
                </a:tc>
                <a:tc>
                  <a:txBody>
                    <a:bodyPr/>
                    <a:lstStyle/>
                    <a:p>
                      <a:pPr algn="ctr" fontAlgn="ctr"/>
                      <a:r>
                        <a:rPr lang="es-CO" sz="1600" u="none" strike="noStrike" dirty="0" smtClean="0">
                          <a:solidFill>
                            <a:schemeClr val="tx1"/>
                          </a:solidFill>
                          <a:effectLst/>
                        </a:rPr>
                        <a:t>-</a:t>
                      </a:r>
                      <a:r>
                        <a:rPr lang="es-ES_tradnl" sz="1600" dirty="0" smtClean="0">
                          <a:solidFill>
                            <a:schemeClr val="tx1"/>
                          </a:solidFill>
                          <a:latin typeface="Century Gothic" panose="020B0502020202020204" pitchFamily="34" charset="0"/>
                        </a:rPr>
                        <a:t>83,95</a:t>
                      </a:r>
                      <a:r>
                        <a:rPr lang="es-CO" sz="1600" u="none" strike="noStrike" dirty="0" smtClean="0">
                          <a:solidFill>
                            <a:schemeClr val="tx1"/>
                          </a:solidFill>
                          <a:effectLst/>
                        </a:rPr>
                        <a:t> </a:t>
                      </a:r>
                      <a:r>
                        <a:rPr lang="es-CO" sz="1600" u="none" strike="noStrike" dirty="0">
                          <a:solidFill>
                            <a:schemeClr val="tx1"/>
                          </a:solidFill>
                          <a:effectLst/>
                        </a:rPr>
                        <a:t>%</a:t>
                      </a:r>
                      <a:endParaRPr lang="es-CO" sz="1600" b="0" i="0" u="none" strike="noStrike" dirty="0">
                        <a:solidFill>
                          <a:schemeClr val="tx1"/>
                        </a:solidFill>
                        <a:effectLst/>
                        <a:latin typeface="Arial" panose="020B0604020202020204" pitchFamily="34" charset="0"/>
                      </a:endParaRPr>
                    </a:p>
                  </a:txBody>
                  <a:tcPr marL="7620" marR="7620" marT="7620" marB="0" anchor="ctr"/>
                </a:tc>
                <a:extLst>
                  <a:ext uri="{0D108BD9-81ED-4DB2-BD59-A6C34878D82A}">
                    <a16:rowId xmlns:a16="http://schemas.microsoft.com/office/drawing/2014/main" val="2036385431"/>
                  </a:ext>
                </a:extLst>
              </a:tr>
            </a:tbl>
          </a:graphicData>
        </a:graphic>
      </p:graphicFrame>
      <p:graphicFrame>
        <p:nvGraphicFramePr>
          <p:cNvPr id="7" name="Gráfico 6">
            <a:extLst>
              <a:ext uri="{FF2B5EF4-FFF2-40B4-BE49-F238E27FC236}">
                <a16:creationId xmlns:a16="http://schemas.microsoft.com/office/drawing/2014/main" id="{2D22D3EF-B51E-4974-8507-8477C36C7A69}"/>
              </a:ext>
            </a:extLst>
          </p:cNvPr>
          <p:cNvGraphicFramePr>
            <a:graphicFrameLocks/>
          </p:cNvGraphicFramePr>
          <p:nvPr>
            <p:extLst>
              <p:ext uri="{D42A27DB-BD31-4B8C-83A1-F6EECF244321}">
                <p14:modId xmlns:p14="http://schemas.microsoft.com/office/powerpoint/2010/main" val="360910863"/>
              </p:ext>
            </p:extLst>
          </p:nvPr>
        </p:nvGraphicFramePr>
        <p:xfrm>
          <a:off x="609600" y="1326411"/>
          <a:ext cx="5999480" cy="3876688"/>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ángulo 7"/>
          <p:cNvSpPr/>
          <p:nvPr/>
        </p:nvSpPr>
        <p:spPr>
          <a:xfrm>
            <a:off x="6949440" y="1326411"/>
            <a:ext cx="4632959" cy="1870512"/>
          </a:xfrm>
          <a:prstGeom prst="rect">
            <a:avLst/>
          </a:prstGeom>
        </p:spPr>
        <p:txBody>
          <a:bodyPr wrap="square">
            <a:spAutoFit/>
          </a:bodyPr>
          <a:lstStyle/>
          <a:p>
            <a:pPr algn="just">
              <a:lnSpc>
                <a:spcPct val="107000"/>
              </a:lnSpc>
              <a:spcAft>
                <a:spcPts val="800"/>
              </a:spcAft>
            </a:pPr>
            <a:r>
              <a:rPr lang="es-CO" dirty="0">
                <a:latin typeface="Century Gothic" panose="020B0502020202020204" pitchFamily="34" charset="0"/>
              </a:rPr>
              <a:t>Cabe mencionar que, a la fecha, no se ha </a:t>
            </a:r>
            <a:r>
              <a:rPr lang="es-CO" dirty="0" smtClean="0">
                <a:latin typeface="Century Gothic" panose="020B0502020202020204" pitchFamily="34" charset="0"/>
              </a:rPr>
              <a:t>tramitado ningún acta parcial de obra y el contrato no contempla anticipo por lo cual no </a:t>
            </a:r>
            <a:r>
              <a:rPr lang="es-CO" dirty="0">
                <a:latin typeface="Century Gothic" panose="020B0502020202020204" pitchFamily="34" charset="0"/>
              </a:rPr>
              <a:t>se ha realizado ningún tipo de reconocimiento económico </a:t>
            </a:r>
            <a:r>
              <a:rPr lang="es-CO" dirty="0" smtClean="0">
                <a:latin typeface="Century Gothic" panose="020B0502020202020204" pitchFamily="34" charset="0"/>
              </a:rPr>
              <a:t>al contratista de obra.</a:t>
            </a:r>
            <a:endParaRPr lang="en-US" dirty="0">
              <a:latin typeface="Century Gothic" panose="020B0502020202020204" pitchFamily="34" charset="0"/>
            </a:endParaRPr>
          </a:p>
        </p:txBody>
      </p:sp>
    </p:spTree>
    <p:extLst>
      <p:ext uri="{BB962C8B-B14F-4D97-AF65-F5344CB8AC3E}">
        <p14:creationId xmlns:p14="http://schemas.microsoft.com/office/powerpoint/2010/main" val="3283670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00;p66"/>
          <p:cNvSpPr txBox="1"/>
          <p:nvPr/>
        </p:nvSpPr>
        <p:spPr>
          <a:xfrm>
            <a:off x="609600" y="24868"/>
            <a:ext cx="10972800" cy="505219"/>
          </a:xfrm>
          <a:prstGeom prst="rect">
            <a:avLst/>
          </a:prstGeom>
          <a:solidFill>
            <a:schemeClr val="accent1">
              <a:lumMod val="75000"/>
            </a:schemeClr>
          </a:solidFill>
          <a:ln w="9525" cap="flat" cmpd="sng">
            <a:noFill/>
            <a:prstDash val="solid"/>
            <a:miter lim="800000"/>
            <a:headEnd type="none" w="sm" len="sm"/>
            <a:tailEnd type="none" w="sm" len="sm"/>
          </a:ln>
          <a:effectLst>
            <a:outerShdw blurRad="50800" dist="25400" algn="bl" rotWithShape="0">
              <a:srgbClr val="000000">
                <a:alpha val="60000"/>
              </a:srgbClr>
            </a:outerShdw>
          </a:effectLst>
        </p:spPr>
        <p:txBody>
          <a:bodyPr spcFirstLastPara="1" wrap="square" lIns="109710" tIns="54840" rIns="109710" bIns="54840" anchor="ctr" anchorCtr="0">
            <a:normAutofit/>
          </a:bodyPr>
          <a:lstStyle/>
          <a:p>
            <a:pPr algn="ctr" eaLnBrk="0" fontAlgn="base" hangingPunct="0">
              <a:spcBef>
                <a:spcPct val="0"/>
              </a:spcBef>
              <a:spcAft>
                <a:spcPct val="0"/>
              </a:spcAft>
              <a:buClr>
                <a:schemeClr val="lt1"/>
              </a:buClr>
              <a:buSzPts val="1800"/>
            </a:pPr>
            <a:r>
              <a:rPr lang="es-MX" sz="2000" b="1" dirty="0">
                <a:solidFill>
                  <a:schemeClr val="bg1"/>
                </a:solidFill>
                <a:latin typeface="Century Gothic" panose="020B0502020202020204" pitchFamily="34" charset="0"/>
                <a:ea typeface="+mj-ea"/>
                <a:cs typeface="+mj-cs"/>
                <a:sym typeface="Calibri"/>
              </a:rPr>
              <a:t>5. ESTADO EJECUCIÓN FINANCIERA DEL CONTRATO CO </a:t>
            </a:r>
            <a:r>
              <a:rPr lang="es-MX" sz="2000" b="1" dirty="0" smtClean="0">
                <a:solidFill>
                  <a:schemeClr val="bg1"/>
                </a:solidFill>
                <a:latin typeface="Century Gothic" panose="020B0502020202020204" pitchFamily="34" charset="0"/>
              </a:rPr>
              <a:t>1380-1061-2019</a:t>
            </a:r>
            <a:r>
              <a:rPr lang="es-MX" sz="2000" b="1" dirty="0" smtClean="0">
                <a:latin typeface="Century Gothic" panose="020B0502020202020204" pitchFamily="34" charset="0"/>
              </a:rPr>
              <a:t> </a:t>
            </a:r>
            <a:endParaRPr lang="es-CO" sz="2000" b="1" dirty="0">
              <a:solidFill>
                <a:schemeClr val="bg1"/>
              </a:solidFill>
              <a:latin typeface="Century Gothic" panose="020B0502020202020204" pitchFamily="34" charset="0"/>
              <a:ea typeface="+mj-ea"/>
              <a:cs typeface="+mj-cs"/>
              <a:sym typeface="Calibri"/>
            </a:endParaRPr>
          </a:p>
        </p:txBody>
      </p:sp>
      <p:sp>
        <p:nvSpPr>
          <p:cNvPr id="3" name="Rectángulo 2"/>
          <p:cNvSpPr/>
          <p:nvPr/>
        </p:nvSpPr>
        <p:spPr>
          <a:xfrm>
            <a:off x="609601" y="716379"/>
            <a:ext cx="4994366" cy="4537781"/>
          </a:xfrm>
          <a:prstGeom prst="rect">
            <a:avLst/>
          </a:prstGeom>
        </p:spPr>
        <p:txBody>
          <a:bodyPr wrap="square">
            <a:spAutoFit/>
          </a:bodyPr>
          <a:lstStyle/>
          <a:p>
            <a:pPr algn="just">
              <a:lnSpc>
                <a:spcPct val="107000"/>
              </a:lnSpc>
              <a:spcAft>
                <a:spcPts val="800"/>
              </a:spcAft>
            </a:pPr>
            <a:r>
              <a:rPr lang="es-CO" dirty="0">
                <a:latin typeface="Century Gothic" panose="020B0502020202020204" pitchFamily="34" charset="0"/>
              </a:rPr>
              <a:t>A la fecha, una vez verificado de manera conjunta el balance presupuestal del contrato en mención el 10 de marzo 2021 esta interventoría después de validar las cantidades tomadas en mesas de trabajo con el contratista y en cumplimiento de sus obligaciones contractuales avala el balance de obra N°1 por un valor total de $842.360.354.98, el cual incluye actividades del alcance inicial y demás complementarias y adicionales posteriores a la suscripción del acta de reinicio del mes de diciembre de 2021, se resume a continuación por actividades requeridas para la correcta terminación del contrato.</a:t>
            </a:r>
            <a:endParaRPr lang="en-US" dirty="0">
              <a:latin typeface="Century Gothic" panose="020B0502020202020204" pitchFamily="34" charset="0"/>
            </a:endParaRPr>
          </a:p>
        </p:txBody>
      </p:sp>
      <p:graphicFrame>
        <p:nvGraphicFramePr>
          <p:cNvPr id="4" name="Tabla 3"/>
          <p:cNvGraphicFramePr>
            <a:graphicFrameLocks noGrp="1"/>
          </p:cNvGraphicFramePr>
          <p:nvPr>
            <p:extLst>
              <p:ext uri="{D42A27DB-BD31-4B8C-83A1-F6EECF244321}">
                <p14:modId xmlns:p14="http://schemas.microsoft.com/office/powerpoint/2010/main" val="424531087"/>
              </p:ext>
            </p:extLst>
          </p:nvPr>
        </p:nvGraphicFramePr>
        <p:xfrm>
          <a:off x="6191794" y="707582"/>
          <a:ext cx="5390606" cy="5980592"/>
        </p:xfrm>
        <a:graphic>
          <a:graphicData uri="http://schemas.openxmlformats.org/drawingml/2006/table">
            <a:tbl>
              <a:tblPr firstRow="1" firstCol="1" bandRow="1">
                <a:tableStyleId>{5C22544A-7EE6-4342-B048-85BDC9FD1C3A}</a:tableStyleId>
              </a:tblPr>
              <a:tblGrid>
                <a:gridCol w="3516666">
                  <a:extLst>
                    <a:ext uri="{9D8B030D-6E8A-4147-A177-3AD203B41FA5}">
                      <a16:colId xmlns:a16="http://schemas.microsoft.com/office/drawing/2014/main" val="588845698"/>
                    </a:ext>
                  </a:extLst>
                </a:gridCol>
                <a:gridCol w="1873940">
                  <a:extLst>
                    <a:ext uri="{9D8B030D-6E8A-4147-A177-3AD203B41FA5}">
                      <a16:colId xmlns:a16="http://schemas.microsoft.com/office/drawing/2014/main" val="527961179"/>
                    </a:ext>
                  </a:extLst>
                </a:gridCol>
              </a:tblGrid>
              <a:tr h="225323">
                <a:tc gridSpan="2">
                  <a:txBody>
                    <a:bodyPr/>
                    <a:lstStyle/>
                    <a:p>
                      <a:pPr algn="ctr">
                        <a:lnSpc>
                          <a:spcPct val="107000"/>
                        </a:lnSpc>
                        <a:spcAft>
                          <a:spcPts val="0"/>
                        </a:spcAft>
                      </a:pPr>
                      <a:r>
                        <a:rPr lang="es-CO" sz="900">
                          <a:effectLst/>
                        </a:rPr>
                        <a:t>PRESUPUESTO DE OBRA NUEVA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2773355634"/>
                  </a:ext>
                </a:extLst>
              </a:tr>
              <a:tr h="203368">
                <a:tc>
                  <a:txBody>
                    <a:bodyPr/>
                    <a:lstStyle/>
                    <a:p>
                      <a:pPr>
                        <a:lnSpc>
                          <a:spcPct val="107000"/>
                        </a:lnSpc>
                        <a:spcAft>
                          <a:spcPts val="0"/>
                        </a:spcAft>
                      </a:pPr>
                      <a:r>
                        <a:rPr lang="es-CO" sz="900">
                          <a:effectLst/>
                        </a:rPr>
                        <a:t>COSTO TOTAL ITEM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$ 217.884.532,00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1727982558"/>
                  </a:ext>
                </a:extLst>
              </a:tr>
              <a:tr h="203368">
                <a:tc>
                  <a:txBody>
                    <a:bodyPr/>
                    <a:lstStyle/>
                    <a:p>
                      <a:pPr>
                        <a:lnSpc>
                          <a:spcPct val="107000"/>
                        </a:lnSpc>
                        <a:spcAft>
                          <a:spcPts val="0"/>
                        </a:spcAft>
                      </a:pPr>
                      <a:r>
                        <a:rPr lang="es-CO" sz="900">
                          <a:effectLst/>
                        </a:rPr>
                        <a:t>COSTO DIRECTO ITEMS ADICIONALES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$ 93.307.680,00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996822959"/>
                  </a:ext>
                </a:extLst>
              </a:tr>
              <a:tr h="203368">
                <a:tc>
                  <a:txBody>
                    <a:bodyPr/>
                    <a:lstStyle/>
                    <a:p>
                      <a:pPr>
                        <a:lnSpc>
                          <a:spcPct val="107000"/>
                        </a:lnSpc>
                        <a:spcAft>
                          <a:spcPts val="0"/>
                        </a:spcAft>
                      </a:pPr>
                      <a:r>
                        <a:rPr lang="es-CO" sz="900">
                          <a:effectLst/>
                        </a:rPr>
                        <a:t>COSTO DIRECTO OBRAS NO PREVISTAS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$ 177.724.764,00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4156906270"/>
                  </a:ext>
                </a:extLst>
              </a:tr>
              <a:tr h="203368">
                <a:tc>
                  <a:txBody>
                    <a:bodyPr/>
                    <a:lstStyle/>
                    <a:p>
                      <a:pPr>
                        <a:lnSpc>
                          <a:spcPct val="107000"/>
                        </a:lnSpc>
                        <a:spcAft>
                          <a:spcPts val="0"/>
                        </a:spcAft>
                      </a:pPr>
                      <a:r>
                        <a:rPr lang="es-CO" sz="900">
                          <a:effectLst/>
                        </a:rPr>
                        <a:t>CERTIFICACION RETIE Y RETILAP</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$ 15.470.000,00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1135821811"/>
                  </a:ext>
                </a:extLst>
              </a:tr>
              <a:tr h="203368">
                <a:tc>
                  <a:txBody>
                    <a:bodyPr/>
                    <a:lstStyle/>
                    <a:p>
                      <a:pPr>
                        <a:lnSpc>
                          <a:spcPct val="107000"/>
                        </a:lnSpc>
                        <a:spcAft>
                          <a:spcPts val="0"/>
                        </a:spcAft>
                      </a:pPr>
                      <a:r>
                        <a:rPr lang="es-CO" sz="900">
                          <a:effectLst/>
                        </a:rPr>
                        <a:t>ESTUDIOS Y DISEÑOS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$ 2.525.277,00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889648856"/>
                  </a:ext>
                </a:extLst>
              </a:tr>
              <a:tr h="203368">
                <a:tc gridSpan="2">
                  <a:txBody>
                    <a:bodyPr/>
                    <a:lstStyle/>
                    <a:p>
                      <a:pPr algn="ctr">
                        <a:lnSpc>
                          <a:spcPct val="107000"/>
                        </a:lnSpc>
                        <a:spcAft>
                          <a:spcPts val="0"/>
                        </a:spcAft>
                      </a:pPr>
                      <a:r>
                        <a:rPr lang="es-CO" sz="900">
                          <a:effectLst/>
                        </a:rPr>
                        <a:t>PRESUPUESTO PISO VINILO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337849773"/>
                  </a:ext>
                </a:extLst>
              </a:tr>
              <a:tr h="203368">
                <a:tc>
                  <a:txBody>
                    <a:bodyPr/>
                    <a:lstStyle/>
                    <a:p>
                      <a:pPr>
                        <a:lnSpc>
                          <a:spcPct val="107000"/>
                        </a:lnSpc>
                        <a:spcAft>
                          <a:spcPts val="0"/>
                        </a:spcAft>
                      </a:pPr>
                      <a:r>
                        <a:rPr lang="es-CO" sz="900">
                          <a:effectLst/>
                        </a:rPr>
                        <a:t>COSTO TOTAL ITEMS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$ 14.528.859,00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2499087965"/>
                  </a:ext>
                </a:extLst>
              </a:tr>
              <a:tr h="318189">
                <a:tc>
                  <a:txBody>
                    <a:bodyPr/>
                    <a:lstStyle/>
                    <a:p>
                      <a:pPr>
                        <a:lnSpc>
                          <a:spcPct val="107000"/>
                        </a:lnSpc>
                        <a:spcAft>
                          <a:spcPts val="0"/>
                        </a:spcAft>
                      </a:pPr>
                      <a:r>
                        <a:rPr lang="es-CO" sz="900">
                          <a:effectLst/>
                        </a:rPr>
                        <a:t>COSTO TOTAL ITEMS NO PREVISTOS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$ 317.665,00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2424952763"/>
                  </a:ext>
                </a:extLst>
              </a:tr>
              <a:tr h="203368">
                <a:tc gridSpan="2">
                  <a:txBody>
                    <a:bodyPr/>
                    <a:lstStyle/>
                    <a:p>
                      <a:pPr algn="ctr">
                        <a:lnSpc>
                          <a:spcPct val="107000"/>
                        </a:lnSpc>
                        <a:spcAft>
                          <a:spcPts val="0"/>
                        </a:spcAft>
                      </a:pPr>
                      <a:r>
                        <a:rPr lang="es-CO" sz="900">
                          <a:effectLst/>
                        </a:rPr>
                        <a:t>PRESUPUESTO PUERTAS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1692020190"/>
                  </a:ext>
                </a:extLst>
              </a:tr>
              <a:tr h="318189">
                <a:tc>
                  <a:txBody>
                    <a:bodyPr/>
                    <a:lstStyle/>
                    <a:p>
                      <a:pPr>
                        <a:lnSpc>
                          <a:spcPct val="107000"/>
                        </a:lnSpc>
                        <a:spcAft>
                          <a:spcPts val="0"/>
                        </a:spcAft>
                      </a:pPr>
                      <a:r>
                        <a:rPr lang="es-CO" sz="900">
                          <a:effectLst/>
                        </a:rPr>
                        <a:t>COSTO TOTAL ITEMS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$ 13.133.114,00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2451109082"/>
                  </a:ext>
                </a:extLst>
              </a:tr>
              <a:tr h="203368">
                <a:tc>
                  <a:txBody>
                    <a:bodyPr/>
                    <a:lstStyle/>
                    <a:p>
                      <a:pPr>
                        <a:lnSpc>
                          <a:spcPct val="107000"/>
                        </a:lnSpc>
                        <a:spcAft>
                          <a:spcPts val="0"/>
                        </a:spcAft>
                      </a:pPr>
                      <a:r>
                        <a:rPr lang="es-CO" sz="900">
                          <a:effectLst/>
                        </a:rPr>
                        <a:t>COSTO TOTAL ITEMS NO PREVISTOS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$ 4.073.231,00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732486790"/>
                  </a:ext>
                </a:extLst>
              </a:tr>
              <a:tr h="203368">
                <a:tc gridSpan="2">
                  <a:txBody>
                    <a:bodyPr/>
                    <a:lstStyle/>
                    <a:p>
                      <a:pPr algn="ctr">
                        <a:lnSpc>
                          <a:spcPct val="107000"/>
                        </a:lnSpc>
                        <a:spcAft>
                          <a:spcPts val="0"/>
                        </a:spcAft>
                      </a:pPr>
                      <a:r>
                        <a:rPr lang="es-CO" sz="900">
                          <a:effectLst/>
                        </a:rPr>
                        <a:t>PRESUPUESTO APANTALLAMIENTO</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2091811654"/>
                  </a:ext>
                </a:extLst>
              </a:tr>
              <a:tr h="203368">
                <a:tc>
                  <a:txBody>
                    <a:bodyPr/>
                    <a:lstStyle/>
                    <a:p>
                      <a:pPr>
                        <a:lnSpc>
                          <a:spcPct val="107000"/>
                        </a:lnSpc>
                        <a:spcAft>
                          <a:spcPts val="0"/>
                        </a:spcAft>
                      </a:pPr>
                      <a:r>
                        <a:rPr lang="es-CO" sz="900">
                          <a:effectLst/>
                        </a:rPr>
                        <a:t>COSTO TOTAL ITEMS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$ 17.702.475,00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1677844767"/>
                  </a:ext>
                </a:extLst>
              </a:tr>
              <a:tr h="203368">
                <a:tc>
                  <a:txBody>
                    <a:bodyPr/>
                    <a:lstStyle/>
                    <a:p>
                      <a:pPr>
                        <a:lnSpc>
                          <a:spcPct val="107000"/>
                        </a:lnSpc>
                        <a:spcAft>
                          <a:spcPts val="0"/>
                        </a:spcAft>
                      </a:pPr>
                      <a:r>
                        <a:rPr lang="es-CO" sz="900">
                          <a:effectLst/>
                        </a:rPr>
                        <a:t>COSTO TOTAL ITEMS NO PREVISTOS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$ 20.518.396,00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3455432296"/>
                  </a:ext>
                </a:extLst>
              </a:tr>
              <a:tr h="203368">
                <a:tc gridSpan="2">
                  <a:txBody>
                    <a:bodyPr/>
                    <a:lstStyle/>
                    <a:p>
                      <a:pPr algn="ctr">
                        <a:lnSpc>
                          <a:spcPct val="107000"/>
                        </a:lnSpc>
                        <a:spcAft>
                          <a:spcPts val="0"/>
                        </a:spcAft>
                      </a:pPr>
                      <a:r>
                        <a:rPr lang="es-CO" sz="900">
                          <a:effectLst/>
                        </a:rPr>
                        <a:t>RED PARALELA</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4227373629"/>
                  </a:ext>
                </a:extLst>
              </a:tr>
              <a:tr h="203368">
                <a:tc>
                  <a:txBody>
                    <a:bodyPr/>
                    <a:lstStyle/>
                    <a:p>
                      <a:pPr>
                        <a:lnSpc>
                          <a:spcPct val="107000"/>
                        </a:lnSpc>
                        <a:spcAft>
                          <a:spcPts val="0"/>
                        </a:spcAft>
                      </a:pPr>
                      <a:r>
                        <a:rPr lang="es-CO" sz="900">
                          <a:effectLst/>
                        </a:rPr>
                        <a:t>COSTO TOTAL ITEMS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$ 3.774.591,00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2058103638"/>
                  </a:ext>
                </a:extLst>
              </a:tr>
              <a:tr h="205167">
                <a:tc>
                  <a:txBody>
                    <a:bodyPr/>
                    <a:lstStyle/>
                    <a:p>
                      <a:pPr>
                        <a:lnSpc>
                          <a:spcPct val="107000"/>
                        </a:lnSpc>
                        <a:spcAft>
                          <a:spcPts val="0"/>
                        </a:spcAft>
                      </a:pPr>
                      <a:r>
                        <a:rPr lang="es-CO" sz="900">
                          <a:effectLst/>
                        </a:rPr>
                        <a:t>COSTO TOTAL ITEMS NO PREVISTOS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$ 179.097,00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81731734"/>
                  </a:ext>
                </a:extLst>
              </a:tr>
              <a:tr h="205167">
                <a:tc gridSpan="2">
                  <a:txBody>
                    <a:bodyPr/>
                    <a:lstStyle/>
                    <a:p>
                      <a:pPr algn="ctr">
                        <a:lnSpc>
                          <a:spcPct val="107000"/>
                        </a:lnSpc>
                        <a:spcAft>
                          <a:spcPts val="0"/>
                        </a:spcAft>
                      </a:pPr>
                      <a:r>
                        <a:rPr lang="es-CO" sz="900">
                          <a:effectLst/>
                        </a:rPr>
                        <a:t>PRESUPUESTO DE OBRAS COMPLEMENTARIAS 1</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3249715714"/>
                  </a:ext>
                </a:extLst>
              </a:tr>
              <a:tr h="205167">
                <a:tc>
                  <a:txBody>
                    <a:bodyPr/>
                    <a:lstStyle/>
                    <a:p>
                      <a:pPr>
                        <a:lnSpc>
                          <a:spcPct val="107000"/>
                        </a:lnSpc>
                        <a:spcAft>
                          <a:spcPts val="0"/>
                        </a:spcAft>
                      </a:pPr>
                      <a:r>
                        <a:rPr lang="es-CO" sz="900">
                          <a:effectLst/>
                        </a:rPr>
                        <a:t>COSTO TOTAL ITEMS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$ 64.373.394,98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2013104937"/>
                  </a:ext>
                </a:extLst>
              </a:tr>
              <a:tr h="205167">
                <a:tc>
                  <a:txBody>
                    <a:bodyPr/>
                    <a:lstStyle/>
                    <a:p>
                      <a:pPr>
                        <a:lnSpc>
                          <a:spcPct val="107000"/>
                        </a:lnSpc>
                        <a:spcAft>
                          <a:spcPts val="0"/>
                        </a:spcAft>
                      </a:pPr>
                      <a:r>
                        <a:rPr lang="es-CO" sz="900">
                          <a:effectLst/>
                        </a:rPr>
                        <a:t>COSTO TOTAL ITEMS NO PREVISTOS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$ 4.521.315,00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3945176195"/>
                  </a:ext>
                </a:extLst>
              </a:tr>
              <a:tr h="203368">
                <a:tc gridSpan="2">
                  <a:txBody>
                    <a:bodyPr/>
                    <a:lstStyle/>
                    <a:p>
                      <a:pPr algn="ctr">
                        <a:lnSpc>
                          <a:spcPct val="107000"/>
                        </a:lnSpc>
                        <a:spcAft>
                          <a:spcPts val="0"/>
                        </a:spcAft>
                      </a:pPr>
                      <a:r>
                        <a:rPr lang="es-CO" sz="900">
                          <a:effectLst/>
                        </a:rPr>
                        <a:t>PRESUPUESTO DE OBRAS COMPLEMENTARIAS 2</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hMerge="1">
                  <a:txBody>
                    <a:bodyPr/>
                    <a:lstStyle/>
                    <a:p>
                      <a:endParaRPr lang="es-CO"/>
                    </a:p>
                  </a:txBody>
                  <a:tcPr/>
                </a:tc>
                <a:extLst>
                  <a:ext uri="{0D108BD9-81ED-4DB2-BD59-A6C34878D82A}">
                    <a16:rowId xmlns:a16="http://schemas.microsoft.com/office/drawing/2014/main" val="63653608"/>
                  </a:ext>
                </a:extLst>
              </a:tr>
              <a:tr h="205167">
                <a:tc>
                  <a:txBody>
                    <a:bodyPr/>
                    <a:lstStyle/>
                    <a:p>
                      <a:pPr>
                        <a:lnSpc>
                          <a:spcPct val="107000"/>
                        </a:lnSpc>
                        <a:spcAft>
                          <a:spcPts val="0"/>
                        </a:spcAft>
                      </a:pPr>
                      <a:r>
                        <a:rPr lang="es-CO" sz="900">
                          <a:effectLst/>
                        </a:rPr>
                        <a:t>COSTO TOTAL ITEMS CONTRACTUALES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$ 1.992.256,00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3837466406"/>
                  </a:ext>
                </a:extLst>
              </a:tr>
              <a:tr h="205167">
                <a:tc>
                  <a:txBody>
                    <a:bodyPr/>
                    <a:lstStyle/>
                    <a:p>
                      <a:pPr>
                        <a:lnSpc>
                          <a:spcPct val="107000"/>
                        </a:lnSpc>
                        <a:spcAft>
                          <a:spcPts val="0"/>
                        </a:spcAft>
                      </a:pPr>
                      <a:r>
                        <a:rPr lang="es-CO" sz="900">
                          <a:effectLst/>
                        </a:rPr>
                        <a:t>COSTO TOTAL ITEMS NO PREVISTOS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0"/>
                        </a:spcAft>
                      </a:pPr>
                      <a:r>
                        <a:rPr lang="es-CO" sz="900">
                          <a:effectLst/>
                        </a:rPr>
                        <a:t>$ 405.2764,00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1190557430"/>
                  </a:ext>
                </a:extLst>
              </a:tr>
              <a:tr h="205167">
                <a:tc>
                  <a:txBody>
                    <a:bodyPr/>
                    <a:lstStyle/>
                    <a:p>
                      <a:pPr>
                        <a:lnSpc>
                          <a:spcPct val="107000"/>
                        </a:lnSpc>
                      </a:pPr>
                      <a:endParaRPr lang="en-US" sz="900">
                        <a:effectLst/>
                        <a:latin typeface="Calibri" panose="020F0502020204030204" pitchFamily="34" charset="0"/>
                        <a:cs typeface="Times New Roman" panose="02020603050405020304" pitchFamily="18" charset="0"/>
                      </a:endParaRPr>
                    </a:p>
                  </a:txBody>
                  <a:tcPr marL="36664" marR="36664" marT="0" marB="0" anchor="ctr"/>
                </a:tc>
                <a:tc>
                  <a:txBody>
                    <a:bodyPr/>
                    <a:lstStyle/>
                    <a:p>
                      <a:pPr>
                        <a:lnSpc>
                          <a:spcPct val="107000"/>
                        </a:lnSpc>
                      </a:pPr>
                      <a:endParaRPr lang="en-US" sz="900">
                        <a:effectLst/>
                        <a:latin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1745959732"/>
                  </a:ext>
                </a:extLst>
              </a:tr>
              <a:tr h="205167">
                <a:tc>
                  <a:txBody>
                    <a:bodyPr/>
                    <a:lstStyle/>
                    <a:p>
                      <a:pPr>
                        <a:lnSpc>
                          <a:spcPct val="107000"/>
                        </a:lnSpc>
                        <a:spcAft>
                          <a:spcPts val="0"/>
                        </a:spcAft>
                      </a:pPr>
                      <a:r>
                        <a:rPr lang="es-CO" sz="900">
                          <a:effectLst/>
                        </a:rPr>
                        <a:t>COSTOS DIRECTOS</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800"/>
                        </a:spcAft>
                      </a:pPr>
                      <a:r>
                        <a:rPr lang="es-CO" sz="900">
                          <a:effectLst/>
                        </a:rPr>
                        <a:t>$ 652.029.214,98</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792541287"/>
                  </a:ext>
                </a:extLst>
              </a:tr>
              <a:tr h="205167">
                <a:tc>
                  <a:txBody>
                    <a:bodyPr/>
                    <a:lstStyle/>
                    <a:p>
                      <a:pPr>
                        <a:lnSpc>
                          <a:spcPct val="107000"/>
                        </a:lnSpc>
                        <a:spcAft>
                          <a:spcPts val="0"/>
                        </a:spcAft>
                      </a:pPr>
                      <a:r>
                        <a:rPr lang="es-CO" sz="900" dirty="0">
                          <a:effectLst/>
                        </a:rPr>
                        <a:t>COSTOS INDIRECTOS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800"/>
                        </a:spcAft>
                      </a:pPr>
                      <a:r>
                        <a:rPr lang="es-CO" sz="900">
                          <a:effectLst/>
                        </a:rPr>
                        <a:t>            $ 190.331.140,00 </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3128730783"/>
                  </a:ext>
                </a:extLst>
              </a:tr>
              <a:tr h="221868">
                <a:tc>
                  <a:txBody>
                    <a:bodyPr/>
                    <a:lstStyle/>
                    <a:p>
                      <a:pPr>
                        <a:lnSpc>
                          <a:spcPct val="107000"/>
                        </a:lnSpc>
                        <a:spcAft>
                          <a:spcPts val="0"/>
                        </a:spcAft>
                      </a:pPr>
                      <a:r>
                        <a:rPr lang="es-CO" sz="1000">
                          <a:effectLst/>
                        </a:rPr>
                        <a:t>TOTAL</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tc>
                  <a:txBody>
                    <a:bodyPr/>
                    <a:lstStyle/>
                    <a:p>
                      <a:pPr algn="r">
                        <a:lnSpc>
                          <a:spcPct val="107000"/>
                        </a:lnSpc>
                        <a:spcAft>
                          <a:spcPts val="800"/>
                        </a:spcAft>
                      </a:pPr>
                      <a:r>
                        <a:rPr lang="es-CO" sz="1000" dirty="0">
                          <a:effectLst/>
                        </a:rPr>
                        <a:t>$ 842.360.354,98</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txBody>
                  <a:tcPr marL="36664" marR="36664" marT="0" marB="0" anchor="ctr"/>
                </a:tc>
                <a:extLst>
                  <a:ext uri="{0D108BD9-81ED-4DB2-BD59-A6C34878D82A}">
                    <a16:rowId xmlns:a16="http://schemas.microsoft.com/office/drawing/2014/main" val="1048277323"/>
                  </a:ext>
                </a:extLst>
              </a:tr>
            </a:tbl>
          </a:graphicData>
        </a:graphic>
      </p:graphicFrame>
    </p:spTree>
    <p:extLst>
      <p:ext uri="{BB962C8B-B14F-4D97-AF65-F5344CB8AC3E}">
        <p14:creationId xmlns:p14="http://schemas.microsoft.com/office/powerpoint/2010/main" val="277530244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10920</TotalTime>
  <Words>3389</Words>
  <Application>Microsoft Office PowerPoint</Application>
  <PresentationFormat>Panorámica</PresentationFormat>
  <Paragraphs>375</Paragraphs>
  <Slides>18</Slides>
  <Notes>13</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Arial</vt:lpstr>
      <vt:lpstr>Calibri</vt:lpstr>
      <vt:lpstr>Calibri Light</vt:lpstr>
      <vt:lpstr>Century Gothic</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Acer</cp:lastModifiedBy>
  <cp:revision>664</cp:revision>
  <dcterms:created xsi:type="dcterms:W3CDTF">2019-01-16T20:36:30Z</dcterms:created>
  <dcterms:modified xsi:type="dcterms:W3CDTF">2021-06-09T15:16:58Z</dcterms:modified>
</cp:coreProperties>
</file>