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8" r:id="rId2"/>
    <p:sldId id="267" r:id="rId3"/>
    <p:sldId id="1177" r:id="rId4"/>
    <p:sldId id="1176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D27E37-979C-4F2D-8B80-36C34405EBC9}" v="1" dt="2023-06-08T00:53:07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6283" autoAdjust="0"/>
  </p:normalViewPr>
  <p:slideViewPr>
    <p:cSldViewPr snapToGrid="0">
      <p:cViewPr varScale="1">
        <p:scale>
          <a:sx n="106" d="100"/>
          <a:sy n="106" d="100"/>
        </p:scale>
        <p:origin x="1326" y="10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 QUINTERO, GINA PAOLA (ALLIANZ COLOMBIA)" userId="13e7f19d-8b6f-48ab-a364-4a3b5eadf9c1" providerId="ADAL" clId="{D751642B-DAA1-4F21-9EB2-A980C991F798}"/>
    <pc:docChg chg="undo custSel modSld">
      <pc:chgData name="GARCIA QUINTERO, GINA PAOLA (ALLIANZ COLOMBIA)" userId="13e7f19d-8b6f-48ab-a364-4a3b5eadf9c1" providerId="ADAL" clId="{D751642B-DAA1-4F21-9EB2-A980C991F798}" dt="2023-06-06T15:42:14.195" v="216" actId="20577"/>
      <pc:docMkLst>
        <pc:docMk/>
      </pc:docMkLst>
      <pc:sldChg chg="addSp delSp modSp mod">
        <pc:chgData name="GARCIA QUINTERO, GINA PAOLA (ALLIANZ COLOMBIA)" userId="13e7f19d-8b6f-48ab-a364-4a3b5eadf9c1" providerId="ADAL" clId="{D751642B-DAA1-4F21-9EB2-A980C991F798}" dt="2023-05-26T23:07:11.266" v="102" actId="1076"/>
        <pc:sldMkLst>
          <pc:docMk/>
          <pc:sldMk cId="1065442563" sldId="267"/>
        </pc:sldMkLst>
        <pc:spChg chg="mod">
          <ac:chgData name="GARCIA QUINTERO, GINA PAOLA (ALLIANZ COLOMBIA)" userId="13e7f19d-8b6f-48ab-a364-4a3b5eadf9c1" providerId="ADAL" clId="{D751642B-DAA1-4F21-9EB2-A980C991F798}" dt="2023-05-26T13:26:57.045" v="4" actId="1076"/>
          <ac:spMkLst>
            <pc:docMk/>
            <pc:sldMk cId="1065442563" sldId="267"/>
            <ac:spMk id="12" creationId="{6FE693AF-1DE2-A474-D5AF-6097331CC6CD}"/>
          </ac:spMkLst>
        </pc:spChg>
        <pc:spChg chg="add mod">
          <ac:chgData name="GARCIA QUINTERO, GINA PAOLA (ALLIANZ COLOMBIA)" userId="13e7f19d-8b6f-48ab-a364-4a3b5eadf9c1" providerId="ADAL" clId="{D751642B-DAA1-4F21-9EB2-A980C991F798}" dt="2023-05-26T23:07:11.266" v="102" actId="1076"/>
          <ac:spMkLst>
            <pc:docMk/>
            <pc:sldMk cId="1065442563" sldId="267"/>
            <ac:spMk id="13" creationId="{EF1780E6-A374-4534-5E73-7A97D9C5F3E7}"/>
          </ac:spMkLst>
        </pc:spChg>
        <pc:spChg chg="mod">
          <ac:chgData name="GARCIA QUINTERO, GINA PAOLA (ALLIANZ COLOMBIA)" userId="13e7f19d-8b6f-48ab-a364-4a3b5eadf9c1" providerId="ADAL" clId="{D751642B-DAA1-4F21-9EB2-A980C991F798}" dt="2023-05-26T23:06:23.205" v="14" actId="1076"/>
          <ac:spMkLst>
            <pc:docMk/>
            <pc:sldMk cId="1065442563" sldId="267"/>
            <ac:spMk id="36" creationId="{ED5D79C5-902C-8466-92CA-C83378AEAB59}"/>
          </ac:spMkLst>
        </pc:spChg>
        <pc:spChg chg="add mod">
          <ac:chgData name="GARCIA QUINTERO, GINA PAOLA (ALLIANZ COLOMBIA)" userId="13e7f19d-8b6f-48ab-a364-4a3b5eadf9c1" providerId="ADAL" clId="{D751642B-DAA1-4F21-9EB2-A980C991F798}" dt="2023-05-26T13:25:14.307" v="3" actId="1076"/>
          <ac:spMkLst>
            <pc:docMk/>
            <pc:sldMk cId="1065442563" sldId="267"/>
            <ac:spMk id="54" creationId="{7E1FFF0B-76DA-D8BF-DA7A-BD540C1AD801}"/>
          </ac:spMkLst>
        </pc:spChg>
        <pc:spChg chg="add mod">
          <ac:chgData name="GARCIA QUINTERO, GINA PAOLA (ALLIANZ COLOMBIA)" userId="13e7f19d-8b6f-48ab-a364-4a3b5eadf9c1" providerId="ADAL" clId="{D751642B-DAA1-4F21-9EB2-A980C991F798}" dt="2023-05-26T16:21:38.192" v="13" actId="1076"/>
          <ac:spMkLst>
            <pc:docMk/>
            <pc:sldMk cId="1065442563" sldId="267"/>
            <ac:spMk id="58" creationId="{83618E2A-7810-296A-F3A0-7407959824F0}"/>
          </ac:spMkLst>
        </pc:spChg>
        <pc:cxnChg chg="add del mod">
          <ac:chgData name="GARCIA QUINTERO, GINA PAOLA (ALLIANZ COLOMBIA)" userId="13e7f19d-8b6f-48ab-a364-4a3b5eadf9c1" providerId="ADAL" clId="{D751642B-DAA1-4F21-9EB2-A980C991F798}" dt="2023-05-26T15:59:43.689" v="11" actId="478"/>
          <ac:cxnSpMkLst>
            <pc:docMk/>
            <pc:sldMk cId="1065442563" sldId="267"/>
            <ac:cxnSpMk id="57" creationId="{FC70CDE1-BDE3-3EF4-77B2-BB18BD107AD2}"/>
          </ac:cxnSpMkLst>
        </pc:cxnChg>
        <pc:cxnChg chg="mod">
          <ac:chgData name="GARCIA QUINTERO, GINA PAOLA (ALLIANZ COLOMBIA)" userId="13e7f19d-8b6f-48ab-a364-4a3b5eadf9c1" providerId="ADAL" clId="{D751642B-DAA1-4F21-9EB2-A980C991F798}" dt="2023-05-26T14:43:38.670" v="5" actId="14100"/>
          <ac:cxnSpMkLst>
            <pc:docMk/>
            <pc:sldMk cId="1065442563" sldId="267"/>
            <ac:cxnSpMk id="1115" creationId="{2E734D32-5EA0-F862-9B39-0B86AEEF508E}"/>
          </ac:cxnSpMkLst>
        </pc:cxnChg>
        <pc:cxnChg chg="mod">
          <ac:chgData name="GARCIA QUINTERO, GINA PAOLA (ALLIANZ COLOMBIA)" userId="13e7f19d-8b6f-48ab-a364-4a3b5eadf9c1" providerId="ADAL" clId="{D751642B-DAA1-4F21-9EB2-A980C991F798}" dt="2023-05-26T14:43:42.280" v="6" actId="14100"/>
          <ac:cxnSpMkLst>
            <pc:docMk/>
            <pc:sldMk cId="1065442563" sldId="267"/>
            <ac:cxnSpMk id="1128" creationId="{181C3535-5373-F5F5-DB2A-BC398C81674A}"/>
          </ac:cxnSpMkLst>
        </pc:cxnChg>
      </pc:sldChg>
      <pc:sldChg chg="addSp modSp mod">
        <pc:chgData name="GARCIA QUINTERO, GINA PAOLA (ALLIANZ COLOMBIA)" userId="13e7f19d-8b6f-48ab-a364-4a3b5eadf9c1" providerId="ADAL" clId="{D751642B-DAA1-4F21-9EB2-A980C991F798}" dt="2023-06-06T15:42:14.195" v="216" actId="20577"/>
        <pc:sldMkLst>
          <pc:docMk/>
          <pc:sldMk cId="2282734253" sldId="1176"/>
        </pc:sldMkLst>
        <pc:graphicFrameChg chg="mod modGraphic">
          <ac:chgData name="GARCIA QUINTERO, GINA PAOLA (ALLIANZ COLOMBIA)" userId="13e7f19d-8b6f-48ab-a364-4a3b5eadf9c1" providerId="ADAL" clId="{D751642B-DAA1-4F21-9EB2-A980C991F798}" dt="2023-06-06T15:42:14.195" v="216" actId="20577"/>
          <ac:graphicFrameMkLst>
            <pc:docMk/>
            <pc:sldMk cId="2282734253" sldId="1176"/>
            <ac:graphicFrameMk id="104" creationId="{5F499BCA-8573-B175-C798-B8390AE12130}"/>
          </ac:graphicFrameMkLst>
        </pc:graphicFrameChg>
        <pc:picChg chg="add mod">
          <ac:chgData name="GARCIA QUINTERO, GINA PAOLA (ALLIANZ COLOMBIA)" userId="13e7f19d-8b6f-48ab-a364-4a3b5eadf9c1" providerId="ADAL" clId="{D751642B-DAA1-4F21-9EB2-A980C991F798}" dt="2023-05-26T13:23:17.846" v="1" actId="1076"/>
          <ac:picMkLst>
            <pc:docMk/>
            <pc:sldMk cId="2282734253" sldId="1176"/>
            <ac:picMk id="2" creationId="{F772A7E8-73F1-9912-C3E1-9B929C216F3A}"/>
          </ac:picMkLst>
        </pc:picChg>
      </pc:sldChg>
    </pc:docChg>
  </pc:docChgLst>
  <pc:docChgLst>
    <pc:chgData name="DIAZ MONTENEGRO, MARIA TATIANA (ALLIANZ COLOMBIA)" userId="5a0aa304-364f-460b-bf74-6a75e32f5f88" providerId="ADAL" clId="{09D27E37-979C-4F2D-8B80-36C34405EBC9}"/>
    <pc:docChg chg="addSld modSld">
      <pc:chgData name="DIAZ MONTENEGRO, MARIA TATIANA (ALLIANZ COLOMBIA)" userId="5a0aa304-364f-460b-bf74-6a75e32f5f88" providerId="ADAL" clId="{09D27E37-979C-4F2D-8B80-36C34405EBC9}" dt="2023-06-08T01:14:35.341" v="19" actId="6549"/>
      <pc:docMkLst>
        <pc:docMk/>
      </pc:docMkLst>
      <pc:sldChg chg="modSp mod">
        <pc:chgData name="DIAZ MONTENEGRO, MARIA TATIANA (ALLIANZ COLOMBIA)" userId="5a0aa304-364f-460b-bf74-6a75e32f5f88" providerId="ADAL" clId="{09D27E37-979C-4F2D-8B80-36C34405EBC9}" dt="2023-06-08T00:50:10.137" v="13" actId="20577"/>
        <pc:sldMkLst>
          <pc:docMk/>
          <pc:sldMk cId="3641265633" sldId="278"/>
        </pc:sldMkLst>
        <pc:spChg chg="mod">
          <ac:chgData name="DIAZ MONTENEGRO, MARIA TATIANA (ALLIANZ COLOMBIA)" userId="5a0aa304-364f-460b-bf74-6a75e32f5f88" providerId="ADAL" clId="{09D27E37-979C-4F2D-8B80-36C34405EBC9}" dt="2023-06-08T00:50:10.137" v="13" actId="20577"/>
          <ac:spMkLst>
            <pc:docMk/>
            <pc:sldMk cId="3641265633" sldId="278"/>
            <ac:spMk id="5" creationId="{B9CF4ADD-F5DF-482C-B16B-79C5A7EFD36E}"/>
          </ac:spMkLst>
        </pc:spChg>
      </pc:sldChg>
      <pc:sldChg chg="modSp add mod">
        <pc:chgData name="DIAZ MONTENEGRO, MARIA TATIANA (ALLIANZ COLOMBIA)" userId="5a0aa304-364f-460b-bf74-6a75e32f5f88" providerId="ADAL" clId="{09D27E37-979C-4F2D-8B80-36C34405EBC9}" dt="2023-06-08T01:14:35.341" v="19" actId="6549"/>
        <pc:sldMkLst>
          <pc:docMk/>
          <pc:sldMk cId="3043699249" sldId="1177"/>
        </pc:sldMkLst>
        <pc:spChg chg="mod">
          <ac:chgData name="DIAZ MONTENEGRO, MARIA TATIANA (ALLIANZ COLOMBIA)" userId="5a0aa304-364f-460b-bf74-6a75e32f5f88" providerId="ADAL" clId="{09D27E37-979C-4F2D-8B80-36C34405EBC9}" dt="2023-06-08T01:14:35.341" v="19" actId="6549"/>
          <ac:spMkLst>
            <pc:docMk/>
            <pc:sldMk cId="3043699249" sldId="1177"/>
            <ac:spMk id="1121" creationId="{9B67A2E8-F268-48D4-8315-AD387517E00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70CCF-2698-47A1-ABEA-B5CB897560C4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1A3EC-9367-47C2-BD24-492CBB599E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38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51A3EC-9367-47C2-BD24-492CBB599E4C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4F7E70-F3F7-40C5-960E-0489917671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F96A80-20CB-42EA-92E4-1D0CA8150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451A60-8444-4E36-ACFA-6B395BFAF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6A0D71-49C1-41BF-9B06-B199E2BF5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62E933-3092-4EFD-82A5-A6F452CFA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484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40056-0C32-4222-BD5C-E957DA9E5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E03B2F-D746-4898-A4D6-526F9572F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C1E732-F64F-4991-9386-8C3D36000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FCE8B9-C73C-4F2D-ADE9-0F6644D94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6CDF6E-1FF6-4F38-B958-8CBAD513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952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DF9FD5-EB97-404C-ADD1-D275F2C04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6FF993-586C-4A9A-99F7-D4C3685A9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DAC3D7-78E1-43C3-A19D-C06093607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078144-82AD-4996-AC42-9B819FEF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B22F35-9BAD-423B-8A34-C09672209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1216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mple Content one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11387785" y="260649"/>
            <a:ext cx="308914" cy="309906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121889" tIns="60944" rIns="121889" bIns="60944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781"/>
              </a:solidFill>
              <a:effectLst/>
              <a:uLnTx/>
              <a:uFillTx/>
            </a:endParaRPr>
          </a:p>
        </p:txBody>
      </p:sp>
      <p:sp>
        <p:nvSpPr>
          <p:cNvPr id="14" name="Inhaltsplatzhalter 13" descr="Spalte links"/>
          <p:cNvSpPr>
            <a:spLocks noGrp="1"/>
          </p:cNvSpPr>
          <p:nvPr>
            <p:ph sz="quarter" idx="13" hasCustomPrompt="1"/>
          </p:nvPr>
        </p:nvSpPr>
        <p:spPr>
          <a:xfrm>
            <a:off x="507997" y="1529996"/>
            <a:ext cx="11188638" cy="4839054"/>
          </a:xfrm>
          <a:prstGeom prst="rect">
            <a:avLst/>
          </a:prstGeom>
        </p:spPr>
        <p:txBody>
          <a:bodyPr rIns="0"/>
          <a:lstStyle>
            <a:lvl1pPr>
              <a:lnSpc>
                <a:spcPts val="1920"/>
              </a:lnSpc>
              <a:spcAft>
                <a:spcPts val="0"/>
              </a:spcAft>
              <a:defRPr lang="en-GB" sz="18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500">
                <a:solidFill>
                  <a:schemeClr val="tx1"/>
                </a:solidFill>
              </a:defRPr>
            </a:lvl5pPr>
            <a:lvl6pPr>
              <a:defRPr sz="15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1218926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267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37" name="Freeform 54"/>
          <p:cNvSpPr>
            <a:spLocks noEditPoints="1"/>
          </p:cNvSpPr>
          <p:nvPr/>
        </p:nvSpPr>
        <p:spPr bwMode="auto">
          <a:xfrm>
            <a:off x="11387785" y="260649"/>
            <a:ext cx="308914" cy="309906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121889" tIns="60944" rIns="121889" bIns="60944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781"/>
              </a:solidFill>
              <a:effectLst/>
              <a:uLnTx/>
              <a:uFillTx/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4C5268C-6958-4C27-B9A9-7B732B3052BE}" type="datetimeFigureOut">
              <a:rPr lang="en-GB" smtClean="0"/>
              <a:pPr/>
              <a:t>07/06/2023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noProof="0"/>
              <a:t>File name | department | Author </a:t>
            </a:r>
            <a:endParaRPr lang="en-GB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1201FF1-C63B-412E-ABF0-3D0E918900AC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1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1" y="1"/>
            <a:ext cx="8650817" cy="768172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de-DE"/>
              <a:t>Textmasterformat bearbeiten</a:t>
            </a:r>
          </a:p>
        </p:txBody>
      </p:sp>
      <p:sp>
        <p:nvSpPr>
          <p:cNvPr id="12" name="Titel 22"/>
          <p:cNvSpPr>
            <a:spLocks noGrp="1"/>
          </p:cNvSpPr>
          <p:nvPr>
            <p:ph type="title" hasCustomPrompt="1"/>
          </p:nvPr>
        </p:nvSpPr>
        <p:spPr>
          <a:xfrm>
            <a:off x="508001" y="515818"/>
            <a:ext cx="10674352" cy="514232"/>
          </a:xfrm>
        </p:spPr>
        <p:txBody>
          <a:bodyPr tIns="36000"/>
          <a:lstStyle>
            <a:lvl1pPr>
              <a:defRPr sz="2999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14418" y="260290"/>
            <a:ext cx="5580789" cy="155539"/>
          </a:xfrm>
        </p:spPr>
        <p:txBody>
          <a:bodyPr/>
          <a:lstStyle>
            <a:lvl1pPr>
              <a:defRPr sz="10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1385345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4"/>
          <p:cNvSpPr>
            <a:spLocks noEditPoints="1"/>
          </p:cNvSpPr>
          <p:nvPr/>
        </p:nvSpPr>
        <p:spPr bwMode="auto">
          <a:xfrm>
            <a:off x="11387785" y="260649"/>
            <a:ext cx="308914" cy="309906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121889" tIns="60944" rIns="121889" bIns="60944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781"/>
              </a:solidFill>
              <a:effectLst/>
              <a:uLnTx/>
              <a:uFillTx/>
            </a:endParaRPr>
          </a:p>
        </p:txBody>
      </p:sp>
      <p:sp>
        <p:nvSpPr>
          <p:cNvPr id="14" name="Inhaltsplatzhalter 13" descr="Spalte links"/>
          <p:cNvSpPr>
            <a:spLocks noGrp="1"/>
          </p:cNvSpPr>
          <p:nvPr>
            <p:ph sz="quarter" idx="13" hasCustomPrompt="1"/>
          </p:nvPr>
        </p:nvSpPr>
        <p:spPr>
          <a:xfrm>
            <a:off x="508004" y="1529996"/>
            <a:ext cx="3576000" cy="4839054"/>
          </a:xfrm>
          <a:prstGeom prst="rect">
            <a:avLst/>
          </a:prstGeom>
        </p:spPr>
        <p:txBody>
          <a:bodyPr rIns="0"/>
          <a:lstStyle>
            <a:lvl1pPr>
              <a:lnSpc>
                <a:spcPts val="1920"/>
              </a:lnSpc>
              <a:spcAft>
                <a:spcPts val="0"/>
              </a:spcAft>
              <a:defRPr lang="en-GB" sz="16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500">
                <a:solidFill>
                  <a:schemeClr val="tx1"/>
                </a:solidFill>
              </a:defRPr>
            </a:lvl5pPr>
            <a:lvl6pPr>
              <a:defRPr sz="15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1218926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267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6" name="Inhaltsplatzhalter 15" descr="Spalte mitte"/>
          <p:cNvSpPr>
            <a:spLocks noGrp="1"/>
          </p:cNvSpPr>
          <p:nvPr>
            <p:ph sz="quarter" idx="14" hasCustomPrompt="1"/>
          </p:nvPr>
        </p:nvSpPr>
        <p:spPr>
          <a:xfrm>
            <a:off x="4308082" y="1529996"/>
            <a:ext cx="3568036" cy="4839054"/>
          </a:xfrm>
          <a:prstGeom prst="rect">
            <a:avLst/>
          </a:prstGeom>
        </p:spPr>
        <p:txBody>
          <a:bodyPr rIns="0"/>
          <a:lstStyle>
            <a:lvl1pPr>
              <a:lnSpc>
                <a:spcPts val="1920"/>
              </a:lnSpc>
              <a:spcBef>
                <a:spcPts val="267"/>
              </a:spcBef>
              <a:spcAft>
                <a:spcPts val="0"/>
              </a:spcAft>
              <a:defRPr lang="en-GB" sz="16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500">
                <a:solidFill>
                  <a:schemeClr val="tx1"/>
                </a:solidFill>
              </a:defRPr>
            </a:lvl5pPr>
            <a:lvl6pPr>
              <a:defRPr sz="15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1218926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267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8" name="Inhaltsplatzhalter 17" descr="Spalte rechts"/>
          <p:cNvSpPr>
            <a:spLocks noGrp="1"/>
          </p:cNvSpPr>
          <p:nvPr>
            <p:ph sz="quarter" idx="15" hasCustomPrompt="1"/>
          </p:nvPr>
        </p:nvSpPr>
        <p:spPr>
          <a:xfrm>
            <a:off x="8127999" y="1529996"/>
            <a:ext cx="3568702" cy="4839054"/>
          </a:xfrm>
          <a:prstGeom prst="rect">
            <a:avLst/>
          </a:prstGeom>
        </p:spPr>
        <p:txBody>
          <a:bodyPr rIns="0"/>
          <a:lstStyle>
            <a:lvl1pPr>
              <a:lnSpc>
                <a:spcPts val="1920"/>
              </a:lnSpc>
              <a:spcBef>
                <a:spcPts val="267"/>
              </a:spcBef>
              <a:spcAft>
                <a:spcPts val="0"/>
              </a:spcAft>
              <a:defRPr lang="en-GB" sz="1600" b="0" kern="1200" cap="none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500">
                <a:solidFill>
                  <a:schemeClr val="tx1"/>
                </a:solidFill>
              </a:defRPr>
            </a:lvl5pPr>
            <a:lvl6pPr>
              <a:defRPr sz="1500"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l" defTabSz="1218926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267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GB" noProof="0" dirty="0"/>
              <a:t>1</a:t>
            </a:r>
          </a:p>
          <a:p>
            <a:pPr lvl="1"/>
            <a:r>
              <a:rPr lang="en-GB" noProof="0" dirty="0"/>
              <a:t>2</a:t>
            </a:r>
          </a:p>
          <a:p>
            <a:pPr lvl="2"/>
            <a:r>
              <a:rPr lang="en-GB" noProof="0" dirty="0"/>
              <a:t>3</a:t>
            </a:r>
          </a:p>
          <a:p>
            <a:pPr lvl="3"/>
            <a:r>
              <a:rPr lang="en-GB" noProof="0" dirty="0"/>
              <a:t>4</a:t>
            </a:r>
          </a:p>
          <a:p>
            <a:pPr lvl="4"/>
            <a:r>
              <a:rPr lang="en-GB" noProof="0" dirty="0"/>
              <a:t>5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37" name="Freeform 54"/>
          <p:cNvSpPr>
            <a:spLocks noEditPoints="1"/>
          </p:cNvSpPr>
          <p:nvPr/>
        </p:nvSpPr>
        <p:spPr bwMode="auto">
          <a:xfrm>
            <a:off x="11387785" y="260649"/>
            <a:ext cx="308914" cy="309906"/>
          </a:xfrm>
          <a:custGeom>
            <a:avLst/>
            <a:gdLst>
              <a:gd name="T0" fmla="*/ 227 w 396"/>
              <a:gd name="T1" fmla="*/ 310 h 397"/>
              <a:gd name="T2" fmla="*/ 227 w 396"/>
              <a:gd name="T3" fmla="*/ 91 h 397"/>
              <a:gd name="T4" fmla="*/ 204 w 396"/>
              <a:gd name="T5" fmla="*/ 68 h 397"/>
              <a:gd name="T6" fmla="*/ 152 w 396"/>
              <a:gd name="T7" fmla="*/ 68 h 397"/>
              <a:gd name="T8" fmla="*/ 152 w 396"/>
              <a:gd name="T9" fmla="*/ 92 h 397"/>
              <a:gd name="T10" fmla="*/ 155 w 396"/>
              <a:gd name="T11" fmla="*/ 92 h 397"/>
              <a:gd name="T12" fmla="*/ 169 w 396"/>
              <a:gd name="T13" fmla="*/ 109 h 397"/>
              <a:gd name="T14" fmla="*/ 169 w 396"/>
              <a:gd name="T15" fmla="*/ 310 h 397"/>
              <a:gd name="T16" fmla="*/ 227 w 396"/>
              <a:gd name="T17" fmla="*/ 310 h 397"/>
              <a:gd name="T18" fmla="*/ 252 w 396"/>
              <a:gd name="T19" fmla="*/ 310 h 397"/>
              <a:gd name="T20" fmla="*/ 309 w 396"/>
              <a:gd name="T21" fmla="*/ 310 h 397"/>
              <a:gd name="T22" fmla="*/ 309 w 396"/>
              <a:gd name="T23" fmla="*/ 139 h 397"/>
              <a:gd name="T24" fmla="*/ 286 w 396"/>
              <a:gd name="T25" fmla="*/ 116 h 397"/>
              <a:gd name="T26" fmla="*/ 252 w 396"/>
              <a:gd name="T27" fmla="*/ 116 h 397"/>
              <a:gd name="T28" fmla="*/ 252 w 396"/>
              <a:gd name="T29" fmla="*/ 310 h 397"/>
              <a:gd name="T30" fmla="*/ 144 w 396"/>
              <a:gd name="T31" fmla="*/ 310 h 397"/>
              <a:gd name="T32" fmla="*/ 144 w 396"/>
              <a:gd name="T33" fmla="*/ 116 h 397"/>
              <a:gd name="T34" fmla="*/ 111 w 396"/>
              <a:gd name="T35" fmla="*/ 116 h 397"/>
              <a:gd name="T36" fmla="*/ 87 w 396"/>
              <a:gd name="T37" fmla="*/ 139 h 397"/>
              <a:gd name="T38" fmla="*/ 87 w 396"/>
              <a:gd name="T39" fmla="*/ 310 h 397"/>
              <a:gd name="T40" fmla="*/ 144 w 396"/>
              <a:gd name="T41" fmla="*/ 310 h 397"/>
              <a:gd name="T42" fmla="*/ 363 w 396"/>
              <a:gd name="T43" fmla="*/ 199 h 397"/>
              <a:gd name="T44" fmla="*/ 198 w 396"/>
              <a:gd name="T45" fmla="*/ 365 h 397"/>
              <a:gd name="T46" fmla="*/ 33 w 396"/>
              <a:gd name="T47" fmla="*/ 199 h 397"/>
              <a:gd name="T48" fmla="*/ 198 w 396"/>
              <a:gd name="T49" fmla="*/ 32 h 397"/>
              <a:gd name="T50" fmla="*/ 363 w 396"/>
              <a:gd name="T51" fmla="*/ 199 h 397"/>
              <a:gd name="T52" fmla="*/ 396 w 396"/>
              <a:gd name="T53" fmla="*/ 199 h 397"/>
              <a:gd name="T54" fmla="*/ 198 w 396"/>
              <a:gd name="T55" fmla="*/ 0 h 397"/>
              <a:gd name="T56" fmla="*/ 0 w 396"/>
              <a:gd name="T57" fmla="*/ 199 h 397"/>
              <a:gd name="T58" fmla="*/ 198 w 396"/>
              <a:gd name="T59" fmla="*/ 397 h 397"/>
              <a:gd name="T60" fmla="*/ 396 w 396"/>
              <a:gd name="T61" fmla="*/ 199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397">
                <a:moveTo>
                  <a:pt x="227" y="310"/>
                </a:moveTo>
                <a:cubicBezTo>
                  <a:pt x="227" y="91"/>
                  <a:pt x="227" y="91"/>
                  <a:pt x="227" y="91"/>
                </a:cubicBezTo>
                <a:cubicBezTo>
                  <a:pt x="227" y="73"/>
                  <a:pt x="220" y="68"/>
                  <a:pt x="204" y="68"/>
                </a:cubicBezTo>
                <a:cubicBezTo>
                  <a:pt x="152" y="68"/>
                  <a:pt x="152" y="68"/>
                  <a:pt x="152" y="68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67" y="92"/>
                  <a:pt x="169" y="95"/>
                  <a:pt x="169" y="109"/>
                </a:cubicBezTo>
                <a:cubicBezTo>
                  <a:pt x="169" y="310"/>
                  <a:pt x="169" y="310"/>
                  <a:pt x="169" y="310"/>
                </a:cubicBezTo>
                <a:lnTo>
                  <a:pt x="227" y="310"/>
                </a:lnTo>
                <a:close/>
                <a:moveTo>
                  <a:pt x="252" y="310"/>
                </a:moveTo>
                <a:cubicBezTo>
                  <a:pt x="309" y="310"/>
                  <a:pt x="309" y="310"/>
                  <a:pt x="309" y="310"/>
                </a:cubicBezTo>
                <a:cubicBezTo>
                  <a:pt x="309" y="139"/>
                  <a:pt x="309" y="139"/>
                  <a:pt x="309" y="139"/>
                </a:cubicBezTo>
                <a:cubicBezTo>
                  <a:pt x="309" y="122"/>
                  <a:pt x="302" y="116"/>
                  <a:pt x="286" y="116"/>
                </a:cubicBezTo>
                <a:cubicBezTo>
                  <a:pt x="252" y="116"/>
                  <a:pt x="252" y="116"/>
                  <a:pt x="252" y="116"/>
                </a:cubicBezTo>
                <a:lnTo>
                  <a:pt x="252" y="310"/>
                </a:lnTo>
                <a:close/>
                <a:moveTo>
                  <a:pt x="144" y="310"/>
                </a:moveTo>
                <a:cubicBezTo>
                  <a:pt x="144" y="116"/>
                  <a:pt x="144" y="116"/>
                  <a:pt x="144" y="116"/>
                </a:cubicBezTo>
                <a:cubicBezTo>
                  <a:pt x="111" y="116"/>
                  <a:pt x="111" y="116"/>
                  <a:pt x="111" y="116"/>
                </a:cubicBezTo>
                <a:cubicBezTo>
                  <a:pt x="94" y="116"/>
                  <a:pt x="87" y="122"/>
                  <a:pt x="87" y="139"/>
                </a:cubicBezTo>
                <a:cubicBezTo>
                  <a:pt x="87" y="310"/>
                  <a:pt x="87" y="310"/>
                  <a:pt x="87" y="310"/>
                </a:cubicBezTo>
                <a:lnTo>
                  <a:pt x="144" y="310"/>
                </a:lnTo>
                <a:close/>
                <a:moveTo>
                  <a:pt x="363" y="199"/>
                </a:moveTo>
                <a:cubicBezTo>
                  <a:pt x="363" y="295"/>
                  <a:pt x="293" y="365"/>
                  <a:pt x="198" y="365"/>
                </a:cubicBezTo>
                <a:cubicBezTo>
                  <a:pt x="103" y="365"/>
                  <a:pt x="33" y="295"/>
                  <a:pt x="33" y="199"/>
                </a:cubicBezTo>
                <a:cubicBezTo>
                  <a:pt x="33" y="102"/>
                  <a:pt x="103" y="32"/>
                  <a:pt x="198" y="32"/>
                </a:cubicBezTo>
                <a:cubicBezTo>
                  <a:pt x="293" y="32"/>
                  <a:pt x="363" y="103"/>
                  <a:pt x="363" y="199"/>
                </a:cubicBezTo>
                <a:moveTo>
                  <a:pt x="396" y="199"/>
                </a:moveTo>
                <a:cubicBezTo>
                  <a:pt x="396" y="85"/>
                  <a:pt x="312" y="0"/>
                  <a:pt x="198" y="0"/>
                </a:cubicBezTo>
                <a:cubicBezTo>
                  <a:pt x="85" y="0"/>
                  <a:pt x="0" y="85"/>
                  <a:pt x="0" y="199"/>
                </a:cubicBezTo>
                <a:cubicBezTo>
                  <a:pt x="0" y="312"/>
                  <a:pt x="85" y="397"/>
                  <a:pt x="198" y="397"/>
                </a:cubicBezTo>
                <a:cubicBezTo>
                  <a:pt x="312" y="397"/>
                  <a:pt x="396" y="312"/>
                  <a:pt x="396" y="199"/>
                </a:cubicBezTo>
              </a:path>
            </a:pathLst>
          </a:custGeom>
          <a:solidFill>
            <a:srgbClr val="003781"/>
          </a:solidFill>
          <a:ln>
            <a:noFill/>
          </a:ln>
        </p:spPr>
        <p:txBody>
          <a:bodyPr vert="horz" wrap="square" lIns="121889" tIns="60944" rIns="121889" bIns="60944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781"/>
              </a:solidFill>
              <a:effectLst/>
              <a:uLnTx/>
              <a:uFillTx/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6"/>
          </p:nvPr>
        </p:nvSpPr>
        <p:spPr>
          <a:xfrm>
            <a:off x="1620211" y="6492902"/>
            <a:ext cx="1307024" cy="123083"/>
          </a:xfrm>
          <a:prstGeom prst="rect">
            <a:avLst/>
          </a:prstGeom>
        </p:spPr>
        <p:txBody>
          <a:bodyPr/>
          <a:lstStyle/>
          <a:p>
            <a:fld id="{90F62649-5276-4EF2-84DC-34B7F77937C2}" type="datetime1">
              <a:rPr lang="en-US" smtClean="0"/>
              <a:pPr/>
              <a:t>6/7/2023</a:t>
            </a:fld>
            <a:endParaRPr lang="en-GB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7"/>
          </p:nvPr>
        </p:nvSpPr>
        <p:spPr>
          <a:xfrm>
            <a:off x="508008" y="6375047"/>
            <a:ext cx="2419234" cy="117850"/>
          </a:xfrm>
          <a:prstGeom prst="rect">
            <a:avLst/>
          </a:prstGeom>
        </p:spPr>
        <p:txBody>
          <a:bodyPr/>
          <a:lstStyle/>
          <a:p>
            <a:r>
              <a:rPr lang="en-GB" noProof="0" dirty="0"/>
              <a:t>ALLIANZ NEW BRAND EXPRESSION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1201FF1-C63B-412E-ABF0-3D0E918900AC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1" name="Textplatzhalter 23"/>
          <p:cNvSpPr>
            <a:spLocks noGrp="1"/>
          </p:cNvSpPr>
          <p:nvPr>
            <p:ph type="body" sz="quarter" idx="19"/>
          </p:nvPr>
        </p:nvSpPr>
        <p:spPr>
          <a:xfrm>
            <a:off x="7" y="1"/>
            <a:ext cx="8650817" cy="768172"/>
          </a:xfrm>
          <a:solidFill>
            <a:srgbClr val="C1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de-DE" sz="100" dirty="0" smtClean="0"/>
            </a:lvl1pPr>
          </a:lstStyle>
          <a:p>
            <a:pPr lvl="0" algn="ctr"/>
            <a:r>
              <a:rPr lang="de-DE"/>
              <a:t>Textmasterformat bearbeiten</a:t>
            </a:r>
          </a:p>
        </p:txBody>
      </p:sp>
      <p:sp>
        <p:nvSpPr>
          <p:cNvPr id="12" name="Titel 22"/>
          <p:cNvSpPr>
            <a:spLocks noGrp="1"/>
          </p:cNvSpPr>
          <p:nvPr>
            <p:ph type="title" hasCustomPrompt="1"/>
          </p:nvPr>
        </p:nvSpPr>
        <p:spPr>
          <a:xfrm>
            <a:off x="508007" y="515818"/>
            <a:ext cx="10674352" cy="514232"/>
          </a:xfrm>
        </p:spPr>
        <p:txBody>
          <a:bodyPr tIns="36000"/>
          <a:lstStyle>
            <a:lvl1pPr>
              <a:defRPr sz="2999"/>
            </a:lvl1pPr>
          </a:lstStyle>
          <a:p>
            <a:r>
              <a:rPr lang="de-DE" dirty="0"/>
              <a:t>TitLE</a:t>
            </a:r>
            <a:endParaRPr lang="en-GB" dirty="0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14424" y="260296"/>
            <a:ext cx="5580789" cy="155539"/>
          </a:xfrm>
        </p:spPr>
        <p:txBody>
          <a:bodyPr/>
          <a:lstStyle>
            <a:lvl1pPr>
              <a:defRPr sz="10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err="1"/>
              <a:t>Subject</a:t>
            </a:r>
            <a:r>
              <a:rPr lang="de-DE" dirty="0"/>
              <a:t> Line </a:t>
            </a:r>
            <a:r>
              <a:rPr lang="de-DE" dirty="0" err="1"/>
              <a:t>for</a:t>
            </a:r>
            <a:r>
              <a:rPr lang="de-DE" dirty="0"/>
              <a:t> Navigation</a:t>
            </a:r>
          </a:p>
        </p:txBody>
      </p:sp>
    </p:spTree>
    <p:extLst>
      <p:ext uri="{BB962C8B-B14F-4D97-AF65-F5344CB8AC3E}">
        <p14:creationId xmlns:p14="http://schemas.microsoft.com/office/powerpoint/2010/main" val="361571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FE13B-F98D-46EC-B8D6-F729432DC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A4ACB6-BD65-44F1-BEC0-581899CF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2749C0-0653-482E-90AF-D9292C56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07D7F9-0AEB-4C7B-A7A0-2BFE30CDE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F0AC2C-B89F-436C-8408-FABD9B817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136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0C0206-F9AB-4DDF-A424-7388F2F79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EFE6B9-EF3C-4519-BAF5-69011D5B8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4D825A-111E-416A-B569-ABBF45CC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2900B2-8B64-429E-9FEF-B5BF87A7B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6438C6-1AB0-4910-A645-324CB54C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3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96ACB-D16E-4B35-AEE5-A4AAF698B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37794-B01D-4D90-91E6-0C49580DE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20EF21-3EB4-4970-8BE7-CF4D9D74B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4F4B94-4D23-49F2-83A8-310A469F1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F80CE1-6C1B-4D47-B5B2-05409347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71A049-3918-443F-B9EB-C1B57685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077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FE1A3-200A-4A87-B86E-992F54E9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2CC9DC-1E3E-4256-9E2A-E59FFC6B7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212D2F-35A6-40B4-A3E5-36C28B16E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C20572-6E6A-41F1-9685-EDFF614DB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536F6F-B049-47DA-A927-24D64A705B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F5B7914-2148-4BF7-85E1-C74BE6731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2436A8C-AA93-4DC6-ACD6-09D1A8BB3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DB10350-5FED-4847-BAD0-715AC3F6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824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35852D-9F95-4BFB-84B7-A0804BD6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F9A16BF-B7A4-4829-9405-8F8B760E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C59569-6954-4A30-AB54-A4AF2DFF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9043D86-FBAF-4B4B-BD41-6C9A42A6B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872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1EEE61-7615-4A9D-A204-870D80904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F731FBA-6EFE-458B-B9C3-3DF7332EF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FCEC7B-C09F-420B-8E09-79CC4F8A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860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58DCD1-0AF7-4A48-91CD-64E1F543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79E62B-C125-4C52-8A40-48F5F6194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DD12B4-7D42-4FD0-AFDF-F9CFAA61B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7033A9-CA36-4011-A385-67D6E4D44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E057A2-1D64-4E74-8316-4373DE5C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D1A3B1-43FF-4680-AD27-92A16871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166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352225-A271-480E-9C65-73EBE7C6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AC410A-2365-4846-8AAC-FEA4F9B595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C2F658-505C-4C47-9CBF-A128A2AE9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C53D4E-5588-4E5E-A23A-6AA0C1D3E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D467EF-0737-4DAB-8A4A-0C0AE566C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90E45E-9030-4FF4-8ED6-0590E2532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502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A9BB584-D1E9-464D-8E3F-04D2AA6A6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EBFD38-2C9F-4DCB-9C63-2F0BC1C44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05D427-9B03-4B50-A522-1E8FF37B2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04FB4-4FB6-4997-8364-E63DC975F3B5}" type="datetimeFigureOut">
              <a:rPr lang="es-CO" smtClean="0"/>
              <a:t>7/06/2023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139D54-16D0-46DC-B328-1B67BBFCB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078AFD-5472-401D-BDC0-408B2B37C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4B954-033C-487B-B760-4EB500481CF5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F095653-93F3-84E3-B82C-01D4F705BFD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93562" y="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C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182721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Himmel, draußen, Agave, Wolken enthält.&#10;&#10;Automatisch generierte Beschreibung">
            <a:extLst>
              <a:ext uri="{FF2B5EF4-FFF2-40B4-BE49-F238E27FC236}">
                <a16:creationId xmlns:a16="http://schemas.microsoft.com/office/drawing/2014/main" id="{86FD7CF1-DE35-4057-944D-5FAA8958719F}"/>
              </a:ext>
            </a:extLst>
          </p:cNvPr>
          <p:cNvPicPr>
            <a:picLocks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5028988" y="53"/>
            <a:ext cx="7163013" cy="4800397"/>
          </a:xfrm>
          <a:prstGeom prst="rect">
            <a:avLst/>
          </a:prstGeom>
        </p:spPr>
      </p:pic>
      <p:sp>
        <p:nvSpPr>
          <p:cNvPr id="5" name="Inhaltsplatzhalter 10">
            <a:extLst>
              <a:ext uri="{FF2B5EF4-FFF2-40B4-BE49-F238E27FC236}">
                <a16:creationId xmlns:a16="http://schemas.microsoft.com/office/drawing/2014/main" id="{B9CF4ADD-F5DF-482C-B16B-79C5A7EFD36E}"/>
              </a:ext>
            </a:extLst>
          </p:cNvPr>
          <p:cNvSpPr txBox="1">
            <a:spLocks/>
          </p:cNvSpPr>
          <p:nvPr/>
        </p:nvSpPr>
        <p:spPr>
          <a:xfrm>
            <a:off x="495610" y="1448242"/>
            <a:ext cx="6097695" cy="453441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None/>
              <a:defRPr sz="189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1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1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216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 sz="151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16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 sz="189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360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8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974" dirty="0">
                <a:solidFill>
                  <a:schemeClr val="accent1">
                    <a:lumMod val="75000"/>
                  </a:schemeClr>
                </a:solidFill>
              </a:rPr>
              <a:t>PROCESOS</a:t>
            </a:r>
            <a:r>
              <a:rPr lang="en-US" sz="4974" dirty="0">
                <a:solidFill>
                  <a:schemeClr val="tx1"/>
                </a:solidFill>
              </a:rPr>
              <a:t> </a:t>
            </a:r>
            <a:r>
              <a:rPr lang="en-US" sz="4974" dirty="0">
                <a:solidFill>
                  <a:schemeClr val="accent1">
                    <a:lumMod val="75000"/>
                  </a:schemeClr>
                </a:solidFill>
              </a:rPr>
              <a:t>JUDICIALES</a:t>
            </a:r>
            <a:r>
              <a:rPr lang="en-US" sz="4974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rgbClr val="13A0D3"/>
                </a:solidFill>
              </a:rPr>
              <a:t>AUTOS Y GENERALES</a:t>
            </a:r>
          </a:p>
          <a:p>
            <a:pPr>
              <a:lnSpc>
                <a:spcPct val="80000"/>
              </a:lnSpc>
            </a:pPr>
            <a:br>
              <a:rPr lang="en-US" sz="4974" dirty="0">
                <a:solidFill>
                  <a:schemeClr val="tx1"/>
                </a:solidFill>
              </a:rPr>
            </a:br>
            <a:endParaRPr lang="en-US" sz="4974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US" sz="4974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br>
              <a:rPr lang="de-DE" sz="2000" dirty="0">
                <a:solidFill>
                  <a:schemeClr val="tx1"/>
                </a:solidFill>
              </a:rPr>
            </a:br>
            <a:endParaRPr lang="de-DE" sz="1587" dirty="0">
              <a:solidFill>
                <a:schemeClr val="tx1"/>
              </a:solidFill>
            </a:endParaRPr>
          </a:p>
          <a:p>
            <a:endParaRPr lang="es-MX" sz="1587" dirty="0">
              <a:solidFill>
                <a:schemeClr val="tx1"/>
              </a:solidFill>
            </a:endParaRPr>
          </a:p>
          <a:p>
            <a:r>
              <a:rPr lang="es-MX" sz="1587" dirty="0">
                <a:solidFill>
                  <a:schemeClr val="tx1"/>
                </a:solidFill>
              </a:rPr>
              <a:t>Vicepresidencia de Operaciones, Claims &amp; Transformación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01B16AA-D561-48ED-BFA7-E5FF24D67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294F7B-18FD-4A99-8643-13923431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1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92C9CDF-6C4A-46BB-A42C-04E5961879D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5610" y="495663"/>
            <a:ext cx="2057313" cy="50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26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FB351FCD-8C25-CEE8-50A4-E0393A512D29}"/>
              </a:ext>
            </a:extLst>
          </p:cNvPr>
          <p:cNvSpPr/>
          <p:nvPr/>
        </p:nvSpPr>
        <p:spPr>
          <a:xfrm>
            <a:off x="6265416" y="1355577"/>
            <a:ext cx="1368755" cy="13756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2B8B00D8-404B-BE80-EAA0-DC31E71E6E20}"/>
              </a:ext>
            </a:extLst>
          </p:cNvPr>
          <p:cNvSpPr/>
          <p:nvPr/>
        </p:nvSpPr>
        <p:spPr>
          <a:xfrm>
            <a:off x="4955246" y="1336585"/>
            <a:ext cx="1098967" cy="13756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8"/>
          </p:nvPr>
        </p:nvSpPr>
        <p:spPr>
          <a:xfrm>
            <a:off x="8799050" y="8042428"/>
            <a:ext cx="2743200" cy="365125"/>
          </a:xfrm>
        </p:spPr>
        <p:txBody>
          <a:bodyPr/>
          <a:lstStyle/>
          <a:p>
            <a:fld id="{61201FF1-C63B-412E-ABF0-3D0E918900AC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9"/>
          </p:nvPr>
        </p:nvSpPr>
        <p:spPr>
          <a:xfrm>
            <a:off x="1" y="1"/>
            <a:ext cx="8650817" cy="6361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s-CO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9280" y="415246"/>
            <a:ext cx="10193968" cy="514232"/>
          </a:xfrm>
        </p:spPr>
        <p:txBody>
          <a:bodyPr>
            <a:normAutofit fontScale="90000"/>
          </a:bodyPr>
          <a:lstStyle/>
          <a:p>
            <a:r>
              <a:rPr lang="es-CO" b="1" dirty="0">
                <a:solidFill>
                  <a:schemeClr val="accent1">
                    <a:lumMod val="75000"/>
                  </a:schemeClr>
                </a:solidFill>
              </a:rPr>
              <a:t>FLUJO MODELO PROCESOS JUDICIALES </a:t>
            </a:r>
            <a:br>
              <a:rPr lang="es-C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DECRETO 806 DEL 2020</a:t>
            </a:r>
          </a:p>
        </p:txBody>
      </p:sp>
      <p:sp>
        <p:nvSpPr>
          <p:cNvPr id="59" name="73 CuadroTexto"/>
          <p:cNvSpPr txBox="1"/>
          <p:nvPr/>
        </p:nvSpPr>
        <p:spPr>
          <a:xfrm>
            <a:off x="-65086" y="1724139"/>
            <a:ext cx="1266938" cy="285770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1000" dirty="0"/>
              <a:t>Traslado/notificación </a:t>
            </a:r>
          </a:p>
        </p:txBody>
      </p:sp>
      <p:sp>
        <p:nvSpPr>
          <p:cNvPr id="2" name="73 CuadroTexto">
            <a:extLst>
              <a:ext uri="{FF2B5EF4-FFF2-40B4-BE49-F238E27FC236}">
                <a16:creationId xmlns:a16="http://schemas.microsoft.com/office/drawing/2014/main" id="{ACAFD8DB-F376-33DF-DD3B-15AF7D03593F}"/>
              </a:ext>
            </a:extLst>
          </p:cNvPr>
          <p:cNvSpPr txBox="1"/>
          <p:nvPr/>
        </p:nvSpPr>
        <p:spPr>
          <a:xfrm>
            <a:off x="1002693" y="1724042"/>
            <a:ext cx="1067501" cy="593546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1000" dirty="0"/>
              <a:t>Asignación abogado externo</a:t>
            </a:r>
          </a:p>
          <a:p>
            <a:pPr algn="ctr"/>
            <a:r>
              <a:rPr lang="es-CO" sz="1000" dirty="0"/>
              <a:t>(2 días)</a:t>
            </a:r>
            <a:endParaRPr lang="es-CO" sz="1089" dirty="0"/>
          </a:p>
        </p:txBody>
      </p:sp>
      <p:sp>
        <p:nvSpPr>
          <p:cNvPr id="10" name="73 CuadroTexto">
            <a:extLst>
              <a:ext uri="{FF2B5EF4-FFF2-40B4-BE49-F238E27FC236}">
                <a16:creationId xmlns:a16="http://schemas.microsoft.com/office/drawing/2014/main" id="{5B550B9C-BF45-E10C-6A60-B428C135A023}"/>
              </a:ext>
            </a:extLst>
          </p:cNvPr>
          <p:cNvSpPr txBox="1"/>
          <p:nvPr/>
        </p:nvSpPr>
        <p:spPr>
          <a:xfrm>
            <a:off x="1749311" y="1723909"/>
            <a:ext cx="1781066" cy="467101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1089" dirty="0"/>
              <a:t>Solicitud de antecedentes</a:t>
            </a:r>
          </a:p>
          <a:p>
            <a:pPr algn="ctr"/>
            <a:r>
              <a:rPr lang="es-CO" sz="1089" dirty="0"/>
              <a:t>(2días)</a:t>
            </a:r>
          </a:p>
        </p:txBody>
      </p:sp>
      <p:pic>
        <p:nvPicPr>
          <p:cNvPr id="16" name="Gráfico 15" descr="Perfil de hombre con relleno sólido">
            <a:extLst>
              <a:ext uri="{FF2B5EF4-FFF2-40B4-BE49-F238E27FC236}">
                <a16:creationId xmlns:a16="http://schemas.microsoft.com/office/drawing/2014/main" id="{B468097A-89A5-5343-4D7C-B383AD00E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80" y="1444182"/>
            <a:ext cx="375080" cy="375080"/>
          </a:xfrm>
          <a:prstGeom prst="rect">
            <a:avLst/>
          </a:prstGeom>
        </p:spPr>
      </p:pic>
      <p:pic>
        <p:nvPicPr>
          <p:cNvPr id="18" name="Gráfico 17" descr="Perfil de hombre con relleno sólido">
            <a:extLst>
              <a:ext uri="{FF2B5EF4-FFF2-40B4-BE49-F238E27FC236}">
                <a16:creationId xmlns:a16="http://schemas.microsoft.com/office/drawing/2014/main" id="{17E7624C-0E0D-122D-828C-C0E0DFFA7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9367" y="1460058"/>
            <a:ext cx="375080" cy="375080"/>
          </a:xfrm>
          <a:prstGeom prst="rect">
            <a:avLst/>
          </a:prstGeom>
        </p:spPr>
      </p:pic>
      <p:pic>
        <p:nvPicPr>
          <p:cNvPr id="19" name="Gráfico 18" descr="Perfil de hombre con relleno sólido">
            <a:extLst>
              <a:ext uri="{FF2B5EF4-FFF2-40B4-BE49-F238E27FC236}">
                <a16:creationId xmlns:a16="http://schemas.microsoft.com/office/drawing/2014/main" id="{832AADAC-E530-FC8C-C8D7-D91AD661D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45112" y="5428739"/>
            <a:ext cx="375080" cy="375080"/>
          </a:xfrm>
          <a:prstGeom prst="rect">
            <a:avLst/>
          </a:prstGeom>
        </p:spPr>
      </p:pic>
      <p:sp>
        <p:nvSpPr>
          <p:cNvPr id="20" name="73 CuadroTexto">
            <a:extLst>
              <a:ext uri="{FF2B5EF4-FFF2-40B4-BE49-F238E27FC236}">
                <a16:creationId xmlns:a16="http://schemas.microsoft.com/office/drawing/2014/main" id="{6688BF5B-ECB7-FDED-D930-F4B09F1A5FA7}"/>
              </a:ext>
            </a:extLst>
          </p:cNvPr>
          <p:cNvSpPr txBox="1"/>
          <p:nvPr/>
        </p:nvSpPr>
        <p:spPr>
          <a:xfrm>
            <a:off x="9425405" y="5495259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Abogado interno</a:t>
            </a:r>
          </a:p>
        </p:txBody>
      </p:sp>
      <p:pic>
        <p:nvPicPr>
          <p:cNvPr id="23" name="Gráfico 22" descr="Perfil de hombre con relleno sólido">
            <a:extLst>
              <a:ext uri="{FF2B5EF4-FFF2-40B4-BE49-F238E27FC236}">
                <a16:creationId xmlns:a16="http://schemas.microsoft.com/office/drawing/2014/main" id="{BF54AE32-655D-65BC-7F38-9D549B85A9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90037" y="1448735"/>
            <a:ext cx="375080" cy="375080"/>
          </a:xfrm>
          <a:prstGeom prst="rect">
            <a:avLst/>
          </a:prstGeom>
        </p:spPr>
      </p:pic>
      <p:sp>
        <p:nvSpPr>
          <p:cNvPr id="24" name="Hexágono 23">
            <a:extLst>
              <a:ext uri="{FF2B5EF4-FFF2-40B4-BE49-F238E27FC236}">
                <a16:creationId xmlns:a16="http://schemas.microsoft.com/office/drawing/2014/main" id="{AD0C1786-71AB-B99A-C525-37FC76F742D5}"/>
              </a:ext>
            </a:extLst>
          </p:cNvPr>
          <p:cNvSpPr/>
          <p:nvPr/>
        </p:nvSpPr>
        <p:spPr>
          <a:xfrm>
            <a:off x="830003" y="2468858"/>
            <a:ext cx="506802" cy="222409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320</a:t>
            </a:r>
          </a:p>
        </p:txBody>
      </p:sp>
      <p:sp>
        <p:nvSpPr>
          <p:cNvPr id="25" name="Hexágono 24">
            <a:extLst>
              <a:ext uri="{FF2B5EF4-FFF2-40B4-BE49-F238E27FC236}">
                <a16:creationId xmlns:a16="http://schemas.microsoft.com/office/drawing/2014/main" id="{003F527C-A0DD-A9C4-8BFF-4B37946BB61C}"/>
              </a:ext>
            </a:extLst>
          </p:cNvPr>
          <p:cNvSpPr/>
          <p:nvPr/>
        </p:nvSpPr>
        <p:spPr>
          <a:xfrm>
            <a:off x="9393014" y="6146484"/>
            <a:ext cx="344411" cy="222409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00" dirty="0"/>
              <a:t> </a:t>
            </a:r>
          </a:p>
        </p:txBody>
      </p:sp>
      <p:sp>
        <p:nvSpPr>
          <p:cNvPr id="26" name="73 CuadroTexto">
            <a:extLst>
              <a:ext uri="{FF2B5EF4-FFF2-40B4-BE49-F238E27FC236}">
                <a16:creationId xmlns:a16="http://schemas.microsoft.com/office/drawing/2014/main" id="{3465BEF7-9857-BB3A-CF62-D6549BED460C}"/>
              </a:ext>
            </a:extLst>
          </p:cNvPr>
          <p:cNvSpPr txBox="1"/>
          <p:nvPr/>
        </p:nvSpPr>
        <p:spPr>
          <a:xfrm>
            <a:off x="9212624" y="6163565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          Indexación</a:t>
            </a:r>
          </a:p>
        </p:txBody>
      </p:sp>
      <p:sp>
        <p:nvSpPr>
          <p:cNvPr id="27" name="Hexágono 26">
            <a:extLst>
              <a:ext uri="{FF2B5EF4-FFF2-40B4-BE49-F238E27FC236}">
                <a16:creationId xmlns:a16="http://schemas.microsoft.com/office/drawing/2014/main" id="{70C21191-FF4F-2422-1173-A2F806E61135}"/>
              </a:ext>
            </a:extLst>
          </p:cNvPr>
          <p:cNvSpPr/>
          <p:nvPr/>
        </p:nvSpPr>
        <p:spPr>
          <a:xfrm>
            <a:off x="2369818" y="2470800"/>
            <a:ext cx="506802" cy="222409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322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45FB35B-AA22-72F7-F252-75C9898B287C}"/>
              </a:ext>
            </a:extLst>
          </p:cNvPr>
          <p:cNvSpPr txBox="1"/>
          <p:nvPr/>
        </p:nvSpPr>
        <p:spPr>
          <a:xfrm>
            <a:off x="3402066" y="1744543"/>
            <a:ext cx="1580170" cy="42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90" dirty="0"/>
              <a:t>Envío de antecedentes</a:t>
            </a:r>
          </a:p>
          <a:p>
            <a:pPr algn="ctr"/>
            <a:r>
              <a:rPr lang="es-CO" sz="1090" dirty="0"/>
              <a:t>(5días)</a:t>
            </a:r>
          </a:p>
        </p:txBody>
      </p:sp>
      <p:pic>
        <p:nvPicPr>
          <p:cNvPr id="39" name="Gráfico 38" descr="Perfil de hombre con relleno sólido">
            <a:extLst>
              <a:ext uri="{FF2B5EF4-FFF2-40B4-BE49-F238E27FC236}">
                <a16:creationId xmlns:a16="http://schemas.microsoft.com/office/drawing/2014/main" id="{8AAA4AF8-3217-3F64-CE44-166C34C39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3403" y="1460799"/>
            <a:ext cx="375080" cy="375080"/>
          </a:xfrm>
          <a:prstGeom prst="rect">
            <a:avLst/>
          </a:prstGeom>
        </p:spPr>
      </p:pic>
      <p:pic>
        <p:nvPicPr>
          <p:cNvPr id="40" name="Gráfico 39" descr="Perfil de hombre con relleno sólido">
            <a:extLst>
              <a:ext uri="{FF2B5EF4-FFF2-40B4-BE49-F238E27FC236}">
                <a16:creationId xmlns:a16="http://schemas.microsoft.com/office/drawing/2014/main" id="{03872C6A-110B-3128-B82D-DC01B08F04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78334" y="5422607"/>
            <a:ext cx="375080" cy="375080"/>
          </a:xfrm>
          <a:prstGeom prst="rect">
            <a:avLst/>
          </a:prstGeom>
        </p:spPr>
      </p:pic>
      <p:sp>
        <p:nvSpPr>
          <p:cNvPr id="42" name="73 CuadroTexto">
            <a:extLst>
              <a:ext uri="{FF2B5EF4-FFF2-40B4-BE49-F238E27FC236}">
                <a16:creationId xmlns:a16="http://schemas.microsoft.com/office/drawing/2014/main" id="{EDC03D6C-09F8-A9E9-FFA2-47A84995C1EF}"/>
              </a:ext>
            </a:extLst>
          </p:cNvPr>
          <p:cNvSpPr txBox="1"/>
          <p:nvPr/>
        </p:nvSpPr>
        <p:spPr>
          <a:xfrm>
            <a:off x="10678379" y="5488783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Abogado externo</a:t>
            </a:r>
          </a:p>
        </p:txBody>
      </p:sp>
      <p:sp>
        <p:nvSpPr>
          <p:cNvPr id="43" name="Hexágono 42">
            <a:extLst>
              <a:ext uri="{FF2B5EF4-FFF2-40B4-BE49-F238E27FC236}">
                <a16:creationId xmlns:a16="http://schemas.microsoft.com/office/drawing/2014/main" id="{4F986863-C90B-3CDF-B8B8-FF168CA3B80A}"/>
              </a:ext>
            </a:extLst>
          </p:cNvPr>
          <p:cNvSpPr/>
          <p:nvPr/>
        </p:nvSpPr>
        <p:spPr>
          <a:xfrm>
            <a:off x="3923409" y="2455648"/>
            <a:ext cx="506802" cy="222409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321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A39F2AE-C3A1-A8C3-973B-4A96AB647A8F}"/>
              </a:ext>
            </a:extLst>
          </p:cNvPr>
          <p:cNvSpPr txBox="1"/>
          <p:nvPr/>
        </p:nvSpPr>
        <p:spPr>
          <a:xfrm>
            <a:off x="4771049" y="1748924"/>
            <a:ext cx="1470761" cy="42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Informe preliminar </a:t>
            </a:r>
          </a:p>
          <a:p>
            <a:pPr algn="ctr"/>
            <a:r>
              <a:rPr lang="es-CO" sz="1090" dirty="0"/>
              <a:t>(3días)</a:t>
            </a:r>
          </a:p>
        </p:txBody>
      </p:sp>
      <p:pic>
        <p:nvPicPr>
          <p:cNvPr id="46" name="Gráfico 45" descr="Perfil de hombre con relleno sólido">
            <a:extLst>
              <a:ext uri="{FF2B5EF4-FFF2-40B4-BE49-F238E27FC236}">
                <a16:creationId xmlns:a16="http://schemas.microsoft.com/office/drawing/2014/main" id="{AF71D968-3AB0-0EFE-B2C9-9A32DE1F2B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77840" y="1460799"/>
            <a:ext cx="361425" cy="361425"/>
          </a:xfrm>
          <a:prstGeom prst="rect">
            <a:avLst/>
          </a:prstGeom>
        </p:spPr>
      </p:pic>
      <p:sp>
        <p:nvSpPr>
          <p:cNvPr id="47" name="Hexágono 46">
            <a:extLst>
              <a:ext uri="{FF2B5EF4-FFF2-40B4-BE49-F238E27FC236}">
                <a16:creationId xmlns:a16="http://schemas.microsoft.com/office/drawing/2014/main" id="{E38405E4-A109-C2AB-CB43-E1D16DDBFDB9}"/>
              </a:ext>
            </a:extLst>
          </p:cNvPr>
          <p:cNvSpPr/>
          <p:nvPr/>
        </p:nvSpPr>
        <p:spPr>
          <a:xfrm>
            <a:off x="5254778" y="2471550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324</a:t>
            </a:r>
          </a:p>
        </p:txBody>
      </p:sp>
      <p:pic>
        <p:nvPicPr>
          <p:cNvPr id="49" name="Gráfico 48" descr="Signo de exclamación con relleno sólido">
            <a:extLst>
              <a:ext uri="{FF2B5EF4-FFF2-40B4-BE49-F238E27FC236}">
                <a16:creationId xmlns:a16="http://schemas.microsoft.com/office/drawing/2014/main" id="{55848A10-619D-55C3-9848-0FE1C9C1DC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637368" y="5813723"/>
            <a:ext cx="301868" cy="301868"/>
          </a:xfrm>
          <a:prstGeom prst="rect">
            <a:avLst/>
          </a:prstGeom>
        </p:spPr>
      </p:pic>
      <p:sp>
        <p:nvSpPr>
          <p:cNvPr id="50" name="73 CuadroTexto">
            <a:extLst>
              <a:ext uri="{FF2B5EF4-FFF2-40B4-BE49-F238E27FC236}">
                <a16:creationId xmlns:a16="http://schemas.microsoft.com/office/drawing/2014/main" id="{A725220F-6328-E248-1BC4-9FD5687DF05E}"/>
              </a:ext>
            </a:extLst>
          </p:cNvPr>
          <p:cNvSpPr txBox="1"/>
          <p:nvPr/>
        </p:nvSpPr>
        <p:spPr>
          <a:xfrm>
            <a:off x="10452504" y="5820379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Alerta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E6BCD19-D415-A1A7-5AEB-DA4A8C1BF5F6}"/>
              </a:ext>
            </a:extLst>
          </p:cNvPr>
          <p:cNvSpPr txBox="1"/>
          <p:nvPr/>
        </p:nvSpPr>
        <p:spPr>
          <a:xfrm>
            <a:off x="5975366" y="1724172"/>
            <a:ext cx="198269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00" dirty="0"/>
              <a:t>Instrucciones</a:t>
            </a:r>
          </a:p>
          <a:p>
            <a:pPr algn="ctr"/>
            <a:r>
              <a:rPr lang="es-CO" sz="1000" dirty="0"/>
              <a:t>Informe abogado interno</a:t>
            </a:r>
          </a:p>
          <a:p>
            <a:pPr algn="ctr"/>
            <a:r>
              <a:rPr lang="es-CO" sz="1000" dirty="0"/>
              <a:t>(3días)</a:t>
            </a:r>
          </a:p>
        </p:txBody>
      </p:sp>
      <p:sp>
        <p:nvSpPr>
          <p:cNvPr id="55" name="Hexágono 54">
            <a:extLst>
              <a:ext uri="{FF2B5EF4-FFF2-40B4-BE49-F238E27FC236}">
                <a16:creationId xmlns:a16="http://schemas.microsoft.com/office/drawing/2014/main" id="{6ADABF9A-96C7-5117-1761-25FF288E979D}"/>
              </a:ext>
            </a:extLst>
          </p:cNvPr>
          <p:cNvSpPr/>
          <p:nvPr/>
        </p:nvSpPr>
        <p:spPr>
          <a:xfrm>
            <a:off x="6655187" y="2451046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325</a:t>
            </a:r>
          </a:p>
        </p:txBody>
      </p:sp>
      <p:pic>
        <p:nvPicPr>
          <p:cNvPr id="62" name="Gráfico 61" descr="Perfil de hombre con relleno sólido">
            <a:extLst>
              <a:ext uri="{FF2B5EF4-FFF2-40B4-BE49-F238E27FC236}">
                <a16:creationId xmlns:a16="http://schemas.microsoft.com/office/drawing/2014/main" id="{F48F8847-C1DE-BBFF-B8CF-373CAF12F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3068" y="1452640"/>
            <a:ext cx="375080" cy="375080"/>
          </a:xfrm>
          <a:prstGeom prst="rect">
            <a:avLst/>
          </a:prstGeom>
        </p:spPr>
      </p:pic>
      <p:sp>
        <p:nvSpPr>
          <p:cNvPr id="67" name="CuadroTexto 66">
            <a:extLst>
              <a:ext uri="{FF2B5EF4-FFF2-40B4-BE49-F238E27FC236}">
                <a16:creationId xmlns:a16="http://schemas.microsoft.com/office/drawing/2014/main" id="{5B45782F-5E19-E6A3-1F78-CB4641B6F8B9}"/>
              </a:ext>
            </a:extLst>
          </p:cNvPr>
          <p:cNvSpPr txBox="1"/>
          <p:nvPr/>
        </p:nvSpPr>
        <p:spPr>
          <a:xfrm>
            <a:off x="7234940" y="1759904"/>
            <a:ext cx="3190494" cy="42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Contestación / Informe abogado externo </a:t>
            </a:r>
          </a:p>
          <a:p>
            <a:pPr algn="ctr"/>
            <a:r>
              <a:rPr lang="es-CO" sz="1090" dirty="0"/>
              <a:t>(3días)</a:t>
            </a:r>
          </a:p>
        </p:txBody>
      </p:sp>
      <p:sp>
        <p:nvSpPr>
          <p:cNvPr id="75" name="Hexágono 74">
            <a:extLst>
              <a:ext uri="{FF2B5EF4-FFF2-40B4-BE49-F238E27FC236}">
                <a16:creationId xmlns:a16="http://schemas.microsoft.com/office/drawing/2014/main" id="{9829CEA2-88E6-CCAD-93D2-A49C7E5FDCE6}"/>
              </a:ext>
            </a:extLst>
          </p:cNvPr>
          <p:cNvSpPr/>
          <p:nvPr/>
        </p:nvSpPr>
        <p:spPr>
          <a:xfrm>
            <a:off x="8910390" y="2430207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324</a:t>
            </a:r>
          </a:p>
        </p:txBody>
      </p:sp>
      <p:pic>
        <p:nvPicPr>
          <p:cNvPr id="76" name="Gráfico 75" descr="Signo de exclamación con relleno sólido">
            <a:extLst>
              <a:ext uri="{FF2B5EF4-FFF2-40B4-BE49-F238E27FC236}">
                <a16:creationId xmlns:a16="http://schemas.microsoft.com/office/drawing/2014/main" id="{23C83610-D095-0FF0-4E26-146F0E7EAC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34200" y="2391924"/>
            <a:ext cx="290878" cy="290878"/>
          </a:xfrm>
          <a:prstGeom prst="rect">
            <a:avLst/>
          </a:prstGeom>
        </p:spPr>
      </p:pic>
      <p:pic>
        <p:nvPicPr>
          <p:cNvPr id="77" name="Gráfico 76" descr="Perfil de hombre con relleno sólido">
            <a:extLst>
              <a:ext uri="{FF2B5EF4-FFF2-40B4-BE49-F238E27FC236}">
                <a16:creationId xmlns:a16="http://schemas.microsoft.com/office/drawing/2014/main" id="{5C619302-38AB-F42F-B321-B35DFD0E1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59808" y="1474454"/>
            <a:ext cx="361425" cy="361425"/>
          </a:xfrm>
          <a:prstGeom prst="rect">
            <a:avLst/>
          </a:prstGeom>
        </p:spPr>
      </p:pic>
      <p:sp>
        <p:nvSpPr>
          <p:cNvPr id="79" name="CuadroTexto 78">
            <a:extLst>
              <a:ext uri="{FF2B5EF4-FFF2-40B4-BE49-F238E27FC236}">
                <a16:creationId xmlns:a16="http://schemas.microsoft.com/office/drawing/2014/main" id="{09BA1264-4F38-578E-40E5-C1EC39638962}"/>
              </a:ext>
            </a:extLst>
          </p:cNvPr>
          <p:cNvSpPr txBox="1"/>
          <p:nvPr/>
        </p:nvSpPr>
        <p:spPr>
          <a:xfrm>
            <a:off x="9912926" y="1756546"/>
            <a:ext cx="1982696" cy="42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Informe abogado interno</a:t>
            </a:r>
          </a:p>
          <a:p>
            <a:pPr algn="ctr"/>
            <a:r>
              <a:rPr lang="es-CO" sz="1090" dirty="0"/>
              <a:t>(5días)</a:t>
            </a:r>
          </a:p>
        </p:txBody>
      </p:sp>
      <p:pic>
        <p:nvPicPr>
          <p:cNvPr id="91" name="Gráfico 90" descr="Perfil de hombre con relleno sólido">
            <a:extLst>
              <a:ext uri="{FF2B5EF4-FFF2-40B4-BE49-F238E27FC236}">
                <a16:creationId xmlns:a16="http://schemas.microsoft.com/office/drawing/2014/main" id="{B0E83EA3-DE68-AA1F-BFAC-D18685E61A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52612" y="1445985"/>
            <a:ext cx="375080" cy="375080"/>
          </a:xfrm>
          <a:prstGeom prst="rect">
            <a:avLst/>
          </a:prstGeom>
        </p:spPr>
      </p:pic>
      <p:pic>
        <p:nvPicPr>
          <p:cNvPr id="93" name="Gráfico 92" descr="Marca1 con relleno sólido">
            <a:extLst>
              <a:ext uri="{FF2B5EF4-FFF2-40B4-BE49-F238E27FC236}">
                <a16:creationId xmlns:a16="http://schemas.microsoft.com/office/drawing/2014/main" id="{91F2DD48-74E6-9D99-4529-5BFBFA7077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27692" y="1337707"/>
            <a:ext cx="246184" cy="246184"/>
          </a:xfrm>
          <a:prstGeom prst="rect">
            <a:avLst/>
          </a:prstGeom>
        </p:spPr>
      </p:pic>
      <p:pic>
        <p:nvPicPr>
          <p:cNvPr id="94" name="Gráfico 93" descr="Signo de exclamación con relleno sólido">
            <a:extLst>
              <a:ext uri="{FF2B5EF4-FFF2-40B4-BE49-F238E27FC236}">
                <a16:creationId xmlns:a16="http://schemas.microsoft.com/office/drawing/2014/main" id="{82C446CD-95DA-0821-43B8-20B1E238D4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437" y="2418502"/>
            <a:ext cx="290878" cy="290878"/>
          </a:xfrm>
          <a:prstGeom prst="rect">
            <a:avLst/>
          </a:prstGeom>
        </p:spPr>
      </p:pic>
      <p:pic>
        <p:nvPicPr>
          <p:cNvPr id="95" name="Gráfico 94" descr="Marca1 con relleno sólido">
            <a:extLst>
              <a:ext uri="{FF2B5EF4-FFF2-40B4-BE49-F238E27FC236}">
                <a16:creationId xmlns:a16="http://schemas.microsoft.com/office/drawing/2014/main" id="{DF8A2E2D-9870-8105-474B-DCEA059529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43122" y="6185238"/>
            <a:ext cx="246184" cy="246184"/>
          </a:xfrm>
          <a:prstGeom prst="rect">
            <a:avLst/>
          </a:prstGeom>
        </p:spPr>
      </p:pic>
      <p:sp>
        <p:nvSpPr>
          <p:cNvPr id="96" name="73 CuadroTexto">
            <a:extLst>
              <a:ext uri="{FF2B5EF4-FFF2-40B4-BE49-F238E27FC236}">
                <a16:creationId xmlns:a16="http://schemas.microsoft.com/office/drawing/2014/main" id="{AAEF8235-BC13-5CDE-ACE8-71EB90C5B5BE}"/>
              </a:ext>
            </a:extLst>
          </p:cNvPr>
          <p:cNvSpPr txBox="1"/>
          <p:nvPr/>
        </p:nvSpPr>
        <p:spPr>
          <a:xfrm>
            <a:off x="10699949" y="6136755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Ajuste de reserva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8D601C77-8F9D-067E-4372-92AFD847D6C8}"/>
              </a:ext>
            </a:extLst>
          </p:cNvPr>
          <p:cNvSpPr txBox="1"/>
          <p:nvPr/>
        </p:nvSpPr>
        <p:spPr>
          <a:xfrm>
            <a:off x="10075191" y="3467401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Audiencia inicial </a:t>
            </a:r>
          </a:p>
        </p:txBody>
      </p:sp>
      <p:pic>
        <p:nvPicPr>
          <p:cNvPr id="101" name="Gráfico 100" descr="Perfil de hombre con relleno sólido">
            <a:extLst>
              <a:ext uri="{FF2B5EF4-FFF2-40B4-BE49-F238E27FC236}">
                <a16:creationId xmlns:a16="http://schemas.microsoft.com/office/drawing/2014/main" id="{2F039BCE-275A-DA1C-67EA-84DDC34B72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20529" y="3947130"/>
            <a:ext cx="375080" cy="375080"/>
          </a:xfrm>
          <a:prstGeom prst="rect">
            <a:avLst/>
          </a:prstGeom>
        </p:spPr>
      </p:pic>
      <p:pic>
        <p:nvPicPr>
          <p:cNvPr id="102" name="Gráfico 101" descr="Perfil de hombre con relleno sólido">
            <a:extLst>
              <a:ext uri="{FF2B5EF4-FFF2-40B4-BE49-F238E27FC236}">
                <a16:creationId xmlns:a16="http://schemas.microsoft.com/office/drawing/2014/main" id="{A5089FD0-647F-7721-6458-24E563402D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31337" y="4288150"/>
            <a:ext cx="375080" cy="375080"/>
          </a:xfrm>
          <a:prstGeom prst="rect">
            <a:avLst/>
          </a:prstGeom>
        </p:spPr>
      </p:pic>
      <p:pic>
        <p:nvPicPr>
          <p:cNvPr id="103" name="Gráfico 102" descr="Perfil de hombre con relleno sólido">
            <a:extLst>
              <a:ext uri="{FF2B5EF4-FFF2-40B4-BE49-F238E27FC236}">
                <a16:creationId xmlns:a16="http://schemas.microsoft.com/office/drawing/2014/main" id="{AAB4F335-0B89-298C-0219-5D874FFCCA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28572" y="4596042"/>
            <a:ext cx="375080" cy="375080"/>
          </a:xfrm>
          <a:prstGeom prst="rect">
            <a:avLst/>
          </a:prstGeom>
        </p:spPr>
      </p:pic>
      <p:pic>
        <p:nvPicPr>
          <p:cNvPr id="104" name="Gráfico 103" descr="Marca1 con relleno sólido">
            <a:extLst>
              <a:ext uri="{FF2B5EF4-FFF2-40B4-BE49-F238E27FC236}">
                <a16:creationId xmlns:a16="http://schemas.microsoft.com/office/drawing/2014/main" id="{1A607861-176B-7DC2-E8E9-14561CF68ED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577100" y="3427895"/>
            <a:ext cx="246184" cy="246184"/>
          </a:xfrm>
          <a:prstGeom prst="rect">
            <a:avLst/>
          </a:prstGeom>
        </p:spPr>
      </p:pic>
      <p:sp>
        <p:nvSpPr>
          <p:cNvPr id="105" name="Hexágono 104">
            <a:extLst>
              <a:ext uri="{FF2B5EF4-FFF2-40B4-BE49-F238E27FC236}">
                <a16:creationId xmlns:a16="http://schemas.microsoft.com/office/drawing/2014/main" id="{A5DFE97C-32FD-C1CC-37EA-7F5D64F57493}"/>
              </a:ext>
            </a:extLst>
          </p:cNvPr>
          <p:cNvSpPr/>
          <p:nvPr/>
        </p:nvSpPr>
        <p:spPr>
          <a:xfrm>
            <a:off x="11562506" y="4031108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326</a:t>
            </a:r>
          </a:p>
        </p:txBody>
      </p:sp>
      <p:sp>
        <p:nvSpPr>
          <p:cNvPr id="106" name="Hexágono 105">
            <a:extLst>
              <a:ext uri="{FF2B5EF4-FFF2-40B4-BE49-F238E27FC236}">
                <a16:creationId xmlns:a16="http://schemas.microsoft.com/office/drawing/2014/main" id="{F2374FD1-D53B-B87C-7B2E-DCCFC05B3167}"/>
              </a:ext>
            </a:extLst>
          </p:cNvPr>
          <p:cNvSpPr/>
          <p:nvPr/>
        </p:nvSpPr>
        <p:spPr>
          <a:xfrm>
            <a:off x="11567257" y="4406188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330</a:t>
            </a:r>
          </a:p>
        </p:txBody>
      </p:sp>
      <p:sp>
        <p:nvSpPr>
          <p:cNvPr id="107" name="Hexágono 106">
            <a:extLst>
              <a:ext uri="{FF2B5EF4-FFF2-40B4-BE49-F238E27FC236}">
                <a16:creationId xmlns:a16="http://schemas.microsoft.com/office/drawing/2014/main" id="{BE38EEA4-F3CB-3BA8-831E-353223D11658}"/>
              </a:ext>
            </a:extLst>
          </p:cNvPr>
          <p:cNvSpPr/>
          <p:nvPr/>
        </p:nvSpPr>
        <p:spPr>
          <a:xfrm>
            <a:off x="11595399" y="4755089"/>
            <a:ext cx="471712" cy="198117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331</a:t>
            </a:r>
          </a:p>
        </p:txBody>
      </p:sp>
      <p:pic>
        <p:nvPicPr>
          <p:cNvPr id="108" name="Gráfico 107" descr="Signo de exclamación con relleno sólido">
            <a:extLst>
              <a:ext uri="{FF2B5EF4-FFF2-40B4-BE49-F238E27FC236}">
                <a16:creationId xmlns:a16="http://schemas.microsoft.com/office/drawing/2014/main" id="{B7BC1A46-00CA-AF4D-DEF8-CD843488D3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935538" y="4389820"/>
            <a:ext cx="290878" cy="290878"/>
          </a:xfrm>
          <a:prstGeom prst="rect">
            <a:avLst/>
          </a:prstGeom>
        </p:spPr>
      </p:pic>
      <p:pic>
        <p:nvPicPr>
          <p:cNvPr id="109" name="Gráfico 108" descr="Signo de exclamación con relleno sólido">
            <a:extLst>
              <a:ext uri="{FF2B5EF4-FFF2-40B4-BE49-F238E27FC236}">
                <a16:creationId xmlns:a16="http://schemas.microsoft.com/office/drawing/2014/main" id="{57683CCD-39AD-9CA7-9085-23A3628361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929100" y="4000370"/>
            <a:ext cx="290878" cy="290878"/>
          </a:xfrm>
          <a:prstGeom prst="rect">
            <a:avLst/>
          </a:prstGeom>
        </p:spPr>
      </p:pic>
      <p:sp>
        <p:nvSpPr>
          <p:cNvPr id="110" name="CuadroTexto 109">
            <a:extLst>
              <a:ext uri="{FF2B5EF4-FFF2-40B4-BE49-F238E27FC236}">
                <a16:creationId xmlns:a16="http://schemas.microsoft.com/office/drawing/2014/main" id="{2F3868E3-A8AA-E0FE-92D5-7CF6924000B9}"/>
              </a:ext>
            </a:extLst>
          </p:cNvPr>
          <p:cNvSpPr txBox="1"/>
          <p:nvPr/>
        </p:nvSpPr>
        <p:spPr>
          <a:xfrm>
            <a:off x="10302444" y="4029976"/>
            <a:ext cx="136895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800" dirty="0"/>
              <a:t>Audiencia primera instancia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7796C7E5-078A-25F5-BC23-01395A26655E}"/>
              </a:ext>
            </a:extLst>
          </p:cNvPr>
          <p:cNvSpPr txBox="1"/>
          <p:nvPr/>
        </p:nvSpPr>
        <p:spPr>
          <a:xfrm>
            <a:off x="10400818" y="4386344"/>
            <a:ext cx="14192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800" dirty="0"/>
              <a:t>Concepto de conciliación</a:t>
            </a: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54B6AA8D-C66C-31FB-A07E-C7264957FE01}"/>
              </a:ext>
            </a:extLst>
          </p:cNvPr>
          <p:cNvSpPr txBox="1"/>
          <p:nvPr/>
        </p:nvSpPr>
        <p:spPr>
          <a:xfrm>
            <a:off x="10501061" y="4684078"/>
            <a:ext cx="103004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800" dirty="0"/>
              <a:t>Instrucción abogado </a:t>
            </a: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AC47FB75-4488-8378-FD92-24AA38B54D55}"/>
              </a:ext>
            </a:extLst>
          </p:cNvPr>
          <p:cNvSpPr txBox="1"/>
          <p:nvPr/>
        </p:nvSpPr>
        <p:spPr>
          <a:xfrm>
            <a:off x="8058677" y="3458642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Fallo primera instancia </a:t>
            </a:r>
          </a:p>
        </p:txBody>
      </p:sp>
      <p:sp>
        <p:nvSpPr>
          <p:cNvPr id="118" name="Hexágono 117">
            <a:extLst>
              <a:ext uri="{FF2B5EF4-FFF2-40B4-BE49-F238E27FC236}">
                <a16:creationId xmlns:a16="http://schemas.microsoft.com/office/drawing/2014/main" id="{0D0DB004-840E-2093-7F45-117EB8EF8497}"/>
              </a:ext>
            </a:extLst>
          </p:cNvPr>
          <p:cNvSpPr/>
          <p:nvPr/>
        </p:nvSpPr>
        <p:spPr>
          <a:xfrm>
            <a:off x="9014246" y="4002546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327</a:t>
            </a:r>
          </a:p>
        </p:txBody>
      </p:sp>
      <p:pic>
        <p:nvPicPr>
          <p:cNvPr id="119" name="Gráfico 118" descr="Signo de exclamación con relleno sólido">
            <a:extLst>
              <a:ext uri="{FF2B5EF4-FFF2-40B4-BE49-F238E27FC236}">
                <a16:creationId xmlns:a16="http://schemas.microsoft.com/office/drawing/2014/main" id="{09AF26CE-38BE-0CA4-69ED-A8C2C59E6A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53595" y="3986547"/>
            <a:ext cx="290878" cy="290878"/>
          </a:xfrm>
          <a:prstGeom prst="rect">
            <a:avLst/>
          </a:prstGeom>
        </p:spPr>
      </p:pic>
      <p:pic>
        <p:nvPicPr>
          <p:cNvPr id="120" name="Gráfico 119" descr="Marca1 con relleno sólido">
            <a:extLst>
              <a:ext uri="{FF2B5EF4-FFF2-40B4-BE49-F238E27FC236}">
                <a16:creationId xmlns:a16="http://schemas.microsoft.com/office/drawing/2014/main" id="{86433B5F-D366-CF50-795A-B07BDD37E0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02118" y="3456530"/>
            <a:ext cx="246184" cy="246184"/>
          </a:xfrm>
          <a:prstGeom prst="rect">
            <a:avLst/>
          </a:prstGeom>
        </p:spPr>
      </p:pic>
      <p:pic>
        <p:nvPicPr>
          <p:cNvPr id="121" name="Gráfico 120" descr="Perfil de hombre con relleno sólido">
            <a:extLst>
              <a:ext uri="{FF2B5EF4-FFF2-40B4-BE49-F238E27FC236}">
                <a16:creationId xmlns:a16="http://schemas.microsoft.com/office/drawing/2014/main" id="{95EE3FAA-CB86-40C4-472F-E851CABC7E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8777" y="3183145"/>
            <a:ext cx="375080" cy="375080"/>
          </a:xfrm>
          <a:prstGeom prst="rect">
            <a:avLst/>
          </a:prstGeom>
        </p:spPr>
      </p:pic>
      <p:sp>
        <p:nvSpPr>
          <p:cNvPr id="122" name="CuadroTexto 121">
            <a:extLst>
              <a:ext uri="{FF2B5EF4-FFF2-40B4-BE49-F238E27FC236}">
                <a16:creationId xmlns:a16="http://schemas.microsoft.com/office/drawing/2014/main" id="{4FD048DF-6031-E9DD-4E99-76A169F902F1}"/>
              </a:ext>
            </a:extLst>
          </p:cNvPr>
          <p:cNvSpPr txBox="1"/>
          <p:nvPr/>
        </p:nvSpPr>
        <p:spPr>
          <a:xfrm>
            <a:off x="6039069" y="3455374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Tramite segunda instancia </a:t>
            </a:r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729B11C0-D7FF-FCA6-7921-121CFF5BCA1B}"/>
              </a:ext>
            </a:extLst>
          </p:cNvPr>
          <p:cNvSpPr/>
          <p:nvPr/>
        </p:nvSpPr>
        <p:spPr>
          <a:xfrm>
            <a:off x="6807895" y="3958089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328</a:t>
            </a:r>
          </a:p>
        </p:txBody>
      </p:sp>
      <p:pic>
        <p:nvPicPr>
          <p:cNvPr id="124" name="Gráfico 123" descr="Signo de exclamación con relleno sólido">
            <a:extLst>
              <a:ext uri="{FF2B5EF4-FFF2-40B4-BE49-F238E27FC236}">
                <a16:creationId xmlns:a16="http://schemas.microsoft.com/office/drawing/2014/main" id="{46A6AC00-EC93-0340-258A-A81490B8FA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7244" y="3942090"/>
            <a:ext cx="290878" cy="290878"/>
          </a:xfrm>
          <a:prstGeom prst="rect">
            <a:avLst/>
          </a:prstGeom>
        </p:spPr>
      </p:pic>
      <p:pic>
        <p:nvPicPr>
          <p:cNvPr id="126" name="Gráfico 125" descr="Perfil de hombre con relleno sólido">
            <a:extLst>
              <a:ext uri="{FF2B5EF4-FFF2-40B4-BE49-F238E27FC236}">
                <a16:creationId xmlns:a16="http://schemas.microsoft.com/office/drawing/2014/main" id="{493CA449-0B21-3AAE-F731-5C91EE5A82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60128" y="3191829"/>
            <a:ext cx="375080" cy="375080"/>
          </a:xfrm>
          <a:prstGeom prst="rect">
            <a:avLst/>
          </a:prstGeom>
        </p:spPr>
      </p:pic>
      <p:sp>
        <p:nvSpPr>
          <p:cNvPr id="127" name="CuadroTexto 126">
            <a:extLst>
              <a:ext uri="{FF2B5EF4-FFF2-40B4-BE49-F238E27FC236}">
                <a16:creationId xmlns:a16="http://schemas.microsoft.com/office/drawing/2014/main" id="{FC9CD642-EB85-171B-C950-FD92EFB64C8E}"/>
              </a:ext>
            </a:extLst>
          </p:cNvPr>
          <p:cNvSpPr txBox="1"/>
          <p:nvPr/>
        </p:nvSpPr>
        <p:spPr>
          <a:xfrm>
            <a:off x="4182883" y="3448717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 Fallo segunda instancia </a:t>
            </a:r>
          </a:p>
        </p:txBody>
      </p:sp>
      <p:sp>
        <p:nvSpPr>
          <p:cNvPr id="1024" name="Hexágono 1023">
            <a:extLst>
              <a:ext uri="{FF2B5EF4-FFF2-40B4-BE49-F238E27FC236}">
                <a16:creationId xmlns:a16="http://schemas.microsoft.com/office/drawing/2014/main" id="{6AC13FE9-3020-10B1-BEEF-79DA155E0D51}"/>
              </a:ext>
            </a:extLst>
          </p:cNvPr>
          <p:cNvSpPr/>
          <p:nvPr/>
        </p:nvSpPr>
        <p:spPr>
          <a:xfrm>
            <a:off x="5120884" y="3951113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333</a:t>
            </a:r>
          </a:p>
        </p:txBody>
      </p:sp>
      <p:pic>
        <p:nvPicPr>
          <p:cNvPr id="1025" name="Gráfico 1024" descr="Signo de exclamación con relleno sólido">
            <a:extLst>
              <a:ext uri="{FF2B5EF4-FFF2-40B4-BE49-F238E27FC236}">
                <a16:creationId xmlns:a16="http://schemas.microsoft.com/office/drawing/2014/main" id="{EFFF86DA-B206-0A79-6AB6-C5FCA5AFE9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60233" y="3935114"/>
            <a:ext cx="290878" cy="290878"/>
          </a:xfrm>
          <a:prstGeom prst="rect">
            <a:avLst/>
          </a:prstGeom>
        </p:spPr>
      </p:pic>
      <p:pic>
        <p:nvPicPr>
          <p:cNvPr id="1027" name="Gráfico 1026" descr="Perfil de hombre con relleno sólido">
            <a:extLst>
              <a:ext uri="{FF2B5EF4-FFF2-40B4-BE49-F238E27FC236}">
                <a16:creationId xmlns:a16="http://schemas.microsoft.com/office/drawing/2014/main" id="{9C882FE1-04B7-B7A3-BEF9-66EB75FCCE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03942" y="3185172"/>
            <a:ext cx="375080" cy="375080"/>
          </a:xfrm>
          <a:prstGeom prst="rect">
            <a:avLst/>
          </a:prstGeom>
        </p:spPr>
      </p:pic>
      <p:pic>
        <p:nvPicPr>
          <p:cNvPr id="1028" name="Gráfico 1027" descr="Marca1 con relleno sólido">
            <a:extLst>
              <a:ext uri="{FF2B5EF4-FFF2-40B4-BE49-F238E27FC236}">
                <a16:creationId xmlns:a16="http://schemas.microsoft.com/office/drawing/2014/main" id="{165DA083-F9DB-B701-615F-40E25A9154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42839" y="3410011"/>
            <a:ext cx="246184" cy="246184"/>
          </a:xfrm>
          <a:prstGeom prst="rect">
            <a:avLst/>
          </a:prstGeom>
        </p:spPr>
      </p:pic>
      <p:sp>
        <p:nvSpPr>
          <p:cNvPr id="1029" name="CuadroTexto 1028">
            <a:extLst>
              <a:ext uri="{FF2B5EF4-FFF2-40B4-BE49-F238E27FC236}">
                <a16:creationId xmlns:a16="http://schemas.microsoft.com/office/drawing/2014/main" id="{CDB51397-0645-3C5B-79B1-2EF48F67C82A}"/>
              </a:ext>
            </a:extLst>
          </p:cNvPr>
          <p:cNvSpPr txBox="1"/>
          <p:nvPr/>
        </p:nvSpPr>
        <p:spPr>
          <a:xfrm>
            <a:off x="2518483" y="3446690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Tramite casación</a:t>
            </a:r>
          </a:p>
        </p:txBody>
      </p:sp>
      <p:sp>
        <p:nvSpPr>
          <p:cNvPr id="1030" name="Hexágono 1029">
            <a:extLst>
              <a:ext uri="{FF2B5EF4-FFF2-40B4-BE49-F238E27FC236}">
                <a16:creationId xmlns:a16="http://schemas.microsoft.com/office/drawing/2014/main" id="{C8F6E281-F0CC-A3D0-6CFD-0C49EAB5E835}"/>
              </a:ext>
            </a:extLst>
          </p:cNvPr>
          <p:cNvSpPr/>
          <p:nvPr/>
        </p:nvSpPr>
        <p:spPr>
          <a:xfrm>
            <a:off x="3311139" y="3951113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329</a:t>
            </a:r>
          </a:p>
        </p:txBody>
      </p:sp>
      <p:pic>
        <p:nvPicPr>
          <p:cNvPr id="1031" name="Gráfico 1030" descr="Signo de exclamación con relleno sólido">
            <a:extLst>
              <a:ext uri="{FF2B5EF4-FFF2-40B4-BE49-F238E27FC236}">
                <a16:creationId xmlns:a16="http://schemas.microsoft.com/office/drawing/2014/main" id="{F96438DF-FF09-BB8F-A9BD-5B9B77FE14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50488" y="3935114"/>
            <a:ext cx="290878" cy="290878"/>
          </a:xfrm>
          <a:prstGeom prst="rect">
            <a:avLst/>
          </a:prstGeom>
        </p:spPr>
      </p:pic>
      <p:pic>
        <p:nvPicPr>
          <p:cNvPr id="1032" name="Gráfico 1031" descr="Perfil de hombre con relleno sólido">
            <a:extLst>
              <a:ext uri="{FF2B5EF4-FFF2-40B4-BE49-F238E27FC236}">
                <a16:creationId xmlns:a16="http://schemas.microsoft.com/office/drawing/2014/main" id="{D1AE1470-192B-67A1-3E21-A3DEB54F2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9542" y="3183145"/>
            <a:ext cx="375080" cy="375080"/>
          </a:xfrm>
          <a:prstGeom prst="rect">
            <a:avLst/>
          </a:prstGeom>
        </p:spPr>
      </p:pic>
      <p:sp>
        <p:nvSpPr>
          <p:cNvPr id="1037" name="CuadroTexto 1036">
            <a:extLst>
              <a:ext uri="{FF2B5EF4-FFF2-40B4-BE49-F238E27FC236}">
                <a16:creationId xmlns:a16="http://schemas.microsoft.com/office/drawing/2014/main" id="{46A4E1BB-355A-95E8-4259-1A3837D1B5DD}"/>
              </a:ext>
            </a:extLst>
          </p:cNvPr>
          <p:cNvSpPr txBox="1"/>
          <p:nvPr/>
        </p:nvSpPr>
        <p:spPr>
          <a:xfrm>
            <a:off x="-92507" y="4598775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Documentos pago</a:t>
            </a:r>
          </a:p>
        </p:txBody>
      </p:sp>
      <p:sp>
        <p:nvSpPr>
          <p:cNvPr id="1038" name="Hexágono 1037">
            <a:extLst>
              <a:ext uri="{FF2B5EF4-FFF2-40B4-BE49-F238E27FC236}">
                <a16:creationId xmlns:a16="http://schemas.microsoft.com/office/drawing/2014/main" id="{02040A0E-B842-38A6-5D64-80A57D7A0241}"/>
              </a:ext>
            </a:extLst>
          </p:cNvPr>
          <p:cNvSpPr/>
          <p:nvPr/>
        </p:nvSpPr>
        <p:spPr>
          <a:xfrm>
            <a:off x="636463" y="5050030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820</a:t>
            </a:r>
          </a:p>
        </p:txBody>
      </p:sp>
      <p:pic>
        <p:nvPicPr>
          <p:cNvPr id="1039" name="Gráfico 1038" descr="Signo de exclamación con relleno sólido">
            <a:extLst>
              <a:ext uri="{FF2B5EF4-FFF2-40B4-BE49-F238E27FC236}">
                <a16:creationId xmlns:a16="http://schemas.microsoft.com/office/drawing/2014/main" id="{693AD1B1-9FF6-41D3-5CD2-19551FFA4C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7399" y="5013124"/>
            <a:ext cx="290878" cy="290878"/>
          </a:xfrm>
          <a:prstGeom prst="rect">
            <a:avLst/>
          </a:prstGeom>
        </p:spPr>
      </p:pic>
      <p:pic>
        <p:nvPicPr>
          <p:cNvPr id="1040" name="Gráfico 1039" descr="Perfil de hombre con relleno sólido">
            <a:extLst>
              <a:ext uri="{FF2B5EF4-FFF2-40B4-BE49-F238E27FC236}">
                <a16:creationId xmlns:a16="http://schemas.microsoft.com/office/drawing/2014/main" id="{A341F58E-4736-D2D8-C7E4-112825FB47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6463" y="4342742"/>
            <a:ext cx="375080" cy="375080"/>
          </a:xfrm>
          <a:prstGeom prst="rect">
            <a:avLst/>
          </a:prstGeom>
        </p:spPr>
      </p:pic>
      <p:sp>
        <p:nvSpPr>
          <p:cNvPr id="1041" name="CuadroTexto 1040">
            <a:extLst>
              <a:ext uri="{FF2B5EF4-FFF2-40B4-BE49-F238E27FC236}">
                <a16:creationId xmlns:a16="http://schemas.microsoft.com/office/drawing/2014/main" id="{0D6681B1-E73F-3706-C236-01397EF19934}"/>
              </a:ext>
            </a:extLst>
          </p:cNvPr>
          <p:cNvSpPr txBox="1"/>
          <p:nvPr/>
        </p:nvSpPr>
        <p:spPr>
          <a:xfrm>
            <a:off x="-95070" y="3435155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Nota terminación </a:t>
            </a:r>
          </a:p>
        </p:txBody>
      </p:sp>
      <p:pic>
        <p:nvPicPr>
          <p:cNvPr id="1044" name="Gráfico 1043" descr="Perfil de hombre con relleno sólido">
            <a:extLst>
              <a:ext uri="{FF2B5EF4-FFF2-40B4-BE49-F238E27FC236}">
                <a16:creationId xmlns:a16="http://schemas.microsoft.com/office/drawing/2014/main" id="{F29977B3-D301-DDEA-1283-73EE663DC9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945" y="3147365"/>
            <a:ext cx="375080" cy="375080"/>
          </a:xfrm>
          <a:prstGeom prst="rect">
            <a:avLst/>
          </a:prstGeom>
        </p:spPr>
      </p:pic>
      <p:sp>
        <p:nvSpPr>
          <p:cNvPr id="1055" name="Placa 1054">
            <a:extLst>
              <a:ext uri="{FF2B5EF4-FFF2-40B4-BE49-F238E27FC236}">
                <a16:creationId xmlns:a16="http://schemas.microsoft.com/office/drawing/2014/main" id="{F356F5D2-8C05-0D52-873B-B706DBD0BF1F}"/>
              </a:ext>
            </a:extLst>
          </p:cNvPr>
          <p:cNvSpPr/>
          <p:nvPr/>
        </p:nvSpPr>
        <p:spPr>
          <a:xfrm>
            <a:off x="8452142" y="3991275"/>
            <a:ext cx="411969" cy="222532"/>
          </a:xfrm>
          <a:prstGeom prst="plaque">
            <a:avLst>
              <a:gd name="adj" fmla="val 386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00" dirty="0"/>
              <a:t>168</a:t>
            </a:r>
          </a:p>
        </p:txBody>
      </p:sp>
      <p:sp>
        <p:nvSpPr>
          <p:cNvPr id="1056" name="Placa 1055">
            <a:extLst>
              <a:ext uri="{FF2B5EF4-FFF2-40B4-BE49-F238E27FC236}">
                <a16:creationId xmlns:a16="http://schemas.microsoft.com/office/drawing/2014/main" id="{AD0C4685-0E21-1E2E-EBC7-EDE4C37741AF}"/>
              </a:ext>
            </a:extLst>
          </p:cNvPr>
          <p:cNvSpPr/>
          <p:nvPr/>
        </p:nvSpPr>
        <p:spPr>
          <a:xfrm>
            <a:off x="4596943" y="3940700"/>
            <a:ext cx="411969" cy="222532"/>
          </a:xfrm>
          <a:prstGeom prst="plaque">
            <a:avLst>
              <a:gd name="adj" fmla="val 386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00" dirty="0"/>
              <a:t>168</a:t>
            </a:r>
          </a:p>
        </p:txBody>
      </p:sp>
      <p:sp>
        <p:nvSpPr>
          <p:cNvPr id="1057" name="Placa 1056">
            <a:extLst>
              <a:ext uri="{FF2B5EF4-FFF2-40B4-BE49-F238E27FC236}">
                <a16:creationId xmlns:a16="http://schemas.microsoft.com/office/drawing/2014/main" id="{3E39516A-EB1A-6DAE-1177-4A226B823268}"/>
              </a:ext>
            </a:extLst>
          </p:cNvPr>
          <p:cNvSpPr/>
          <p:nvPr/>
        </p:nvSpPr>
        <p:spPr>
          <a:xfrm>
            <a:off x="9330335" y="5838445"/>
            <a:ext cx="411969" cy="222532"/>
          </a:xfrm>
          <a:prstGeom prst="plaque">
            <a:avLst>
              <a:gd name="adj" fmla="val 386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" dirty="0"/>
          </a:p>
        </p:txBody>
      </p:sp>
      <p:sp>
        <p:nvSpPr>
          <p:cNvPr id="1058" name="73 CuadroTexto">
            <a:extLst>
              <a:ext uri="{FF2B5EF4-FFF2-40B4-BE49-F238E27FC236}">
                <a16:creationId xmlns:a16="http://schemas.microsoft.com/office/drawing/2014/main" id="{EDB79F65-CA59-E92C-6498-63BEABB3E6F7}"/>
              </a:ext>
            </a:extLst>
          </p:cNvPr>
          <p:cNvSpPr txBox="1"/>
          <p:nvPr/>
        </p:nvSpPr>
        <p:spPr>
          <a:xfrm>
            <a:off x="9203204" y="5822756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Nota</a:t>
            </a:r>
          </a:p>
        </p:txBody>
      </p:sp>
      <p:sp>
        <p:nvSpPr>
          <p:cNvPr id="1059" name="CuadroTexto 1058">
            <a:extLst>
              <a:ext uri="{FF2B5EF4-FFF2-40B4-BE49-F238E27FC236}">
                <a16:creationId xmlns:a16="http://schemas.microsoft.com/office/drawing/2014/main" id="{7182B0F1-2F3B-472B-63C9-100959892F6C}"/>
              </a:ext>
            </a:extLst>
          </p:cNvPr>
          <p:cNvSpPr txBox="1"/>
          <p:nvPr/>
        </p:nvSpPr>
        <p:spPr>
          <a:xfrm>
            <a:off x="1230161" y="3441227"/>
            <a:ext cx="1899845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Terminación atípica PJ</a:t>
            </a:r>
          </a:p>
        </p:txBody>
      </p:sp>
      <p:sp>
        <p:nvSpPr>
          <p:cNvPr id="1060" name="Hexágono 1059">
            <a:extLst>
              <a:ext uri="{FF2B5EF4-FFF2-40B4-BE49-F238E27FC236}">
                <a16:creationId xmlns:a16="http://schemas.microsoft.com/office/drawing/2014/main" id="{4EC37E8F-C4A9-4D83-CC9B-B2C82E0B7DC2}"/>
              </a:ext>
            </a:extLst>
          </p:cNvPr>
          <p:cNvSpPr/>
          <p:nvPr/>
        </p:nvSpPr>
        <p:spPr>
          <a:xfrm>
            <a:off x="1993424" y="3945909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414</a:t>
            </a:r>
          </a:p>
        </p:txBody>
      </p:sp>
      <p:pic>
        <p:nvPicPr>
          <p:cNvPr id="1061" name="Gráfico 1060" descr="Signo de exclamación con relleno sólido">
            <a:extLst>
              <a:ext uri="{FF2B5EF4-FFF2-40B4-BE49-F238E27FC236}">
                <a16:creationId xmlns:a16="http://schemas.microsoft.com/office/drawing/2014/main" id="{89CC1EF7-F95F-752E-A80B-CFFF597BDB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32773" y="3929910"/>
            <a:ext cx="290878" cy="290878"/>
          </a:xfrm>
          <a:prstGeom prst="rect">
            <a:avLst/>
          </a:prstGeom>
        </p:spPr>
      </p:pic>
      <p:pic>
        <p:nvPicPr>
          <p:cNvPr id="1062" name="Gráfico 1061" descr="Perfil de hombre con relleno sólido">
            <a:extLst>
              <a:ext uri="{FF2B5EF4-FFF2-40B4-BE49-F238E27FC236}">
                <a16:creationId xmlns:a16="http://schemas.microsoft.com/office/drawing/2014/main" id="{27DB78E1-8CF5-DD46-68E5-484A7B1907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00022" y="3173402"/>
            <a:ext cx="375080" cy="375080"/>
          </a:xfrm>
          <a:prstGeom prst="rect">
            <a:avLst/>
          </a:prstGeom>
        </p:spPr>
      </p:pic>
      <p:cxnSp>
        <p:nvCxnSpPr>
          <p:cNvPr id="1068" name="Conector recto 1067">
            <a:extLst>
              <a:ext uri="{FF2B5EF4-FFF2-40B4-BE49-F238E27FC236}">
                <a16:creationId xmlns:a16="http://schemas.microsoft.com/office/drawing/2014/main" id="{F5FF18A5-DAF3-0C8A-A727-3A9BDE019311}"/>
              </a:ext>
            </a:extLst>
          </p:cNvPr>
          <p:cNvCxnSpPr>
            <a:cxnSpLocks/>
          </p:cNvCxnSpPr>
          <p:nvPr/>
        </p:nvCxnSpPr>
        <p:spPr>
          <a:xfrm flipV="1">
            <a:off x="637214" y="2269695"/>
            <a:ext cx="11327483" cy="60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1" name="Conector: angular 1070">
            <a:extLst>
              <a:ext uri="{FF2B5EF4-FFF2-40B4-BE49-F238E27FC236}">
                <a16:creationId xmlns:a16="http://schemas.microsoft.com/office/drawing/2014/main" id="{F754EDEA-A24E-A7E0-FFFC-A8D5B4BF9EE6}"/>
              </a:ext>
            </a:extLst>
          </p:cNvPr>
          <p:cNvCxnSpPr>
            <a:cxnSpLocks/>
          </p:cNvCxnSpPr>
          <p:nvPr/>
        </p:nvCxnSpPr>
        <p:spPr>
          <a:xfrm rot="16200000" flipV="1">
            <a:off x="781472" y="2193935"/>
            <a:ext cx="387926" cy="1509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7" name="Conector: angular 1076">
            <a:extLst>
              <a:ext uri="{FF2B5EF4-FFF2-40B4-BE49-F238E27FC236}">
                <a16:creationId xmlns:a16="http://schemas.microsoft.com/office/drawing/2014/main" id="{0D1F2482-2BEC-FEAD-46B2-CAC7C42824D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87138" y="2191473"/>
            <a:ext cx="395872" cy="147972"/>
          </a:xfrm>
          <a:prstGeom prst="bentConnector3">
            <a:avLst>
              <a:gd name="adj1" fmla="val 493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1" name="Conector recto de flecha 1090">
            <a:extLst>
              <a:ext uri="{FF2B5EF4-FFF2-40B4-BE49-F238E27FC236}">
                <a16:creationId xmlns:a16="http://schemas.microsoft.com/office/drawing/2014/main" id="{CE4BB413-AC4A-041A-E2FE-C9B5A993C53C}"/>
              </a:ext>
            </a:extLst>
          </p:cNvPr>
          <p:cNvCxnSpPr>
            <a:cxnSpLocks/>
          </p:cNvCxnSpPr>
          <p:nvPr/>
        </p:nvCxnSpPr>
        <p:spPr>
          <a:xfrm flipV="1">
            <a:off x="2623219" y="2191010"/>
            <a:ext cx="0" cy="254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2" name="Conector recto de flecha 1091">
            <a:extLst>
              <a:ext uri="{FF2B5EF4-FFF2-40B4-BE49-F238E27FC236}">
                <a16:creationId xmlns:a16="http://schemas.microsoft.com/office/drawing/2014/main" id="{DF0A435E-F588-5594-63CA-E135660D06C9}"/>
              </a:ext>
            </a:extLst>
          </p:cNvPr>
          <p:cNvCxnSpPr>
            <a:cxnSpLocks/>
          </p:cNvCxnSpPr>
          <p:nvPr/>
        </p:nvCxnSpPr>
        <p:spPr>
          <a:xfrm flipV="1">
            <a:off x="4192151" y="2191010"/>
            <a:ext cx="0" cy="254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3" name="Conector recto de flecha 1092">
            <a:extLst>
              <a:ext uri="{FF2B5EF4-FFF2-40B4-BE49-F238E27FC236}">
                <a16:creationId xmlns:a16="http://schemas.microsoft.com/office/drawing/2014/main" id="{A2A4FD20-D55C-C73A-7F57-8E7CD21E3C3C}"/>
              </a:ext>
            </a:extLst>
          </p:cNvPr>
          <p:cNvCxnSpPr>
            <a:cxnSpLocks/>
          </p:cNvCxnSpPr>
          <p:nvPr/>
        </p:nvCxnSpPr>
        <p:spPr>
          <a:xfrm flipV="1">
            <a:off x="5506429" y="2191010"/>
            <a:ext cx="0" cy="254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4" name="Conector recto de flecha 1093">
            <a:extLst>
              <a:ext uri="{FF2B5EF4-FFF2-40B4-BE49-F238E27FC236}">
                <a16:creationId xmlns:a16="http://schemas.microsoft.com/office/drawing/2014/main" id="{C4DF6DDF-3677-8771-3081-F0F47C127F08}"/>
              </a:ext>
            </a:extLst>
          </p:cNvPr>
          <p:cNvCxnSpPr>
            <a:cxnSpLocks/>
          </p:cNvCxnSpPr>
          <p:nvPr/>
        </p:nvCxnSpPr>
        <p:spPr>
          <a:xfrm flipV="1">
            <a:off x="6884984" y="2168308"/>
            <a:ext cx="0" cy="282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9" name="Conector: angular 1098">
            <a:extLst>
              <a:ext uri="{FF2B5EF4-FFF2-40B4-BE49-F238E27FC236}">
                <a16:creationId xmlns:a16="http://schemas.microsoft.com/office/drawing/2014/main" id="{4725C16A-8C6F-3914-B8FE-F4D03E3DF9C0}"/>
              </a:ext>
            </a:extLst>
          </p:cNvPr>
          <p:cNvCxnSpPr>
            <a:cxnSpLocks/>
          </p:cNvCxnSpPr>
          <p:nvPr/>
        </p:nvCxnSpPr>
        <p:spPr>
          <a:xfrm rot="16200000" flipV="1">
            <a:off x="8141502" y="2092066"/>
            <a:ext cx="493695" cy="26377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" name="Conector: angular 1100">
            <a:extLst>
              <a:ext uri="{FF2B5EF4-FFF2-40B4-BE49-F238E27FC236}">
                <a16:creationId xmlns:a16="http://schemas.microsoft.com/office/drawing/2014/main" id="{C55F0938-CE90-5BF7-2FE7-9B7E63E5211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052570" y="2087945"/>
            <a:ext cx="440371" cy="2186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4" name="Conector recto de flecha 1103">
            <a:extLst>
              <a:ext uri="{FF2B5EF4-FFF2-40B4-BE49-F238E27FC236}">
                <a16:creationId xmlns:a16="http://schemas.microsoft.com/office/drawing/2014/main" id="{B54165C1-A141-8753-D291-F2BDD78C6A1C}"/>
              </a:ext>
            </a:extLst>
          </p:cNvPr>
          <p:cNvCxnSpPr>
            <a:cxnSpLocks/>
          </p:cNvCxnSpPr>
          <p:nvPr/>
        </p:nvCxnSpPr>
        <p:spPr>
          <a:xfrm flipH="1" flipV="1">
            <a:off x="10890267" y="2149357"/>
            <a:ext cx="6650" cy="287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Hexágono 79">
            <a:extLst>
              <a:ext uri="{FF2B5EF4-FFF2-40B4-BE49-F238E27FC236}">
                <a16:creationId xmlns:a16="http://schemas.microsoft.com/office/drawing/2014/main" id="{46E9F657-6B6B-8AAC-5FC1-87E376B947D6}"/>
              </a:ext>
            </a:extLst>
          </p:cNvPr>
          <p:cNvSpPr/>
          <p:nvPr/>
        </p:nvSpPr>
        <p:spPr>
          <a:xfrm>
            <a:off x="10668418" y="2419925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325</a:t>
            </a:r>
          </a:p>
        </p:txBody>
      </p:sp>
      <p:sp>
        <p:nvSpPr>
          <p:cNvPr id="70" name="Hexágono 69">
            <a:extLst>
              <a:ext uri="{FF2B5EF4-FFF2-40B4-BE49-F238E27FC236}">
                <a16:creationId xmlns:a16="http://schemas.microsoft.com/office/drawing/2014/main" id="{2CCD4E8B-3B9C-5131-8ECA-0C5FCF029EB1}"/>
              </a:ext>
            </a:extLst>
          </p:cNvPr>
          <p:cNvSpPr/>
          <p:nvPr/>
        </p:nvSpPr>
        <p:spPr>
          <a:xfrm>
            <a:off x="8297827" y="2430207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323</a:t>
            </a:r>
          </a:p>
        </p:txBody>
      </p:sp>
      <p:cxnSp>
        <p:nvCxnSpPr>
          <p:cNvPr id="1108" name="Conector recto 1107">
            <a:extLst>
              <a:ext uri="{FF2B5EF4-FFF2-40B4-BE49-F238E27FC236}">
                <a16:creationId xmlns:a16="http://schemas.microsoft.com/office/drawing/2014/main" id="{DC0487A7-EB0C-DEAD-7C9E-9E8D83514D6B}"/>
              </a:ext>
            </a:extLst>
          </p:cNvPr>
          <p:cNvCxnSpPr>
            <a:cxnSpLocks/>
          </p:cNvCxnSpPr>
          <p:nvPr/>
        </p:nvCxnSpPr>
        <p:spPr>
          <a:xfrm>
            <a:off x="11964697" y="2256511"/>
            <a:ext cx="9158" cy="1574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Conector recto 1114">
            <a:extLst>
              <a:ext uri="{FF2B5EF4-FFF2-40B4-BE49-F238E27FC236}">
                <a16:creationId xmlns:a16="http://schemas.microsoft.com/office/drawing/2014/main" id="{2E734D32-5EA0-F862-9B39-0B86AEEF508E}"/>
              </a:ext>
            </a:extLst>
          </p:cNvPr>
          <p:cNvCxnSpPr>
            <a:cxnSpLocks/>
          </p:cNvCxnSpPr>
          <p:nvPr/>
        </p:nvCxnSpPr>
        <p:spPr>
          <a:xfrm flipH="1">
            <a:off x="85896" y="3831158"/>
            <a:ext cx="11887959" cy="38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6" name="Conector recto de flecha 1115">
            <a:extLst>
              <a:ext uri="{FF2B5EF4-FFF2-40B4-BE49-F238E27FC236}">
                <a16:creationId xmlns:a16="http://schemas.microsoft.com/office/drawing/2014/main" id="{D5EA29FD-1B61-6975-9439-85D2C418C8EE}"/>
              </a:ext>
            </a:extLst>
          </p:cNvPr>
          <p:cNvCxnSpPr>
            <a:cxnSpLocks/>
          </p:cNvCxnSpPr>
          <p:nvPr/>
        </p:nvCxnSpPr>
        <p:spPr>
          <a:xfrm flipH="1" flipV="1">
            <a:off x="11016082" y="3691661"/>
            <a:ext cx="6650" cy="287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2" name="Conector recto 1121">
            <a:extLst>
              <a:ext uri="{FF2B5EF4-FFF2-40B4-BE49-F238E27FC236}">
                <a16:creationId xmlns:a16="http://schemas.microsoft.com/office/drawing/2014/main" id="{E5705D6D-A8D5-4CDF-94E3-5DA78B28B2ED}"/>
              </a:ext>
            </a:extLst>
          </p:cNvPr>
          <p:cNvCxnSpPr>
            <a:cxnSpLocks/>
          </p:cNvCxnSpPr>
          <p:nvPr/>
        </p:nvCxnSpPr>
        <p:spPr>
          <a:xfrm>
            <a:off x="85896" y="3870032"/>
            <a:ext cx="0" cy="105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8" name="Conector recto de flecha 1127">
            <a:extLst>
              <a:ext uri="{FF2B5EF4-FFF2-40B4-BE49-F238E27FC236}">
                <a16:creationId xmlns:a16="http://schemas.microsoft.com/office/drawing/2014/main" id="{181C3535-5373-F5F5-DB2A-BC398C81674A}"/>
              </a:ext>
            </a:extLst>
          </p:cNvPr>
          <p:cNvCxnSpPr>
            <a:cxnSpLocks/>
          </p:cNvCxnSpPr>
          <p:nvPr/>
        </p:nvCxnSpPr>
        <p:spPr>
          <a:xfrm flipV="1">
            <a:off x="85896" y="4911451"/>
            <a:ext cx="1663415" cy="16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2" name="Conector recto de flecha 1131">
            <a:extLst>
              <a:ext uri="{FF2B5EF4-FFF2-40B4-BE49-F238E27FC236}">
                <a16:creationId xmlns:a16="http://schemas.microsoft.com/office/drawing/2014/main" id="{3B4E009C-4FAD-A50A-EDDF-835A4538B88B}"/>
              </a:ext>
            </a:extLst>
          </p:cNvPr>
          <p:cNvCxnSpPr>
            <a:cxnSpLocks/>
          </p:cNvCxnSpPr>
          <p:nvPr/>
        </p:nvCxnSpPr>
        <p:spPr>
          <a:xfrm flipV="1">
            <a:off x="9090584" y="3659488"/>
            <a:ext cx="0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6" name="Conector recto de flecha 1135">
            <a:extLst>
              <a:ext uri="{FF2B5EF4-FFF2-40B4-BE49-F238E27FC236}">
                <a16:creationId xmlns:a16="http://schemas.microsoft.com/office/drawing/2014/main" id="{37F8BFE5-CA9B-11AA-B6AE-3C24A0B65CD3}"/>
              </a:ext>
            </a:extLst>
          </p:cNvPr>
          <p:cNvCxnSpPr>
            <a:cxnSpLocks/>
          </p:cNvCxnSpPr>
          <p:nvPr/>
        </p:nvCxnSpPr>
        <p:spPr>
          <a:xfrm flipV="1">
            <a:off x="7030901" y="3656195"/>
            <a:ext cx="0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7" name="Conector recto de flecha 1136">
            <a:extLst>
              <a:ext uri="{FF2B5EF4-FFF2-40B4-BE49-F238E27FC236}">
                <a16:creationId xmlns:a16="http://schemas.microsoft.com/office/drawing/2014/main" id="{C9E1109E-702C-8048-8F8F-EE4E4400714F}"/>
              </a:ext>
            </a:extLst>
          </p:cNvPr>
          <p:cNvCxnSpPr>
            <a:cxnSpLocks/>
          </p:cNvCxnSpPr>
          <p:nvPr/>
        </p:nvCxnSpPr>
        <p:spPr>
          <a:xfrm flipV="1">
            <a:off x="5178984" y="3647668"/>
            <a:ext cx="0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8" name="Conector recto de flecha 1137">
            <a:extLst>
              <a:ext uri="{FF2B5EF4-FFF2-40B4-BE49-F238E27FC236}">
                <a16:creationId xmlns:a16="http://schemas.microsoft.com/office/drawing/2014/main" id="{F36C1D25-6707-0834-20B5-920DDC561F79}"/>
              </a:ext>
            </a:extLst>
          </p:cNvPr>
          <p:cNvCxnSpPr>
            <a:cxnSpLocks/>
          </p:cNvCxnSpPr>
          <p:nvPr/>
        </p:nvCxnSpPr>
        <p:spPr>
          <a:xfrm flipV="1">
            <a:off x="3530377" y="3639028"/>
            <a:ext cx="0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9" name="Conector recto de flecha 1138">
            <a:extLst>
              <a:ext uri="{FF2B5EF4-FFF2-40B4-BE49-F238E27FC236}">
                <a16:creationId xmlns:a16="http://schemas.microsoft.com/office/drawing/2014/main" id="{D168A833-DE9E-5328-5CE7-9B2E2A1F45A6}"/>
              </a:ext>
            </a:extLst>
          </p:cNvPr>
          <p:cNvCxnSpPr>
            <a:cxnSpLocks/>
          </p:cNvCxnSpPr>
          <p:nvPr/>
        </p:nvCxnSpPr>
        <p:spPr>
          <a:xfrm flipV="1">
            <a:off x="2215927" y="3663418"/>
            <a:ext cx="0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5" name="Placa 1044">
            <a:extLst>
              <a:ext uri="{FF2B5EF4-FFF2-40B4-BE49-F238E27FC236}">
                <a16:creationId xmlns:a16="http://schemas.microsoft.com/office/drawing/2014/main" id="{812BDE1F-8BE5-AA03-CB5A-7D2586E7DEF0}"/>
              </a:ext>
            </a:extLst>
          </p:cNvPr>
          <p:cNvSpPr/>
          <p:nvPr/>
        </p:nvSpPr>
        <p:spPr>
          <a:xfrm>
            <a:off x="736008" y="3758654"/>
            <a:ext cx="375080" cy="260071"/>
          </a:xfrm>
          <a:prstGeom prst="plaqu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00" dirty="0"/>
              <a:t>170</a:t>
            </a:r>
          </a:p>
        </p:txBody>
      </p:sp>
      <p:cxnSp>
        <p:nvCxnSpPr>
          <p:cNvPr id="1140" name="Conector recto de flecha 1139">
            <a:extLst>
              <a:ext uri="{FF2B5EF4-FFF2-40B4-BE49-F238E27FC236}">
                <a16:creationId xmlns:a16="http://schemas.microsoft.com/office/drawing/2014/main" id="{408326AC-2F76-867A-E3BD-2964D03665EA}"/>
              </a:ext>
            </a:extLst>
          </p:cNvPr>
          <p:cNvCxnSpPr>
            <a:cxnSpLocks/>
          </p:cNvCxnSpPr>
          <p:nvPr/>
        </p:nvCxnSpPr>
        <p:spPr>
          <a:xfrm flipV="1">
            <a:off x="855640" y="4811960"/>
            <a:ext cx="0" cy="217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3" name="Rectángulo 1142">
            <a:extLst>
              <a:ext uri="{FF2B5EF4-FFF2-40B4-BE49-F238E27FC236}">
                <a16:creationId xmlns:a16="http://schemas.microsoft.com/office/drawing/2014/main" id="{F34FD51F-E7FD-AC6E-D065-E7F92EAE203C}"/>
              </a:ext>
            </a:extLst>
          </p:cNvPr>
          <p:cNvSpPr/>
          <p:nvPr/>
        </p:nvSpPr>
        <p:spPr>
          <a:xfrm>
            <a:off x="75371" y="2184356"/>
            <a:ext cx="570884" cy="245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800" dirty="0"/>
              <a:t>INICIO PJ</a:t>
            </a:r>
          </a:p>
        </p:txBody>
      </p:sp>
      <p:pic>
        <p:nvPicPr>
          <p:cNvPr id="1144" name="Gráfico 1143" descr="Signo de exclamación con relleno sólido">
            <a:extLst>
              <a:ext uri="{FF2B5EF4-FFF2-40B4-BE49-F238E27FC236}">
                <a16:creationId xmlns:a16="http://schemas.microsoft.com/office/drawing/2014/main" id="{EB2DEDC3-51BF-95EF-03E9-BD4325DFEA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7565" y="3915059"/>
            <a:ext cx="290878" cy="290878"/>
          </a:xfrm>
          <a:prstGeom prst="rect">
            <a:avLst/>
          </a:prstGeom>
        </p:spPr>
      </p:pic>
      <p:pic>
        <p:nvPicPr>
          <p:cNvPr id="1145" name="Gráfico 1144" descr="Signo de exclamación con relleno sólido">
            <a:extLst>
              <a:ext uri="{FF2B5EF4-FFF2-40B4-BE49-F238E27FC236}">
                <a16:creationId xmlns:a16="http://schemas.microsoft.com/office/drawing/2014/main" id="{A24E3FF3-DD97-6C1C-08EB-29F35B3E79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97604" y="3959429"/>
            <a:ext cx="290878" cy="290878"/>
          </a:xfrm>
          <a:prstGeom prst="rect">
            <a:avLst/>
          </a:prstGeom>
        </p:spPr>
      </p:pic>
      <p:sp>
        <p:nvSpPr>
          <p:cNvPr id="8" name="Signo de multiplicación 7">
            <a:extLst>
              <a:ext uri="{FF2B5EF4-FFF2-40B4-BE49-F238E27FC236}">
                <a16:creationId xmlns:a16="http://schemas.microsoft.com/office/drawing/2014/main" id="{BFB2F670-2A95-B2EC-DB4A-4CCF9A9A4D72}"/>
              </a:ext>
            </a:extLst>
          </p:cNvPr>
          <p:cNvSpPr/>
          <p:nvPr/>
        </p:nvSpPr>
        <p:spPr>
          <a:xfrm>
            <a:off x="7042635" y="1430881"/>
            <a:ext cx="263714" cy="3267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Signo de multiplicación 8">
            <a:extLst>
              <a:ext uri="{FF2B5EF4-FFF2-40B4-BE49-F238E27FC236}">
                <a16:creationId xmlns:a16="http://schemas.microsoft.com/office/drawing/2014/main" id="{A9E19FBC-724B-E19F-8EC2-AF60EAC39B2E}"/>
              </a:ext>
            </a:extLst>
          </p:cNvPr>
          <p:cNvSpPr/>
          <p:nvPr/>
        </p:nvSpPr>
        <p:spPr>
          <a:xfrm>
            <a:off x="11094160" y="1532096"/>
            <a:ext cx="263714" cy="3267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Signo de multiplicación 10">
            <a:extLst>
              <a:ext uri="{FF2B5EF4-FFF2-40B4-BE49-F238E27FC236}">
                <a16:creationId xmlns:a16="http://schemas.microsoft.com/office/drawing/2014/main" id="{45048225-02C9-027F-B4D1-F8BB684E862C}"/>
              </a:ext>
            </a:extLst>
          </p:cNvPr>
          <p:cNvSpPr/>
          <p:nvPr/>
        </p:nvSpPr>
        <p:spPr>
          <a:xfrm>
            <a:off x="9438404" y="6421100"/>
            <a:ext cx="263714" cy="3267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73 CuadroTexto">
            <a:extLst>
              <a:ext uri="{FF2B5EF4-FFF2-40B4-BE49-F238E27FC236}">
                <a16:creationId xmlns:a16="http://schemas.microsoft.com/office/drawing/2014/main" id="{434150D3-9E63-AF61-D341-EB33599EFD63}"/>
              </a:ext>
            </a:extLst>
          </p:cNvPr>
          <p:cNvSpPr txBox="1"/>
          <p:nvPr/>
        </p:nvSpPr>
        <p:spPr>
          <a:xfrm>
            <a:off x="9272755" y="6474923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 fontAlgn="ctr"/>
            <a:r>
              <a:rPr lang="es-CO" sz="800" u="none" strike="noStrike" dirty="0" err="1">
                <a:effectLst/>
              </a:rPr>
              <a:t>Large</a:t>
            </a:r>
            <a:r>
              <a:rPr lang="es-CO" sz="800" u="none" strike="noStrike" dirty="0">
                <a:effectLst/>
              </a:rPr>
              <a:t> </a:t>
            </a:r>
            <a:r>
              <a:rPr lang="es-CO" sz="800" u="none" strike="noStrike" dirty="0" err="1">
                <a:effectLst/>
              </a:rPr>
              <a:t>loss</a:t>
            </a:r>
            <a:endParaRPr lang="es-CO" sz="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Flecha: pentágono 11">
            <a:extLst>
              <a:ext uri="{FF2B5EF4-FFF2-40B4-BE49-F238E27FC236}">
                <a16:creationId xmlns:a16="http://schemas.microsoft.com/office/drawing/2014/main" id="{6FE693AF-1DE2-A474-D5AF-6097331CC6CD}"/>
              </a:ext>
            </a:extLst>
          </p:cNvPr>
          <p:cNvSpPr/>
          <p:nvPr/>
        </p:nvSpPr>
        <p:spPr>
          <a:xfrm>
            <a:off x="10159817" y="2463442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21" name="Flecha: pentágono 20">
            <a:extLst>
              <a:ext uri="{FF2B5EF4-FFF2-40B4-BE49-F238E27FC236}">
                <a16:creationId xmlns:a16="http://schemas.microsoft.com/office/drawing/2014/main" id="{A51BC96F-68F9-C636-B98C-6931A84C8DAA}"/>
              </a:ext>
            </a:extLst>
          </p:cNvPr>
          <p:cNvSpPr/>
          <p:nvPr/>
        </p:nvSpPr>
        <p:spPr>
          <a:xfrm>
            <a:off x="10091190" y="3532626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22" name="Flecha: pentágono 21">
            <a:extLst>
              <a:ext uri="{FF2B5EF4-FFF2-40B4-BE49-F238E27FC236}">
                <a16:creationId xmlns:a16="http://schemas.microsoft.com/office/drawing/2014/main" id="{ADD96E3E-CF9E-01ED-94B2-D55C8D960823}"/>
              </a:ext>
            </a:extLst>
          </p:cNvPr>
          <p:cNvSpPr/>
          <p:nvPr/>
        </p:nvSpPr>
        <p:spPr>
          <a:xfrm>
            <a:off x="8442178" y="3348250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28" name="Flecha: pentágono 27">
            <a:extLst>
              <a:ext uri="{FF2B5EF4-FFF2-40B4-BE49-F238E27FC236}">
                <a16:creationId xmlns:a16="http://schemas.microsoft.com/office/drawing/2014/main" id="{5F06A2EC-9D54-2825-5CE0-B82AB7565C49}"/>
              </a:ext>
            </a:extLst>
          </p:cNvPr>
          <p:cNvSpPr/>
          <p:nvPr/>
        </p:nvSpPr>
        <p:spPr>
          <a:xfrm>
            <a:off x="6390685" y="3311043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29" name="Flecha: pentágono 28">
            <a:extLst>
              <a:ext uri="{FF2B5EF4-FFF2-40B4-BE49-F238E27FC236}">
                <a16:creationId xmlns:a16="http://schemas.microsoft.com/office/drawing/2014/main" id="{94267946-E236-E4BD-CEE6-5BF78CCDA075}"/>
              </a:ext>
            </a:extLst>
          </p:cNvPr>
          <p:cNvSpPr/>
          <p:nvPr/>
        </p:nvSpPr>
        <p:spPr>
          <a:xfrm>
            <a:off x="4508165" y="3320590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30" name="Flecha: pentágono 29">
            <a:extLst>
              <a:ext uri="{FF2B5EF4-FFF2-40B4-BE49-F238E27FC236}">
                <a16:creationId xmlns:a16="http://schemas.microsoft.com/office/drawing/2014/main" id="{CCC089BF-2E55-8EF5-7E6D-16EC965F44C3}"/>
              </a:ext>
            </a:extLst>
          </p:cNvPr>
          <p:cNvSpPr/>
          <p:nvPr/>
        </p:nvSpPr>
        <p:spPr>
          <a:xfrm>
            <a:off x="2912070" y="3320590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32" name="Flecha: pentágono 31">
            <a:extLst>
              <a:ext uri="{FF2B5EF4-FFF2-40B4-BE49-F238E27FC236}">
                <a16:creationId xmlns:a16="http://schemas.microsoft.com/office/drawing/2014/main" id="{BD44765B-0A3D-FF72-A75D-90E569B18A82}"/>
              </a:ext>
            </a:extLst>
          </p:cNvPr>
          <p:cNvSpPr/>
          <p:nvPr/>
        </p:nvSpPr>
        <p:spPr>
          <a:xfrm>
            <a:off x="1583640" y="3326291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34" name="Flecha: pentágono 33">
            <a:extLst>
              <a:ext uri="{FF2B5EF4-FFF2-40B4-BE49-F238E27FC236}">
                <a16:creationId xmlns:a16="http://schemas.microsoft.com/office/drawing/2014/main" id="{7D173711-05BC-63E4-F020-F9C0CEB2268A}"/>
              </a:ext>
            </a:extLst>
          </p:cNvPr>
          <p:cNvSpPr/>
          <p:nvPr/>
        </p:nvSpPr>
        <p:spPr>
          <a:xfrm>
            <a:off x="10734357" y="6535336"/>
            <a:ext cx="263714" cy="13150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 dirty="0"/>
          </a:p>
        </p:txBody>
      </p:sp>
      <p:sp>
        <p:nvSpPr>
          <p:cNvPr id="35" name="73 CuadroTexto">
            <a:extLst>
              <a:ext uri="{FF2B5EF4-FFF2-40B4-BE49-F238E27FC236}">
                <a16:creationId xmlns:a16="http://schemas.microsoft.com/office/drawing/2014/main" id="{6A645879-EF81-A292-ECD0-94C6B516BE9A}"/>
              </a:ext>
            </a:extLst>
          </p:cNvPr>
          <p:cNvSpPr txBox="1"/>
          <p:nvPr/>
        </p:nvSpPr>
        <p:spPr>
          <a:xfrm>
            <a:off x="10541034" y="6448308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 fontAlgn="ctr"/>
            <a:r>
              <a:rPr lang="es-CO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       Tramite outsourcing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B6737C8-ECF2-7715-2FFA-DF2D39CC6131}"/>
              </a:ext>
            </a:extLst>
          </p:cNvPr>
          <p:cNvSpPr/>
          <p:nvPr/>
        </p:nvSpPr>
        <p:spPr>
          <a:xfrm>
            <a:off x="9109081" y="5342584"/>
            <a:ext cx="2863906" cy="1515416"/>
          </a:xfrm>
          <a:prstGeom prst="rect">
            <a:avLst/>
          </a:prstGeom>
          <a:noFill/>
          <a:ln w="57150">
            <a:solidFill>
              <a:schemeClr val="bg2"/>
            </a:solidFill>
          </a:ln>
        </p:spPr>
        <p:txBody>
          <a:bodyPr rot="0" spcFirstLastPara="0" vertOverflow="overflow" horzOverflow="overflow" vert="horz" wrap="square" lIns="107975" tIns="107975" rIns="107975" bIns="1079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endParaRPr lang="es-CO" sz="14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68D1078-FFC0-1C26-799D-213CBEECD232}"/>
              </a:ext>
            </a:extLst>
          </p:cNvPr>
          <p:cNvSpPr txBox="1"/>
          <p:nvPr/>
        </p:nvSpPr>
        <p:spPr>
          <a:xfrm>
            <a:off x="645852" y="5742586"/>
            <a:ext cx="15996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CO" sz="1090" dirty="0"/>
              <a:t>Imputación</a:t>
            </a:r>
            <a:r>
              <a:rPr lang="es-CO" sz="1800" u="none" strike="noStrike" dirty="0">
                <a:effectLst/>
              </a:rPr>
              <a:t> </a:t>
            </a:r>
            <a:r>
              <a:rPr lang="es-CO" sz="1090" dirty="0"/>
              <a:t>Juicio Fiscal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ED5D79C5-902C-8466-92CA-C83378AEAB59}"/>
              </a:ext>
            </a:extLst>
          </p:cNvPr>
          <p:cNvSpPr txBox="1"/>
          <p:nvPr/>
        </p:nvSpPr>
        <p:spPr>
          <a:xfrm>
            <a:off x="669648" y="5537616"/>
            <a:ext cx="1548340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090" dirty="0"/>
              <a:t>Incidente de reparación </a:t>
            </a:r>
          </a:p>
        </p:txBody>
      </p:sp>
      <p:sp>
        <p:nvSpPr>
          <p:cNvPr id="37" name="Hexágono 36">
            <a:extLst>
              <a:ext uri="{FF2B5EF4-FFF2-40B4-BE49-F238E27FC236}">
                <a16:creationId xmlns:a16="http://schemas.microsoft.com/office/drawing/2014/main" id="{D6191E38-FEFC-DDBE-F187-8CC837BEE4C7}"/>
              </a:ext>
            </a:extLst>
          </p:cNvPr>
          <p:cNvSpPr/>
          <p:nvPr/>
        </p:nvSpPr>
        <p:spPr>
          <a:xfrm>
            <a:off x="179053" y="5548083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416</a:t>
            </a:r>
            <a:endParaRPr lang="es-CO" sz="900" dirty="0">
              <a:solidFill>
                <a:schemeClr val="bg1"/>
              </a:solidFill>
            </a:endParaRPr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756D3CF9-35E1-3834-73DF-C3F780AB9406}"/>
              </a:ext>
            </a:extLst>
          </p:cNvPr>
          <p:cNvSpPr/>
          <p:nvPr/>
        </p:nvSpPr>
        <p:spPr>
          <a:xfrm>
            <a:off x="186956" y="5833861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u="none" strike="noStrike" dirty="0">
                <a:effectLst/>
              </a:rPr>
              <a:t>368</a:t>
            </a:r>
            <a:endParaRPr lang="es-CO" sz="900" dirty="0"/>
          </a:p>
        </p:txBody>
      </p:sp>
      <p:pic>
        <p:nvPicPr>
          <p:cNvPr id="41" name="Gráfico 40" descr="Signo de exclamación con relleno sólido">
            <a:extLst>
              <a:ext uri="{FF2B5EF4-FFF2-40B4-BE49-F238E27FC236}">
                <a16:creationId xmlns:a16="http://schemas.microsoft.com/office/drawing/2014/main" id="{F4838C65-A138-229D-A34B-6D60DB5F4A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5731" y="5508078"/>
            <a:ext cx="290878" cy="290878"/>
          </a:xfrm>
          <a:prstGeom prst="rect">
            <a:avLst/>
          </a:prstGeom>
        </p:spPr>
      </p:pic>
      <p:pic>
        <p:nvPicPr>
          <p:cNvPr id="45" name="Gráfico 44" descr="Signo de exclamación con relleno sólido">
            <a:extLst>
              <a:ext uri="{FF2B5EF4-FFF2-40B4-BE49-F238E27FC236}">
                <a16:creationId xmlns:a16="http://schemas.microsoft.com/office/drawing/2014/main" id="{10C70BB7-25BA-0E58-694D-A611163441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2279" y="5819218"/>
            <a:ext cx="290878" cy="290878"/>
          </a:xfrm>
          <a:prstGeom prst="rect">
            <a:avLst/>
          </a:prstGeom>
        </p:spPr>
      </p:pic>
      <p:sp>
        <p:nvSpPr>
          <p:cNvPr id="48" name="Flecha: pentágono 47">
            <a:extLst>
              <a:ext uri="{FF2B5EF4-FFF2-40B4-BE49-F238E27FC236}">
                <a16:creationId xmlns:a16="http://schemas.microsoft.com/office/drawing/2014/main" id="{B33EEFD2-DA13-CB9F-DEAB-B9140835C722}"/>
              </a:ext>
            </a:extLst>
          </p:cNvPr>
          <p:cNvSpPr/>
          <p:nvPr/>
        </p:nvSpPr>
        <p:spPr>
          <a:xfrm>
            <a:off x="3459789" y="2498618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51" name="Flecha: pentágono 50">
            <a:extLst>
              <a:ext uri="{FF2B5EF4-FFF2-40B4-BE49-F238E27FC236}">
                <a16:creationId xmlns:a16="http://schemas.microsoft.com/office/drawing/2014/main" id="{216C8EBE-B6AD-AD6D-2624-6BC3820E1B3A}"/>
              </a:ext>
            </a:extLst>
          </p:cNvPr>
          <p:cNvSpPr/>
          <p:nvPr/>
        </p:nvSpPr>
        <p:spPr>
          <a:xfrm>
            <a:off x="4696032" y="2514196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53" name="Flecha: pentágono 52">
            <a:extLst>
              <a:ext uri="{FF2B5EF4-FFF2-40B4-BE49-F238E27FC236}">
                <a16:creationId xmlns:a16="http://schemas.microsoft.com/office/drawing/2014/main" id="{98CC4231-0CDA-6A90-3990-2591EFA3E846}"/>
              </a:ext>
            </a:extLst>
          </p:cNvPr>
          <p:cNvSpPr/>
          <p:nvPr/>
        </p:nvSpPr>
        <p:spPr>
          <a:xfrm>
            <a:off x="6137789" y="2488116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54" name="Flecha: pentágono 53">
            <a:extLst>
              <a:ext uri="{FF2B5EF4-FFF2-40B4-BE49-F238E27FC236}">
                <a16:creationId xmlns:a16="http://schemas.microsoft.com/office/drawing/2014/main" id="{7E1FFF0B-76DA-D8BF-DA7A-BD540C1AD801}"/>
              </a:ext>
            </a:extLst>
          </p:cNvPr>
          <p:cNvSpPr/>
          <p:nvPr/>
        </p:nvSpPr>
        <p:spPr>
          <a:xfrm>
            <a:off x="7761798" y="2465084"/>
            <a:ext cx="449844" cy="1563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/>
              <a:t>172</a:t>
            </a:r>
          </a:p>
        </p:txBody>
      </p:sp>
      <p:sp>
        <p:nvSpPr>
          <p:cNvPr id="58" name="Placa 57">
            <a:extLst>
              <a:ext uri="{FF2B5EF4-FFF2-40B4-BE49-F238E27FC236}">
                <a16:creationId xmlns:a16="http://schemas.microsoft.com/office/drawing/2014/main" id="{83618E2A-7810-296A-F3A0-7407959824F0}"/>
              </a:ext>
            </a:extLst>
          </p:cNvPr>
          <p:cNvSpPr/>
          <p:nvPr/>
        </p:nvSpPr>
        <p:spPr>
          <a:xfrm>
            <a:off x="208924" y="6146422"/>
            <a:ext cx="411969" cy="222532"/>
          </a:xfrm>
          <a:prstGeom prst="plaque">
            <a:avLst>
              <a:gd name="adj" fmla="val 386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00" dirty="0"/>
              <a:t>168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F1780E6-A374-4534-5E73-7A97D9C5F3E7}"/>
              </a:ext>
            </a:extLst>
          </p:cNvPr>
          <p:cNvSpPr txBox="1"/>
          <p:nvPr/>
        </p:nvSpPr>
        <p:spPr>
          <a:xfrm>
            <a:off x="413689" y="6157967"/>
            <a:ext cx="3282463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090" dirty="0"/>
              <a:t>Se puede utilizar en cualquier etapa del proceso</a:t>
            </a:r>
          </a:p>
        </p:txBody>
      </p:sp>
    </p:spTree>
    <p:extLst>
      <p:ext uri="{BB962C8B-B14F-4D97-AF65-F5344CB8AC3E}">
        <p14:creationId xmlns:p14="http://schemas.microsoft.com/office/powerpoint/2010/main" val="106544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FB351FCD-8C25-CEE8-50A4-E0393A512D29}"/>
              </a:ext>
            </a:extLst>
          </p:cNvPr>
          <p:cNvSpPr/>
          <p:nvPr/>
        </p:nvSpPr>
        <p:spPr>
          <a:xfrm>
            <a:off x="6265416" y="1355577"/>
            <a:ext cx="1368755" cy="13756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2B8B00D8-404B-BE80-EAA0-DC31E71E6E20}"/>
              </a:ext>
            </a:extLst>
          </p:cNvPr>
          <p:cNvSpPr/>
          <p:nvPr/>
        </p:nvSpPr>
        <p:spPr>
          <a:xfrm>
            <a:off x="4955246" y="1336585"/>
            <a:ext cx="1098967" cy="13756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8"/>
          </p:nvPr>
        </p:nvSpPr>
        <p:spPr>
          <a:xfrm>
            <a:off x="8799050" y="8042428"/>
            <a:ext cx="2743200" cy="365125"/>
          </a:xfrm>
        </p:spPr>
        <p:txBody>
          <a:bodyPr/>
          <a:lstStyle/>
          <a:p>
            <a:fld id="{61201FF1-C63B-412E-ABF0-3D0E918900AC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9"/>
          </p:nvPr>
        </p:nvSpPr>
        <p:spPr>
          <a:xfrm>
            <a:off x="1" y="1"/>
            <a:ext cx="8650817" cy="6361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s-CO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9280" y="415246"/>
            <a:ext cx="10193968" cy="514232"/>
          </a:xfrm>
        </p:spPr>
        <p:txBody>
          <a:bodyPr>
            <a:normAutofit fontScale="90000"/>
          </a:bodyPr>
          <a:lstStyle/>
          <a:p>
            <a:r>
              <a:rPr lang="es-CO" b="1" dirty="0">
                <a:solidFill>
                  <a:schemeClr val="accent1">
                    <a:lumMod val="75000"/>
                  </a:schemeClr>
                </a:solidFill>
              </a:rPr>
              <a:t>FLUJO MODELO PROCESOS JUDICIALES -FISCALES</a:t>
            </a:r>
            <a:br>
              <a:rPr lang="es-C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DECRETO 806 DEL 2020</a:t>
            </a:r>
          </a:p>
        </p:txBody>
      </p:sp>
      <p:sp>
        <p:nvSpPr>
          <p:cNvPr id="59" name="73 CuadroTexto"/>
          <p:cNvSpPr txBox="1"/>
          <p:nvPr/>
        </p:nvSpPr>
        <p:spPr>
          <a:xfrm>
            <a:off x="-65086" y="1724139"/>
            <a:ext cx="1266938" cy="285770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1000" dirty="0"/>
              <a:t>Traslado/notificación </a:t>
            </a:r>
          </a:p>
        </p:txBody>
      </p:sp>
      <p:sp>
        <p:nvSpPr>
          <p:cNvPr id="2" name="73 CuadroTexto">
            <a:extLst>
              <a:ext uri="{FF2B5EF4-FFF2-40B4-BE49-F238E27FC236}">
                <a16:creationId xmlns:a16="http://schemas.microsoft.com/office/drawing/2014/main" id="{ACAFD8DB-F376-33DF-DD3B-15AF7D03593F}"/>
              </a:ext>
            </a:extLst>
          </p:cNvPr>
          <p:cNvSpPr txBox="1"/>
          <p:nvPr/>
        </p:nvSpPr>
        <p:spPr>
          <a:xfrm>
            <a:off x="1002693" y="1724042"/>
            <a:ext cx="1067501" cy="593546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1000" dirty="0"/>
              <a:t>Asignación abogado externo</a:t>
            </a:r>
          </a:p>
          <a:p>
            <a:pPr algn="ctr"/>
            <a:r>
              <a:rPr lang="es-CO" sz="1000" dirty="0"/>
              <a:t>(2 días)</a:t>
            </a:r>
            <a:endParaRPr lang="es-CO" sz="1089" dirty="0"/>
          </a:p>
        </p:txBody>
      </p:sp>
      <p:sp>
        <p:nvSpPr>
          <p:cNvPr id="10" name="73 CuadroTexto">
            <a:extLst>
              <a:ext uri="{FF2B5EF4-FFF2-40B4-BE49-F238E27FC236}">
                <a16:creationId xmlns:a16="http://schemas.microsoft.com/office/drawing/2014/main" id="{5B550B9C-BF45-E10C-6A60-B428C135A023}"/>
              </a:ext>
            </a:extLst>
          </p:cNvPr>
          <p:cNvSpPr txBox="1"/>
          <p:nvPr/>
        </p:nvSpPr>
        <p:spPr>
          <a:xfrm>
            <a:off x="1749311" y="1723909"/>
            <a:ext cx="1781066" cy="467101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1089" dirty="0"/>
              <a:t>Solicitud de antecedentes</a:t>
            </a:r>
          </a:p>
          <a:p>
            <a:pPr algn="ctr"/>
            <a:r>
              <a:rPr lang="es-CO" sz="1089" dirty="0"/>
              <a:t>(2días)</a:t>
            </a:r>
          </a:p>
        </p:txBody>
      </p:sp>
      <p:pic>
        <p:nvPicPr>
          <p:cNvPr id="16" name="Gráfico 15" descr="Perfil de hombre con relleno sólido">
            <a:extLst>
              <a:ext uri="{FF2B5EF4-FFF2-40B4-BE49-F238E27FC236}">
                <a16:creationId xmlns:a16="http://schemas.microsoft.com/office/drawing/2014/main" id="{B468097A-89A5-5343-4D7C-B383AD00E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80" y="1444182"/>
            <a:ext cx="375080" cy="375080"/>
          </a:xfrm>
          <a:prstGeom prst="rect">
            <a:avLst/>
          </a:prstGeom>
        </p:spPr>
      </p:pic>
      <p:pic>
        <p:nvPicPr>
          <p:cNvPr id="18" name="Gráfico 17" descr="Perfil de hombre con relleno sólido">
            <a:extLst>
              <a:ext uri="{FF2B5EF4-FFF2-40B4-BE49-F238E27FC236}">
                <a16:creationId xmlns:a16="http://schemas.microsoft.com/office/drawing/2014/main" id="{17E7624C-0E0D-122D-828C-C0E0DFFA7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9367" y="1460058"/>
            <a:ext cx="375080" cy="375080"/>
          </a:xfrm>
          <a:prstGeom prst="rect">
            <a:avLst/>
          </a:prstGeom>
        </p:spPr>
      </p:pic>
      <p:pic>
        <p:nvPicPr>
          <p:cNvPr id="19" name="Gráfico 18" descr="Perfil de hombre con relleno sólido">
            <a:extLst>
              <a:ext uri="{FF2B5EF4-FFF2-40B4-BE49-F238E27FC236}">
                <a16:creationId xmlns:a16="http://schemas.microsoft.com/office/drawing/2014/main" id="{832AADAC-E530-FC8C-C8D7-D91AD661D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45112" y="5428739"/>
            <a:ext cx="375080" cy="375080"/>
          </a:xfrm>
          <a:prstGeom prst="rect">
            <a:avLst/>
          </a:prstGeom>
        </p:spPr>
      </p:pic>
      <p:sp>
        <p:nvSpPr>
          <p:cNvPr id="20" name="73 CuadroTexto">
            <a:extLst>
              <a:ext uri="{FF2B5EF4-FFF2-40B4-BE49-F238E27FC236}">
                <a16:creationId xmlns:a16="http://schemas.microsoft.com/office/drawing/2014/main" id="{6688BF5B-ECB7-FDED-D930-F4B09F1A5FA7}"/>
              </a:ext>
            </a:extLst>
          </p:cNvPr>
          <p:cNvSpPr txBox="1"/>
          <p:nvPr/>
        </p:nvSpPr>
        <p:spPr>
          <a:xfrm>
            <a:off x="9425405" y="5495259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Abogado interno</a:t>
            </a:r>
          </a:p>
        </p:txBody>
      </p:sp>
      <p:pic>
        <p:nvPicPr>
          <p:cNvPr id="23" name="Gráfico 22" descr="Perfil de hombre con relleno sólido">
            <a:extLst>
              <a:ext uri="{FF2B5EF4-FFF2-40B4-BE49-F238E27FC236}">
                <a16:creationId xmlns:a16="http://schemas.microsoft.com/office/drawing/2014/main" id="{BF54AE32-655D-65BC-7F38-9D549B85A9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90037" y="1448735"/>
            <a:ext cx="375080" cy="375080"/>
          </a:xfrm>
          <a:prstGeom prst="rect">
            <a:avLst/>
          </a:prstGeom>
        </p:spPr>
      </p:pic>
      <p:sp>
        <p:nvSpPr>
          <p:cNvPr id="24" name="Hexágono 23">
            <a:extLst>
              <a:ext uri="{FF2B5EF4-FFF2-40B4-BE49-F238E27FC236}">
                <a16:creationId xmlns:a16="http://schemas.microsoft.com/office/drawing/2014/main" id="{AD0C1786-71AB-B99A-C525-37FC76F742D5}"/>
              </a:ext>
            </a:extLst>
          </p:cNvPr>
          <p:cNvSpPr/>
          <p:nvPr/>
        </p:nvSpPr>
        <p:spPr>
          <a:xfrm>
            <a:off x="830003" y="2468858"/>
            <a:ext cx="506802" cy="222409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320</a:t>
            </a:r>
          </a:p>
        </p:txBody>
      </p:sp>
      <p:sp>
        <p:nvSpPr>
          <p:cNvPr id="25" name="Hexágono 24">
            <a:extLst>
              <a:ext uri="{FF2B5EF4-FFF2-40B4-BE49-F238E27FC236}">
                <a16:creationId xmlns:a16="http://schemas.microsoft.com/office/drawing/2014/main" id="{003F527C-A0DD-A9C4-8BFF-4B37946BB61C}"/>
              </a:ext>
            </a:extLst>
          </p:cNvPr>
          <p:cNvSpPr/>
          <p:nvPr/>
        </p:nvSpPr>
        <p:spPr>
          <a:xfrm>
            <a:off x="9393014" y="6146484"/>
            <a:ext cx="344411" cy="222409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00" dirty="0"/>
              <a:t> </a:t>
            </a:r>
          </a:p>
        </p:txBody>
      </p:sp>
      <p:sp>
        <p:nvSpPr>
          <p:cNvPr id="26" name="73 CuadroTexto">
            <a:extLst>
              <a:ext uri="{FF2B5EF4-FFF2-40B4-BE49-F238E27FC236}">
                <a16:creationId xmlns:a16="http://schemas.microsoft.com/office/drawing/2014/main" id="{3465BEF7-9857-BB3A-CF62-D6549BED460C}"/>
              </a:ext>
            </a:extLst>
          </p:cNvPr>
          <p:cNvSpPr txBox="1"/>
          <p:nvPr/>
        </p:nvSpPr>
        <p:spPr>
          <a:xfrm>
            <a:off x="9212624" y="6163565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          Indexación</a:t>
            </a:r>
          </a:p>
        </p:txBody>
      </p:sp>
      <p:sp>
        <p:nvSpPr>
          <p:cNvPr id="27" name="Hexágono 26">
            <a:extLst>
              <a:ext uri="{FF2B5EF4-FFF2-40B4-BE49-F238E27FC236}">
                <a16:creationId xmlns:a16="http://schemas.microsoft.com/office/drawing/2014/main" id="{70C21191-FF4F-2422-1173-A2F806E61135}"/>
              </a:ext>
            </a:extLst>
          </p:cNvPr>
          <p:cNvSpPr/>
          <p:nvPr/>
        </p:nvSpPr>
        <p:spPr>
          <a:xfrm>
            <a:off x="2369818" y="2470800"/>
            <a:ext cx="506802" cy="222409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322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45FB35B-AA22-72F7-F252-75C9898B287C}"/>
              </a:ext>
            </a:extLst>
          </p:cNvPr>
          <p:cNvSpPr txBox="1"/>
          <p:nvPr/>
        </p:nvSpPr>
        <p:spPr>
          <a:xfrm>
            <a:off x="3402066" y="1744543"/>
            <a:ext cx="1580170" cy="42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90" dirty="0"/>
              <a:t>Envío de antecedentes</a:t>
            </a:r>
          </a:p>
          <a:p>
            <a:pPr algn="ctr"/>
            <a:r>
              <a:rPr lang="es-CO" sz="1090" dirty="0"/>
              <a:t>(5días)</a:t>
            </a:r>
          </a:p>
        </p:txBody>
      </p:sp>
      <p:pic>
        <p:nvPicPr>
          <p:cNvPr id="39" name="Gráfico 38" descr="Perfil de hombre con relleno sólido">
            <a:extLst>
              <a:ext uri="{FF2B5EF4-FFF2-40B4-BE49-F238E27FC236}">
                <a16:creationId xmlns:a16="http://schemas.microsoft.com/office/drawing/2014/main" id="{8AAA4AF8-3217-3F64-CE44-166C34C39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3403" y="1460799"/>
            <a:ext cx="375080" cy="375080"/>
          </a:xfrm>
          <a:prstGeom prst="rect">
            <a:avLst/>
          </a:prstGeom>
        </p:spPr>
      </p:pic>
      <p:pic>
        <p:nvPicPr>
          <p:cNvPr id="40" name="Gráfico 39" descr="Perfil de hombre con relleno sólido">
            <a:extLst>
              <a:ext uri="{FF2B5EF4-FFF2-40B4-BE49-F238E27FC236}">
                <a16:creationId xmlns:a16="http://schemas.microsoft.com/office/drawing/2014/main" id="{03872C6A-110B-3128-B82D-DC01B08F04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78334" y="5422607"/>
            <a:ext cx="375080" cy="375080"/>
          </a:xfrm>
          <a:prstGeom prst="rect">
            <a:avLst/>
          </a:prstGeom>
        </p:spPr>
      </p:pic>
      <p:sp>
        <p:nvSpPr>
          <p:cNvPr id="42" name="73 CuadroTexto">
            <a:extLst>
              <a:ext uri="{FF2B5EF4-FFF2-40B4-BE49-F238E27FC236}">
                <a16:creationId xmlns:a16="http://schemas.microsoft.com/office/drawing/2014/main" id="{EDC03D6C-09F8-A9E9-FFA2-47A84995C1EF}"/>
              </a:ext>
            </a:extLst>
          </p:cNvPr>
          <p:cNvSpPr txBox="1"/>
          <p:nvPr/>
        </p:nvSpPr>
        <p:spPr>
          <a:xfrm>
            <a:off x="10678379" y="5488783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Abogado externo</a:t>
            </a:r>
          </a:p>
        </p:txBody>
      </p:sp>
      <p:sp>
        <p:nvSpPr>
          <p:cNvPr id="43" name="Hexágono 42">
            <a:extLst>
              <a:ext uri="{FF2B5EF4-FFF2-40B4-BE49-F238E27FC236}">
                <a16:creationId xmlns:a16="http://schemas.microsoft.com/office/drawing/2014/main" id="{4F986863-C90B-3CDF-B8B8-FF168CA3B80A}"/>
              </a:ext>
            </a:extLst>
          </p:cNvPr>
          <p:cNvSpPr/>
          <p:nvPr/>
        </p:nvSpPr>
        <p:spPr>
          <a:xfrm>
            <a:off x="3923409" y="2455648"/>
            <a:ext cx="506802" cy="222409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321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A39F2AE-C3A1-A8C3-973B-4A96AB647A8F}"/>
              </a:ext>
            </a:extLst>
          </p:cNvPr>
          <p:cNvSpPr txBox="1"/>
          <p:nvPr/>
        </p:nvSpPr>
        <p:spPr>
          <a:xfrm>
            <a:off x="4771049" y="1748924"/>
            <a:ext cx="1470761" cy="42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Informe preliminar </a:t>
            </a:r>
          </a:p>
          <a:p>
            <a:pPr algn="ctr"/>
            <a:r>
              <a:rPr lang="es-CO" sz="1090" dirty="0"/>
              <a:t>(3días)</a:t>
            </a:r>
          </a:p>
        </p:txBody>
      </p:sp>
      <p:pic>
        <p:nvPicPr>
          <p:cNvPr id="46" name="Gráfico 45" descr="Perfil de hombre con relleno sólido">
            <a:extLst>
              <a:ext uri="{FF2B5EF4-FFF2-40B4-BE49-F238E27FC236}">
                <a16:creationId xmlns:a16="http://schemas.microsoft.com/office/drawing/2014/main" id="{AF71D968-3AB0-0EFE-B2C9-9A32DE1F2B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77840" y="1460799"/>
            <a:ext cx="361425" cy="361425"/>
          </a:xfrm>
          <a:prstGeom prst="rect">
            <a:avLst/>
          </a:prstGeom>
        </p:spPr>
      </p:pic>
      <p:sp>
        <p:nvSpPr>
          <p:cNvPr id="47" name="Hexágono 46">
            <a:extLst>
              <a:ext uri="{FF2B5EF4-FFF2-40B4-BE49-F238E27FC236}">
                <a16:creationId xmlns:a16="http://schemas.microsoft.com/office/drawing/2014/main" id="{E38405E4-A109-C2AB-CB43-E1D16DDBFDB9}"/>
              </a:ext>
            </a:extLst>
          </p:cNvPr>
          <p:cNvSpPr/>
          <p:nvPr/>
        </p:nvSpPr>
        <p:spPr>
          <a:xfrm>
            <a:off x="5254778" y="2471550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324</a:t>
            </a:r>
          </a:p>
        </p:txBody>
      </p:sp>
      <p:pic>
        <p:nvPicPr>
          <p:cNvPr id="49" name="Gráfico 48" descr="Signo de exclamación con relleno sólido">
            <a:extLst>
              <a:ext uri="{FF2B5EF4-FFF2-40B4-BE49-F238E27FC236}">
                <a16:creationId xmlns:a16="http://schemas.microsoft.com/office/drawing/2014/main" id="{55848A10-619D-55C3-9848-0FE1C9C1DC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637368" y="5813723"/>
            <a:ext cx="301868" cy="301868"/>
          </a:xfrm>
          <a:prstGeom prst="rect">
            <a:avLst/>
          </a:prstGeom>
        </p:spPr>
      </p:pic>
      <p:sp>
        <p:nvSpPr>
          <p:cNvPr id="50" name="73 CuadroTexto">
            <a:extLst>
              <a:ext uri="{FF2B5EF4-FFF2-40B4-BE49-F238E27FC236}">
                <a16:creationId xmlns:a16="http://schemas.microsoft.com/office/drawing/2014/main" id="{A725220F-6328-E248-1BC4-9FD5687DF05E}"/>
              </a:ext>
            </a:extLst>
          </p:cNvPr>
          <p:cNvSpPr txBox="1"/>
          <p:nvPr/>
        </p:nvSpPr>
        <p:spPr>
          <a:xfrm>
            <a:off x="10452504" y="5820379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Alerta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E6BCD19-D415-A1A7-5AEB-DA4A8C1BF5F6}"/>
              </a:ext>
            </a:extLst>
          </p:cNvPr>
          <p:cNvSpPr txBox="1"/>
          <p:nvPr/>
        </p:nvSpPr>
        <p:spPr>
          <a:xfrm>
            <a:off x="5975366" y="1724172"/>
            <a:ext cx="198269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00" dirty="0"/>
              <a:t>Instrucciones</a:t>
            </a:r>
          </a:p>
          <a:p>
            <a:pPr algn="ctr"/>
            <a:r>
              <a:rPr lang="es-CO" sz="1000" dirty="0"/>
              <a:t>Informe abogado interno</a:t>
            </a:r>
          </a:p>
          <a:p>
            <a:pPr algn="ctr"/>
            <a:r>
              <a:rPr lang="es-CO" sz="1000" dirty="0"/>
              <a:t>(3días)</a:t>
            </a:r>
          </a:p>
        </p:txBody>
      </p:sp>
      <p:sp>
        <p:nvSpPr>
          <p:cNvPr id="55" name="Hexágono 54">
            <a:extLst>
              <a:ext uri="{FF2B5EF4-FFF2-40B4-BE49-F238E27FC236}">
                <a16:creationId xmlns:a16="http://schemas.microsoft.com/office/drawing/2014/main" id="{6ADABF9A-96C7-5117-1761-25FF288E979D}"/>
              </a:ext>
            </a:extLst>
          </p:cNvPr>
          <p:cNvSpPr/>
          <p:nvPr/>
        </p:nvSpPr>
        <p:spPr>
          <a:xfrm>
            <a:off x="6655187" y="2451046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325</a:t>
            </a:r>
          </a:p>
        </p:txBody>
      </p:sp>
      <p:pic>
        <p:nvPicPr>
          <p:cNvPr id="62" name="Gráfico 61" descr="Perfil de hombre con relleno sólido">
            <a:extLst>
              <a:ext uri="{FF2B5EF4-FFF2-40B4-BE49-F238E27FC236}">
                <a16:creationId xmlns:a16="http://schemas.microsoft.com/office/drawing/2014/main" id="{F48F8847-C1DE-BBFF-B8CF-373CAF12F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3068" y="1452640"/>
            <a:ext cx="375080" cy="375080"/>
          </a:xfrm>
          <a:prstGeom prst="rect">
            <a:avLst/>
          </a:prstGeom>
        </p:spPr>
      </p:pic>
      <p:sp>
        <p:nvSpPr>
          <p:cNvPr id="67" name="CuadroTexto 66">
            <a:extLst>
              <a:ext uri="{FF2B5EF4-FFF2-40B4-BE49-F238E27FC236}">
                <a16:creationId xmlns:a16="http://schemas.microsoft.com/office/drawing/2014/main" id="{5B45782F-5E19-E6A3-1F78-CB4641B6F8B9}"/>
              </a:ext>
            </a:extLst>
          </p:cNvPr>
          <p:cNvSpPr txBox="1"/>
          <p:nvPr/>
        </p:nvSpPr>
        <p:spPr>
          <a:xfrm>
            <a:off x="7234940" y="1759904"/>
            <a:ext cx="3190494" cy="42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Contestación / Informe abogado externo </a:t>
            </a:r>
          </a:p>
          <a:p>
            <a:pPr algn="ctr"/>
            <a:r>
              <a:rPr lang="es-CO" sz="1090" dirty="0"/>
              <a:t>(3días)</a:t>
            </a:r>
          </a:p>
        </p:txBody>
      </p:sp>
      <p:sp>
        <p:nvSpPr>
          <p:cNvPr id="75" name="Hexágono 74">
            <a:extLst>
              <a:ext uri="{FF2B5EF4-FFF2-40B4-BE49-F238E27FC236}">
                <a16:creationId xmlns:a16="http://schemas.microsoft.com/office/drawing/2014/main" id="{9829CEA2-88E6-CCAD-93D2-A49C7E5FDCE6}"/>
              </a:ext>
            </a:extLst>
          </p:cNvPr>
          <p:cNvSpPr/>
          <p:nvPr/>
        </p:nvSpPr>
        <p:spPr>
          <a:xfrm>
            <a:off x="8910390" y="2430207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324</a:t>
            </a:r>
          </a:p>
        </p:txBody>
      </p:sp>
      <p:pic>
        <p:nvPicPr>
          <p:cNvPr id="76" name="Gráfico 75" descr="Signo de exclamación con relleno sólido">
            <a:extLst>
              <a:ext uri="{FF2B5EF4-FFF2-40B4-BE49-F238E27FC236}">
                <a16:creationId xmlns:a16="http://schemas.microsoft.com/office/drawing/2014/main" id="{23C83610-D095-0FF0-4E26-146F0E7EAC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34200" y="2391924"/>
            <a:ext cx="290878" cy="290878"/>
          </a:xfrm>
          <a:prstGeom prst="rect">
            <a:avLst/>
          </a:prstGeom>
        </p:spPr>
      </p:pic>
      <p:pic>
        <p:nvPicPr>
          <p:cNvPr id="77" name="Gráfico 76" descr="Perfil de hombre con relleno sólido">
            <a:extLst>
              <a:ext uri="{FF2B5EF4-FFF2-40B4-BE49-F238E27FC236}">
                <a16:creationId xmlns:a16="http://schemas.microsoft.com/office/drawing/2014/main" id="{5C619302-38AB-F42F-B321-B35DFD0E1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59808" y="1474454"/>
            <a:ext cx="361425" cy="361425"/>
          </a:xfrm>
          <a:prstGeom prst="rect">
            <a:avLst/>
          </a:prstGeom>
        </p:spPr>
      </p:pic>
      <p:sp>
        <p:nvSpPr>
          <p:cNvPr id="79" name="CuadroTexto 78">
            <a:extLst>
              <a:ext uri="{FF2B5EF4-FFF2-40B4-BE49-F238E27FC236}">
                <a16:creationId xmlns:a16="http://schemas.microsoft.com/office/drawing/2014/main" id="{09BA1264-4F38-578E-40E5-C1EC39638962}"/>
              </a:ext>
            </a:extLst>
          </p:cNvPr>
          <p:cNvSpPr txBox="1"/>
          <p:nvPr/>
        </p:nvSpPr>
        <p:spPr>
          <a:xfrm>
            <a:off x="9912926" y="1756546"/>
            <a:ext cx="1982696" cy="42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Informe abogado interno</a:t>
            </a:r>
          </a:p>
          <a:p>
            <a:pPr algn="ctr"/>
            <a:r>
              <a:rPr lang="es-CO" sz="1090" dirty="0"/>
              <a:t>(5días)</a:t>
            </a:r>
          </a:p>
        </p:txBody>
      </p:sp>
      <p:pic>
        <p:nvPicPr>
          <p:cNvPr id="91" name="Gráfico 90" descr="Perfil de hombre con relleno sólido">
            <a:extLst>
              <a:ext uri="{FF2B5EF4-FFF2-40B4-BE49-F238E27FC236}">
                <a16:creationId xmlns:a16="http://schemas.microsoft.com/office/drawing/2014/main" id="{B0E83EA3-DE68-AA1F-BFAC-D18685E61A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52612" y="1445985"/>
            <a:ext cx="375080" cy="375080"/>
          </a:xfrm>
          <a:prstGeom prst="rect">
            <a:avLst/>
          </a:prstGeom>
        </p:spPr>
      </p:pic>
      <p:pic>
        <p:nvPicPr>
          <p:cNvPr id="93" name="Gráfico 92" descr="Marca1 con relleno sólido">
            <a:extLst>
              <a:ext uri="{FF2B5EF4-FFF2-40B4-BE49-F238E27FC236}">
                <a16:creationId xmlns:a16="http://schemas.microsoft.com/office/drawing/2014/main" id="{91F2DD48-74E6-9D99-4529-5BFBFA7077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27692" y="1337707"/>
            <a:ext cx="246184" cy="246184"/>
          </a:xfrm>
          <a:prstGeom prst="rect">
            <a:avLst/>
          </a:prstGeom>
        </p:spPr>
      </p:pic>
      <p:pic>
        <p:nvPicPr>
          <p:cNvPr id="94" name="Gráfico 93" descr="Signo de exclamación con relleno sólido">
            <a:extLst>
              <a:ext uri="{FF2B5EF4-FFF2-40B4-BE49-F238E27FC236}">
                <a16:creationId xmlns:a16="http://schemas.microsoft.com/office/drawing/2014/main" id="{82C446CD-95DA-0821-43B8-20B1E238D4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437" y="2418502"/>
            <a:ext cx="290878" cy="290878"/>
          </a:xfrm>
          <a:prstGeom prst="rect">
            <a:avLst/>
          </a:prstGeom>
        </p:spPr>
      </p:pic>
      <p:pic>
        <p:nvPicPr>
          <p:cNvPr id="95" name="Gráfico 94" descr="Marca1 con relleno sólido">
            <a:extLst>
              <a:ext uri="{FF2B5EF4-FFF2-40B4-BE49-F238E27FC236}">
                <a16:creationId xmlns:a16="http://schemas.microsoft.com/office/drawing/2014/main" id="{DF8A2E2D-9870-8105-474B-DCEA059529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43122" y="6185238"/>
            <a:ext cx="246184" cy="246184"/>
          </a:xfrm>
          <a:prstGeom prst="rect">
            <a:avLst/>
          </a:prstGeom>
        </p:spPr>
      </p:pic>
      <p:sp>
        <p:nvSpPr>
          <p:cNvPr id="96" name="73 CuadroTexto">
            <a:extLst>
              <a:ext uri="{FF2B5EF4-FFF2-40B4-BE49-F238E27FC236}">
                <a16:creationId xmlns:a16="http://schemas.microsoft.com/office/drawing/2014/main" id="{AAEF8235-BC13-5CDE-ACE8-71EB90C5B5BE}"/>
              </a:ext>
            </a:extLst>
          </p:cNvPr>
          <p:cNvSpPr txBox="1"/>
          <p:nvPr/>
        </p:nvSpPr>
        <p:spPr>
          <a:xfrm>
            <a:off x="10699949" y="6136755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Ajuste de reserva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8D601C77-8F9D-067E-4372-92AFD847D6C8}"/>
              </a:ext>
            </a:extLst>
          </p:cNvPr>
          <p:cNvSpPr txBox="1"/>
          <p:nvPr/>
        </p:nvSpPr>
        <p:spPr>
          <a:xfrm>
            <a:off x="10075191" y="3467401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Imputación</a:t>
            </a:r>
          </a:p>
        </p:txBody>
      </p:sp>
      <p:pic>
        <p:nvPicPr>
          <p:cNvPr id="101" name="Gráfico 100" descr="Perfil de hombre con relleno sólido">
            <a:extLst>
              <a:ext uri="{FF2B5EF4-FFF2-40B4-BE49-F238E27FC236}">
                <a16:creationId xmlns:a16="http://schemas.microsoft.com/office/drawing/2014/main" id="{2F039BCE-275A-DA1C-67EA-84DDC34B72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20529" y="3947130"/>
            <a:ext cx="375080" cy="375080"/>
          </a:xfrm>
          <a:prstGeom prst="rect">
            <a:avLst/>
          </a:prstGeom>
        </p:spPr>
      </p:pic>
      <p:pic>
        <p:nvPicPr>
          <p:cNvPr id="102" name="Gráfico 101" descr="Perfil de hombre con relleno sólido">
            <a:extLst>
              <a:ext uri="{FF2B5EF4-FFF2-40B4-BE49-F238E27FC236}">
                <a16:creationId xmlns:a16="http://schemas.microsoft.com/office/drawing/2014/main" id="{A5089FD0-647F-7721-6458-24E563402D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31337" y="4288150"/>
            <a:ext cx="375080" cy="375080"/>
          </a:xfrm>
          <a:prstGeom prst="rect">
            <a:avLst/>
          </a:prstGeom>
        </p:spPr>
      </p:pic>
      <p:pic>
        <p:nvPicPr>
          <p:cNvPr id="104" name="Gráfico 103" descr="Marca1 con relleno sólido">
            <a:extLst>
              <a:ext uri="{FF2B5EF4-FFF2-40B4-BE49-F238E27FC236}">
                <a16:creationId xmlns:a16="http://schemas.microsoft.com/office/drawing/2014/main" id="{1A607861-176B-7DC2-E8E9-14561CF68ED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577100" y="3427895"/>
            <a:ext cx="246184" cy="246184"/>
          </a:xfrm>
          <a:prstGeom prst="rect">
            <a:avLst/>
          </a:prstGeom>
        </p:spPr>
      </p:pic>
      <p:sp>
        <p:nvSpPr>
          <p:cNvPr id="105" name="Hexágono 104">
            <a:extLst>
              <a:ext uri="{FF2B5EF4-FFF2-40B4-BE49-F238E27FC236}">
                <a16:creationId xmlns:a16="http://schemas.microsoft.com/office/drawing/2014/main" id="{A5DFE97C-32FD-C1CC-37EA-7F5D64F57493}"/>
              </a:ext>
            </a:extLst>
          </p:cNvPr>
          <p:cNvSpPr/>
          <p:nvPr/>
        </p:nvSpPr>
        <p:spPr>
          <a:xfrm>
            <a:off x="11562506" y="4031108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326</a:t>
            </a:r>
          </a:p>
        </p:txBody>
      </p:sp>
      <p:sp>
        <p:nvSpPr>
          <p:cNvPr id="106" name="Hexágono 105">
            <a:extLst>
              <a:ext uri="{FF2B5EF4-FFF2-40B4-BE49-F238E27FC236}">
                <a16:creationId xmlns:a16="http://schemas.microsoft.com/office/drawing/2014/main" id="{F2374FD1-D53B-B87C-7B2E-DCCFC05B3167}"/>
              </a:ext>
            </a:extLst>
          </p:cNvPr>
          <p:cNvSpPr/>
          <p:nvPr/>
        </p:nvSpPr>
        <p:spPr>
          <a:xfrm>
            <a:off x="11567257" y="4406188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368</a:t>
            </a:r>
          </a:p>
        </p:txBody>
      </p:sp>
      <p:pic>
        <p:nvPicPr>
          <p:cNvPr id="108" name="Gráfico 107" descr="Signo de exclamación con relleno sólido">
            <a:extLst>
              <a:ext uri="{FF2B5EF4-FFF2-40B4-BE49-F238E27FC236}">
                <a16:creationId xmlns:a16="http://schemas.microsoft.com/office/drawing/2014/main" id="{B7BC1A46-00CA-AF4D-DEF8-CD843488D3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935538" y="4389820"/>
            <a:ext cx="290878" cy="290878"/>
          </a:xfrm>
          <a:prstGeom prst="rect">
            <a:avLst/>
          </a:prstGeom>
        </p:spPr>
      </p:pic>
      <p:pic>
        <p:nvPicPr>
          <p:cNvPr id="109" name="Gráfico 108" descr="Signo de exclamación con relleno sólido">
            <a:extLst>
              <a:ext uri="{FF2B5EF4-FFF2-40B4-BE49-F238E27FC236}">
                <a16:creationId xmlns:a16="http://schemas.microsoft.com/office/drawing/2014/main" id="{57683CCD-39AD-9CA7-9085-23A3628361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929100" y="4000370"/>
            <a:ext cx="290878" cy="290878"/>
          </a:xfrm>
          <a:prstGeom prst="rect">
            <a:avLst/>
          </a:prstGeom>
        </p:spPr>
      </p:pic>
      <p:sp>
        <p:nvSpPr>
          <p:cNvPr id="110" name="CuadroTexto 109">
            <a:extLst>
              <a:ext uri="{FF2B5EF4-FFF2-40B4-BE49-F238E27FC236}">
                <a16:creationId xmlns:a16="http://schemas.microsoft.com/office/drawing/2014/main" id="{2F3868E3-A8AA-E0FE-92D5-7CF6924000B9}"/>
              </a:ext>
            </a:extLst>
          </p:cNvPr>
          <p:cNvSpPr txBox="1"/>
          <p:nvPr/>
        </p:nvSpPr>
        <p:spPr>
          <a:xfrm>
            <a:off x="10302444" y="4029976"/>
            <a:ext cx="136895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800" dirty="0"/>
              <a:t>Audiencia primera instancia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7796C7E5-078A-25F5-BC23-01395A26655E}"/>
              </a:ext>
            </a:extLst>
          </p:cNvPr>
          <p:cNvSpPr txBox="1"/>
          <p:nvPr/>
        </p:nvSpPr>
        <p:spPr>
          <a:xfrm>
            <a:off x="10400818" y="4386344"/>
            <a:ext cx="14192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800" dirty="0"/>
              <a:t>Imputación</a:t>
            </a: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AC47FB75-4488-8378-FD92-24AA38B54D55}"/>
              </a:ext>
            </a:extLst>
          </p:cNvPr>
          <p:cNvSpPr txBox="1"/>
          <p:nvPr/>
        </p:nvSpPr>
        <p:spPr>
          <a:xfrm>
            <a:off x="4967097" y="3437922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Fallo primera instancia </a:t>
            </a:r>
          </a:p>
        </p:txBody>
      </p:sp>
      <p:sp>
        <p:nvSpPr>
          <p:cNvPr id="118" name="Hexágono 117">
            <a:extLst>
              <a:ext uri="{FF2B5EF4-FFF2-40B4-BE49-F238E27FC236}">
                <a16:creationId xmlns:a16="http://schemas.microsoft.com/office/drawing/2014/main" id="{0D0DB004-840E-2093-7F45-117EB8EF8497}"/>
              </a:ext>
            </a:extLst>
          </p:cNvPr>
          <p:cNvSpPr/>
          <p:nvPr/>
        </p:nvSpPr>
        <p:spPr>
          <a:xfrm>
            <a:off x="5866897" y="3947130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327</a:t>
            </a:r>
          </a:p>
        </p:txBody>
      </p:sp>
      <p:pic>
        <p:nvPicPr>
          <p:cNvPr id="119" name="Gráfico 118" descr="Signo de exclamación con relleno sólido">
            <a:extLst>
              <a:ext uri="{FF2B5EF4-FFF2-40B4-BE49-F238E27FC236}">
                <a16:creationId xmlns:a16="http://schemas.microsoft.com/office/drawing/2014/main" id="{09AF26CE-38BE-0CA4-69ED-A8C2C59E6A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5368" y="3891083"/>
            <a:ext cx="290878" cy="290878"/>
          </a:xfrm>
          <a:prstGeom prst="rect">
            <a:avLst/>
          </a:prstGeom>
        </p:spPr>
      </p:pic>
      <p:pic>
        <p:nvPicPr>
          <p:cNvPr id="120" name="Gráfico 119" descr="Marca1 con relleno sólido">
            <a:extLst>
              <a:ext uri="{FF2B5EF4-FFF2-40B4-BE49-F238E27FC236}">
                <a16:creationId xmlns:a16="http://schemas.microsoft.com/office/drawing/2014/main" id="{86433B5F-D366-CF50-795A-B07BDD37E0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27961" y="3362276"/>
            <a:ext cx="246184" cy="246184"/>
          </a:xfrm>
          <a:prstGeom prst="rect">
            <a:avLst/>
          </a:prstGeom>
        </p:spPr>
      </p:pic>
      <p:pic>
        <p:nvPicPr>
          <p:cNvPr id="121" name="Gráfico 120" descr="Perfil de hombre con relleno sólido">
            <a:extLst>
              <a:ext uri="{FF2B5EF4-FFF2-40B4-BE49-F238E27FC236}">
                <a16:creationId xmlns:a16="http://schemas.microsoft.com/office/drawing/2014/main" id="{95EE3FAA-CB86-40C4-472F-E851CABC7E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54795" y="3164547"/>
            <a:ext cx="375080" cy="375080"/>
          </a:xfrm>
          <a:prstGeom prst="rect">
            <a:avLst/>
          </a:prstGeom>
        </p:spPr>
      </p:pic>
      <p:sp>
        <p:nvSpPr>
          <p:cNvPr id="122" name="CuadroTexto 121">
            <a:extLst>
              <a:ext uri="{FF2B5EF4-FFF2-40B4-BE49-F238E27FC236}">
                <a16:creationId xmlns:a16="http://schemas.microsoft.com/office/drawing/2014/main" id="{4FD048DF-6031-E9DD-4E99-76A169F902F1}"/>
              </a:ext>
            </a:extLst>
          </p:cNvPr>
          <p:cNvSpPr txBox="1"/>
          <p:nvPr/>
        </p:nvSpPr>
        <p:spPr>
          <a:xfrm>
            <a:off x="3185462" y="3446700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Tramite segunda instancia </a:t>
            </a:r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729B11C0-D7FF-FCA6-7921-121CFF5BCA1B}"/>
              </a:ext>
            </a:extLst>
          </p:cNvPr>
          <p:cNvSpPr/>
          <p:nvPr/>
        </p:nvSpPr>
        <p:spPr>
          <a:xfrm>
            <a:off x="3769284" y="3979998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328</a:t>
            </a:r>
          </a:p>
        </p:txBody>
      </p:sp>
      <p:pic>
        <p:nvPicPr>
          <p:cNvPr id="124" name="Gráfico 123" descr="Signo de exclamación con relleno sólido">
            <a:extLst>
              <a:ext uri="{FF2B5EF4-FFF2-40B4-BE49-F238E27FC236}">
                <a16:creationId xmlns:a16="http://schemas.microsoft.com/office/drawing/2014/main" id="{46A6AC00-EC93-0340-258A-A81490B8FA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06501" y="3922929"/>
            <a:ext cx="290878" cy="290878"/>
          </a:xfrm>
          <a:prstGeom prst="rect">
            <a:avLst/>
          </a:prstGeom>
        </p:spPr>
      </p:pic>
      <p:pic>
        <p:nvPicPr>
          <p:cNvPr id="126" name="Gráfico 125" descr="Perfil de hombre con relleno sólido">
            <a:extLst>
              <a:ext uri="{FF2B5EF4-FFF2-40B4-BE49-F238E27FC236}">
                <a16:creationId xmlns:a16="http://schemas.microsoft.com/office/drawing/2014/main" id="{493CA449-0B21-3AAE-F731-5C91EE5A82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52165" y="3190110"/>
            <a:ext cx="375080" cy="375080"/>
          </a:xfrm>
          <a:prstGeom prst="rect">
            <a:avLst/>
          </a:prstGeom>
        </p:spPr>
      </p:pic>
      <p:sp>
        <p:nvSpPr>
          <p:cNvPr id="127" name="CuadroTexto 126">
            <a:extLst>
              <a:ext uri="{FF2B5EF4-FFF2-40B4-BE49-F238E27FC236}">
                <a16:creationId xmlns:a16="http://schemas.microsoft.com/office/drawing/2014/main" id="{FC9CD642-EB85-171B-C950-FD92EFB64C8E}"/>
              </a:ext>
            </a:extLst>
          </p:cNvPr>
          <p:cNvSpPr txBox="1"/>
          <p:nvPr/>
        </p:nvSpPr>
        <p:spPr>
          <a:xfrm>
            <a:off x="1279545" y="3435155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 Fallo segunda instancia </a:t>
            </a:r>
          </a:p>
        </p:txBody>
      </p:sp>
      <p:sp>
        <p:nvSpPr>
          <p:cNvPr id="1024" name="Hexágono 1023">
            <a:extLst>
              <a:ext uri="{FF2B5EF4-FFF2-40B4-BE49-F238E27FC236}">
                <a16:creationId xmlns:a16="http://schemas.microsoft.com/office/drawing/2014/main" id="{6AC13FE9-3020-10B1-BEEF-79DA155E0D51}"/>
              </a:ext>
            </a:extLst>
          </p:cNvPr>
          <p:cNvSpPr/>
          <p:nvPr/>
        </p:nvSpPr>
        <p:spPr>
          <a:xfrm>
            <a:off x="2142500" y="3920125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333</a:t>
            </a:r>
          </a:p>
        </p:txBody>
      </p:sp>
      <p:pic>
        <p:nvPicPr>
          <p:cNvPr id="1025" name="Gráfico 1024" descr="Signo de exclamación con relleno sólido">
            <a:extLst>
              <a:ext uri="{FF2B5EF4-FFF2-40B4-BE49-F238E27FC236}">
                <a16:creationId xmlns:a16="http://schemas.microsoft.com/office/drawing/2014/main" id="{EFFF86DA-B206-0A79-6AB6-C5FCA5AFE9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83570" y="3903602"/>
            <a:ext cx="290878" cy="290878"/>
          </a:xfrm>
          <a:prstGeom prst="rect">
            <a:avLst/>
          </a:prstGeom>
        </p:spPr>
      </p:pic>
      <p:pic>
        <p:nvPicPr>
          <p:cNvPr id="1027" name="Gráfico 1026" descr="Perfil de hombre con relleno sólido">
            <a:extLst>
              <a:ext uri="{FF2B5EF4-FFF2-40B4-BE49-F238E27FC236}">
                <a16:creationId xmlns:a16="http://schemas.microsoft.com/office/drawing/2014/main" id="{9C882FE1-04B7-B7A3-BEF9-66EB75FCCE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83353" y="3120924"/>
            <a:ext cx="375080" cy="375080"/>
          </a:xfrm>
          <a:prstGeom prst="rect">
            <a:avLst/>
          </a:prstGeom>
        </p:spPr>
      </p:pic>
      <p:pic>
        <p:nvPicPr>
          <p:cNvPr id="1028" name="Gráfico 1027" descr="Marca1 con relleno sólido">
            <a:extLst>
              <a:ext uri="{FF2B5EF4-FFF2-40B4-BE49-F238E27FC236}">
                <a16:creationId xmlns:a16="http://schemas.microsoft.com/office/drawing/2014/main" id="{165DA083-F9DB-B701-615F-40E25A9154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46874" y="3422415"/>
            <a:ext cx="246184" cy="246184"/>
          </a:xfrm>
          <a:prstGeom prst="rect">
            <a:avLst/>
          </a:prstGeom>
        </p:spPr>
      </p:pic>
      <p:sp>
        <p:nvSpPr>
          <p:cNvPr id="1037" name="CuadroTexto 1036">
            <a:extLst>
              <a:ext uri="{FF2B5EF4-FFF2-40B4-BE49-F238E27FC236}">
                <a16:creationId xmlns:a16="http://schemas.microsoft.com/office/drawing/2014/main" id="{46A4E1BB-355A-95E8-4259-1A3837D1B5DD}"/>
              </a:ext>
            </a:extLst>
          </p:cNvPr>
          <p:cNvSpPr txBox="1"/>
          <p:nvPr/>
        </p:nvSpPr>
        <p:spPr>
          <a:xfrm>
            <a:off x="-92507" y="4598775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Documentos pago</a:t>
            </a:r>
          </a:p>
        </p:txBody>
      </p:sp>
      <p:sp>
        <p:nvSpPr>
          <p:cNvPr id="1038" name="Hexágono 1037">
            <a:extLst>
              <a:ext uri="{FF2B5EF4-FFF2-40B4-BE49-F238E27FC236}">
                <a16:creationId xmlns:a16="http://schemas.microsoft.com/office/drawing/2014/main" id="{02040A0E-B842-38A6-5D64-80A57D7A0241}"/>
              </a:ext>
            </a:extLst>
          </p:cNvPr>
          <p:cNvSpPr/>
          <p:nvPr/>
        </p:nvSpPr>
        <p:spPr>
          <a:xfrm>
            <a:off x="636463" y="5050030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820</a:t>
            </a:r>
          </a:p>
        </p:txBody>
      </p:sp>
      <p:pic>
        <p:nvPicPr>
          <p:cNvPr id="1039" name="Gráfico 1038" descr="Signo de exclamación con relleno sólido">
            <a:extLst>
              <a:ext uri="{FF2B5EF4-FFF2-40B4-BE49-F238E27FC236}">
                <a16:creationId xmlns:a16="http://schemas.microsoft.com/office/drawing/2014/main" id="{693AD1B1-9FF6-41D3-5CD2-19551FFA4C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7399" y="5013124"/>
            <a:ext cx="290878" cy="290878"/>
          </a:xfrm>
          <a:prstGeom prst="rect">
            <a:avLst/>
          </a:prstGeom>
        </p:spPr>
      </p:pic>
      <p:pic>
        <p:nvPicPr>
          <p:cNvPr id="1040" name="Gráfico 1039" descr="Perfil de hombre con relleno sólido">
            <a:extLst>
              <a:ext uri="{FF2B5EF4-FFF2-40B4-BE49-F238E27FC236}">
                <a16:creationId xmlns:a16="http://schemas.microsoft.com/office/drawing/2014/main" id="{A341F58E-4736-D2D8-C7E4-112825FB47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6463" y="4342742"/>
            <a:ext cx="375080" cy="375080"/>
          </a:xfrm>
          <a:prstGeom prst="rect">
            <a:avLst/>
          </a:prstGeom>
        </p:spPr>
      </p:pic>
      <p:sp>
        <p:nvSpPr>
          <p:cNvPr id="1041" name="CuadroTexto 1040">
            <a:extLst>
              <a:ext uri="{FF2B5EF4-FFF2-40B4-BE49-F238E27FC236}">
                <a16:creationId xmlns:a16="http://schemas.microsoft.com/office/drawing/2014/main" id="{0D6681B1-E73F-3706-C236-01397EF19934}"/>
              </a:ext>
            </a:extLst>
          </p:cNvPr>
          <p:cNvSpPr txBox="1"/>
          <p:nvPr/>
        </p:nvSpPr>
        <p:spPr>
          <a:xfrm>
            <a:off x="-95070" y="3435155"/>
            <a:ext cx="1982696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90" dirty="0"/>
              <a:t>Nota terminación </a:t>
            </a:r>
          </a:p>
        </p:txBody>
      </p:sp>
      <p:pic>
        <p:nvPicPr>
          <p:cNvPr id="1044" name="Gráfico 1043" descr="Perfil de hombre con relleno sólido">
            <a:extLst>
              <a:ext uri="{FF2B5EF4-FFF2-40B4-BE49-F238E27FC236}">
                <a16:creationId xmlns:a16="http://schemas.microsoft.com/office/drawing/2014/main" id="{F29977B3-D301-DDEA-1283-73EE663DC9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945" y="3147365"/>
            <a:ext cx="375080" cy="375080"/>
          </a:xfrm>
          <a:prstGeom prst="rect">
            <a:avLst/>
          </a:prstGeom>
        </p:spPr>
      </p:pic>
      <p:sp>
        <p:nvSpPr>
          <p:cNvPr id="1055" name="Placa 1054">
            <a:extLst>
              <a:ext uri="{FF2B5EF4-FFF2-40B4-BE49-F238E27FC236}">
                <a16:creationId xmlns:a16="http://schemas.microsoft.com/office/drawing/2014/main" id="{F356F5D2-8C05-0D52-873B-B706DBD0BF1F}"/>
              </a:ext>
            </a:extLst>
          </p:cNvPr>
          <p:cNvSpPr/>
          <p:nvPr/>
        </p:nvSpPr>
        <p:spPr>
          <a:xfrm>
            <a:off x="5219802" y="3959429"/>
            <a:ext cx="411969" cy="222532"/>
          </a:xfrm>
          <a:prstGeom prst="plaque">
            <a:avLst>
              <a:gd name="adj" fmla="val 386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00" dirty="0"/>
              <a:t>168</a:t>
            </a:r>
          </a:p>
        </p:txBody>
      </p:sp>
      <p:sp>
        <p:nvSpPr>
          <p:cNvPr id="1056" name="Placa 1055">
            <a:extLst>
              <a:ext uri="{FF2B5EF4-FFF2-40B4-BE49-F238E27FC236}">
                <a16:creationId xmlns:a16="http://schemas.microsoft.com/office/drawing/2014/main" id="{AD0C4685-0E21-1E2E-EBC7-EDE4C37741AF}"/>
              </a:ext>
            </a:extLst>
          </p:cNvPr>
          <p:cNvSpPr/>
          <p:nvPr/>
        </p:nvSpPr>
        <p:spPr>
          <a:xfrm>
            <a:off x="1619288" y="3918710"/>
            <a:ext cx="411969" cy="222532"/>
          </a:xfrm>
          <a:prstGeom prst="plaque">
            <a:avLst>
              <a:gd name="adj" fmla="val 386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00" dirty="0"/>
              <a:t>168</a:t>
            </a:r>
          </a:p>
        </p:txBody>
      </p:sp>
      <p:sp>
        <p:nvSpPr>
          <p:cNvPr id="1057" name="Placa 1056">
            <a:extLst>
              <a:ext uri="{FF2B5EF4-FFF2-40B4-BE49-F238E27FC236}">
                <a16:creationId xmlns:a16="http://schemas.microsoft.com/office/drawing/2014/main" id="{3E39516A-EB1A-6DAE-1177-4A226B823268}"/>
              </a:ext>
            </a:extLst>
          </p:cNvPr>
          <p:cNvSpPr/>
          <p:nvPr/>
        </p:nvSpPr>
        <p:spPr>
          <a:xfrm>
            <a:off x="9330335" y="5838445"/>
            <a:ext cx="411969" cy="222532"/>
          </a:xfrm>
          <a:prstGeom prst="plaque">
            <a:avLst>
              <a:gd name="adj" fmla="val 386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" dirty="0"/>
          </a:p>
        </p:txBody>
      </p:sp>
      <p:sp>
        <p:nvSpPr>
          <p:cNvPr id="1058" name="73 CuadroTexto">
            <a:extLst>
              <a:ext uri="{FF2B5EF4-FFF2-40B4-BE49-F238E27FC236}">
                <a16:creationId xmlns:a16="http://schemas.microsoft.com/office/drawing/2014/main" id="{EDB79F65-CA59-E92C-6498-63BEABB3E6F7}"/>
              </a:ext>
            </a:extLst>
          </p:cNvPr>
          <p:cNvSpPr txBox="1"/>
          <p:nvPr/>
        </p:nvSpPr>
        <p:spPr>
          <a:xfrm>
            <a:off x="9203204" y="5822756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/>
              <a:t>Nota</a:t>
            </a:r>
          </a:p>
        </p:txBody>
      </p:sp>
      <p:cxnSp>
        <p:nvCxnSpPr>
          <p:cNvPr id="1068" name="Conector recto 1067">
            <a:extLst>
              <a:ext uri="{FF2B5EF4-FFF2-40B4-BE49-F238E27FC236}">
                <a16:creationId xmlns:a16="http://schemas.microsoft.com/office/drawing/2014/main" id="{F5FF18A5-DAF3-0C8A-A727-3A9BDE019311}"/>
              </a:ext>
            </a:extLst>
          </p:cNvPr>
          <p:cNvCxnSpPr>
            <a:cxnSpLocks/>
          </p:cNvCxnSpPr>
          <p:nvPr/>
        </p:nvCxnSpPr>
        <p:spPr>
          <a:xfrm flipV="1">
            <a:off x="637214" y="2269695"/>
            <a:ext cx="11327483" cy="60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1" name="Conector: angular 1070">
            <a:extLst>
              <a:ext uri="{FF2B5EF4-FFF2-40B4-BE49-F238E27FC236}">
                <a16:creationId xmlns:a16="http://schemas.microsoft.com/office/drawing/2014/main" id="{F754EDEA-A24E-A7E0-FFFC-A8D5B4BF9EE6}"/>
              </a:ext>
            </a:extLst>
          </p:cNvPr>
          <p:cNvCxnSpPr>
            <a:cxnSpLocks/>
          </p:cNvCxnSpPr>
          <p:nvPr/>
        </p:nvCxnSpPr>
        <p:spPr>
          <a:xfrm rot="16200000" flipV="1">
            <a:off x="781472" y="2193935"/>
            <a:ext cx="387926" cy="1509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7" name="Conector: angular 1076">
            <a:extLst>
              <a:ext uri="{FF2B5EF4-FFF2-40B4-BE49-F238E27FC236}">
                <a16:creationId xmlns:a16="http://schemas.microsoft.com/office/drawing/2014/main" id="{0D1F2482-2BEC-FEAD-46B2-CAC7C42824D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87138" y="2191473"/>
            <a:ext cx="395872" cy="147972"/>
          </a:xfrm>
          <a:prstGeom prst="bentConnector3">
            <a:avLst>
              <a:gd name="adj1" fmla="val 493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1" name="Conector recto de flecha 1090">
            <a:extLst>
              <a:ext uri="{FF2B5EF4-FFF2-40B4-BE49-F238E27FC236}">
                <a16:creationId xmlns:a16="http://schemas.microsoft.com/office/drawing/2014/main" id="{CE4BB413-AC4A-041A-E2FE-C9B5A993C53C}"/>
              </a:ext>
            </a:extLst>
          </p:cNvPr>
          <p:cNvCxnSpPr>
            <a:cxnSpLocks/>
          </p:cNvCxnSpPr>
          <p:nvPr/>
        </p:nvCxnSpPr>
        <p:spPr>
          <a:xfrm flipV="1">
            <a:off x="2623219" y="2191010"/>
            <a:ext cx="0" cy="254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2" name="Conector recto de flecha 1091">
            <a:extLst>
              <a:ext uri="{FF2B5EF4-FFF2-40B4-BE49-F238E27FC236}">
                <a16:creationId xmlns:a16="http://schemas.microsoft.com/office/drawing/2014/main" id="{DF0A435E-F588-5594-63CA-E135660D06C9}"/>
              </a:ext>
            </a:extLst>
          </p:cNvPr>
          <p:cNvCxnSpPr>
            <a:cxnSpLocks/>
          </p:cNvCxnSpPr>
          <p:nvPr/>
        </p:nvCxnSpPr>
        <p:spPr>
          <a:xfrm flipV="1">
            <a:off x="4192151" y="2191010"/>
            <a:ext cx="0" cy="254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3" name="Conector recto de flecha 1092">
            <a:extLst>
              <a:ext uri="{FF2B5EF4-FFF2-40B4-BE49-F238E27FC236}">
                <a16:creationId xmlns:a16="http://schemas.microsoft.com/office/drawing/2014/main" id="{A2A4FD20-D55C-C73A-7F57-8E7CD21E3C3C}"/>
              </a:ext>
            </a:extLst>
          </p:cNvPr>
          <p:cNvCxnSpPr>
            <a:cxnSpLocks/>
          </p:cNvCxnSpPr>
          <p:nvPr/>
        </p:nvCxnSpPr>
        <p:spPr>
          <a:xfrm flipV="1">
            <a:off x="5506429" y="2191010"/>
            <a:ext cx="0" cy="254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4" name="Conector recto de flecha 1093">
            <a:extLst>
              <a:ext uri="{FF2B5EF4-FFF2-40B4-BE49-F238E27FC236}">
                <a16:creationId xmlns:a16="http://schemas.microsoft.com/office/drawing/2014/main" id="{C4DF6DDF-3677-8771-3081-F0F47C127F08}"/>
              </a:ext>
            </a:extLst>
          </p:cNvPr>
          <p:cNvCxnSpPr>
            <a:cxnSpLocks/>
          </p:cNvCxnSpPr>
          <p:nvPr/>
        </p:nvCxnSpPr>
        <p:spPr>
          <a:xfrm flipV="1">
            <a:off x="6884984" y="2168308"/>
            <a:ext cx="0" cy="282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9" name="Conector: angular 1098">
            <a:extLst>
              <a:ext uri="{FF2B5EF4-FFF2-40B4-BE49-F238E27FC236}">
                <a16:creationId xmlns:a16="http://schemas.microsoft.com/office/drawing/2014/main" id="{4725C16A-8C6F-3914-B8FE-F4D03E3DF9C0}"/>
              </a:ext>
            </a:extLst>
          </p:cNvPr>
          <p:cNvCxnSpPr>
            <a:cxnSpLocks/>
          </p:cNvCxnSpPr>
          <p:nvPr/>
        </p:nvCxnSpPr>
        <p:spPr>
          <a:xfrm rot="16200000" flipV="1">
            <a:off x="8141502" y="2092066"/>
            <a:ext cx="493695" cy="26377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" name="Conector: angular 1100">
            <a:extLst>
              <a:ext uri="{FF2B5EF4-FFF2-40B4-BE49-F238E27FC236}">
                <a16:creationId xmlns:a16="http://schemas.microsoft.com/office/drawing/2014/main" id="{C55F0938-CE90-5BF7-2FE7-9B7E63E5211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052570" y="2087945"/>
            <a:ext cx="440371" cy="2186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4" name="Conector recto de flecha 1103">
            <a:extLst>
              <a:ext uri="{FF2B5EF4-FFF2-40B4-BE49-F238E27FC236}">
                <a16:creationId xmlns:a16="http://schemas.microsoft.com/office/drawing/2014/main" id="{B54165C1-A141-8753-D291-F2BDD78C6A1C}"/>
              </a:ext>
            </a:extLst>
          </p:cNvPr>
          <p:cNvCxnSpPr>
            <a:cxnSpLocks/>
          </p:cNvCxnSpPr>
          <p:nvPr/>
        </p:nvCxnSpPr>
        <p:spPr>
          <a:xfrm flipH="1" flipV="1">
            <a:off x="10890267" y="2149357"/>
            <a:ext cx="6650" cy="287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Hexágono 79">
            <a:extLst>
              <a:ext uri="{FF2B5EF4-FFF2-40B4-BE49-F238E27FC236}">
                <a16:creationId xmlns:a16="http://schemas.microsoft.com/office/drawing/2014/main" id="{46E9F657-6B6B-8AAC-5FC1-87E376B947D6}"/>
              </a:ext>
            </a:extLst>
          </p:cNvPr>
          <p:cNvSpPr/>
          <p:nvPr/>
        </p:nvSpPr>
        <p:spPr>
          <a:xfrm>
            <a:off x="10668418" y="2419925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325</a:t>
            </a:r>
          </a:p>
        </p:txBody>
      </p:sp>
      <p:sp>
        <p:nvSpPr>
          <p:cNvPr id="70" name="Hexágono 69">
            <a:extLst>
              <a:ext uri="{FF2B5EF4-FFF2-40B4-BE49-F238E27FC236}">
                <a16:creationId xmlns:a16="http://schemas.microsoft.com/office/drawing/2014/main" id="{2CCD4E8B-3B9C-5131-8ECA-0C5FCF029EB1}"/>
              </a:ext>
            </a:extLst>
          </p:cNvPr>
          <p:cNvSpPr/>
          <p:nvPr/>
        </p:nvSpPr>
        <p:spPr>
          <a:xfrm>
            <a:off x="8297827" y="2430207"/>
            <a:ext cx="471712" cy="214312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/>
              <a:t>323</a:t>
            </a:r>
          </a:p>
        </p:txBody>
      </p:sp>
      <p:cxnSp>
        <p:nvCxnSpPr>
          <p:cNvPr id="1108" name="Conector recto 1107">
            <a:extLst>
              <a:ext uri="{FF2B5EF4-FFF2-40B4-BE49-F238E27FC236}">
                <a16:creationId xmlns:a16="http://schemas.microsoft.com/office/drawing/2014/main" id="{DC0487A7-EB0C-DEAD-7C9E-9E8D83514D6B}"/>
              </a:ext>
            </a:extLst>
          </p:cNvPr>
          <p:cNvCxnSpPr>
            <a:cxnSpLocks/>
          </p:cNvCxnSpPr>
          <p:nvPr/>
        </p:nvCxnSpPr>
        <p:spPr>
          <a:xfrm>
            <a:off x="11964697" y="2256511"/>
            <a:ext cx="9158" cy="1574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Conector recto 1114">
            <a:extLst>
              <a:ext uri="{FF2B5EF4-FFF2-40B4-BE49-F238E27FC236}">
                <a16:creationId xmlns:a16="http://schemas.microsoft.com/office/drawing/2014/main" id="{2E734D32-5EA0-F862-9B39-0B86AEEF508E}"/>
              </a:ext>
            </a:extLst>
          </p:cNvPr>
          <p:cNvCxnSpPr>
            <a:cxnSpLocks/>
          </p:cNvCxnSpPr>
          <p:nvPr/>
        </p:nvCxnSpPr>
        <p:spPr>
          <a:xfrm flipH="1">
            <a:off x="85896" y="3831158"/>
            <a:ext cx="11887959" cy="38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6" name="Conector recto de flecha 1115">
            <a:extLst>
              <a:ext uri="{FF2B5EF4-FFF2-40B4-BE49-F238E27FC236}">
                <a16:creationId xmlns:a16="http://schemas.microsoft.com/office/drawing/2014/main" id="{D5EA29FD-1B61-6975-9439-85D2C418C8EE}"/>
              </a:ext>
            </a:extLst>
          </p:cNvPr>
          <p:cNvCxnSpPr>
            <a:cxnSpLocks/>
          </p:cNvCxnSpPr>
          <p:nvPr/>
        </p:nvCxnSpPr>
        <p:spPr>
          <a:xfrm flipH="1" flipV="1">
            <a:off x="11016082" y="3691661"/>
            <a:ext cx="6650" cy="287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2" name="Conector recto 1121">
            <a:extLst>
              <a:ext uri="{FF2B5EF4-FFF2-40B4-BE49-F238E27FC236}">
                <a16:creationId xmlns:a16="http://schemas.microsoft.com/office/drawing/2014/main" id="{E5705D6D-A8D5-4CDF-94E3-5DA78B28B2ED}"/>
              </a:ext>
            </a:extLst>
          </p:cNvPr>
          <p:cNvCxnSpPr>
            <a:cxnSpLocks/>
          </p:cNvCxnSpPr>
          <p:nvPr/>
        </p:nvCxnSpPr>
        <p:spPr>
          <a:xfrm>
            <a:off x="85896" y="3870032"/>
            <a:ext cx="0" cy="105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8" name="Conector recto de flecha 1127">
            <a:extLst>
              <a:ext uri="{FF2B5EF4-FFF2-40B4-BE49-F238E27FC236}">
                <a16:creationId xmlns:a16="http://schemas.microsoft.com/office/drawing/2014/main" id="{181C3535-5373-F5F5-DB2A-BC398C81674A}"/>
              </a:ext>
            </a:extLst>
          </p:cNvPr>
          <p:cNvCxnSpPr>
            <a:cxnSpLocks/>
          </p:cNvCxnSpPr>
          <p:nvPr/>
        </p:nvCxnSpPr>
        <p:spPr>
          <a:xfrm flipV="1">
            <a:off x="85896" y="4911451"/>
            <a:ext cx="1663415" cy="16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2" name="Conector recto de flecha 1131">
            <a:extLst>
              <a:ext uri="{FF2B5EF4-FFF2-40B4-BE49-F238E27FC236}">
                <a16:creationId xmlns:a16="http://schemas.microsoft.com/office/drawing/2014/main" id="{3B4E009C-4FAD-A50A-EDDF-835A4538B88B}"/>
              </a:ext>
            </a:extLst>
          </p:cNvPr>
          <p:cNvCxnSpPr>
            <a:cxnSpLocks/>
          </p:cNvCxnSpPr>
          <p:nvPr/>
        </p:nvCxnSpPr>
        <p:spPr>
          <a:xfrm flipV="1">
            <a:off x="5842335" y="3656688"/>
            <a:ext cx="0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6" name="Conector recto de flecha 1135">
            <a:extLst>
              <a:ext uri="{FF2B5EF4-FFF2-40B4-BE49-F238E27FC236}">
                <a16:creationId xmlns:a16="http://schemas.microsoft.com/office/drawing/2014/main" id="{37F8BFE5-CA9B-11AA-B6AE-3C24A0B65CD3}"/>
              </a:ext>
            </a:extLst>
          </p:cNvPr>
          <p:cNvCxnSpPr>
            <a:cxnSpLocks/>
          </p:cNvCxnSpPr>
          <p:nvPr/>
        </p:nvCxnSpPr>
        <p:spPr>
          <a:xfrm flipV="1">
            <a:off x="4039705" y="3656689"/>
            <a:ext cx="0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7" name="Conector recto de flecha 1136">
            <a:extLst>
              <a:ext uri="{FF2B5EF4-FFF2-40B4-BE49-F238E27FC236}">
                <a16:creationId xmlns:a16="http://schemas.microsoft.com/office/drawing/2014/main" id="{C9E1109E-702C-8048-8F8F-EE4E4400714F}"/>
              </a:ext>
            </a:extLst>
          </p:cNvPr>
          <p:cNvCxnSpPr>
            <a:cxnSpLocks/>
          </p:cNvCxnSpPr>
          <p:nvPr/>
        </p:nvCxnSpPr>
        <p:spPr>
          <a:xfrm flipV="1">
            <a:off x="2369818" y="3637634"/>
            <a:ext cx="0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5" name="Placa 1044">
            <a:extLst>
              <a:ext uri="{FF2B5EF4-FFF2-40B4-BE49-F238E27FC236}">
                <a16:creationId xmlns:a16="http://schemas.microsoft.com/office/drawing/2014/main" id="{812BDE1F-8BE5-AA03-CB5A-7D2586E7DEF0}"/>
              </a:ext>
            </a:extLst>
          </p:cNvPr>
          <p:cNvSpPr/>
          <p:nvPr/>
        </p:nvSpPr>
        <p:spPr>
          <a:xfrm>
            <a:off x="779636" y="3939180"/>
            <a:ext cx="375080" cy="260071"/>
          </a:xfrm>
          <a:prstGeom prst="plaqu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00" dirty="0"/>
              <a:t>170</a:t>
            </a:r>
          </a:p>
        </p:txBody>
      </p:sp>
      <p:cxnSp>
        <p:nvCxnSpPr>
          <p:cNvPr id="1140" name="Conector recto de flecha 1139">
            <a:extLst>
              <a:ext uri="{FF2B5EF4-FFF2-40B4-BE49-F238E27FC236}">
                <a16:creationId xmlns:a16="http://schemas.microsoft.com/office/drawing/2014/main" id="{408326AC-2F76-867A-E3BD-2964D03665EA}"/>
              </a:ext>
            </a:extLst>
          </p:cNvPr>
          <p:cNvCxnSpPr>
            <a:cxnSpLocks/>
          </p:cNvCxnSpPr>
          <p:nvPr/>
        </p:nvCxnSpPr>
        <p:spPr>
          <a:xfrm flipV="1">
            <a:off x="855640" y="4811960"/>
            <a:ext cx="0" cy="217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3" name="Rectángulo 1142">
            <a:extLst>
              <a:ext uri="{FF2B5EF4-FFF2-40B4-BE49-F238E27FC236}">
                <a16:creationId xmlns:a16="http://schemas.microsoft.com/office/drawing/2014/main" id="{F34FD51F-E7FD-AC6E-D065-E7F92EAE203C}"/>
              </a:ext>
            </a:extLst>
          </p:cNvPr>
          <p:cNvSpPr/>
          <p:nvPr/>
        </p:nvSpPr>
        <p:spPr>
          <a:xfrm>
            <a:off x="75371" y="2184356"/>
            <a:ext cx="570884" cy="245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800" dirty="0"/>
              <a:t>INICIO PRF</a:t>
            </a:r>
          </a:p>
        </p:txBody>
      </p:sp>
      <p:pic>
        <p:nvPicPr>
          <p:cNvPr id="1144" name="Gráfico 1143" descr="Signo de exclamación con relleno sólido">
            <a:extLst>
              <a:ext uri="{FF2B5EF4-FFF2-40B4-BE49-F238E27FC236}">
                <a16:creationId xmlns:a16="http://schemas.microsoft.com/office/drawing/2014/main" id="{EB2DEDC3-51BF-95EF-03E9-BD4325DFEA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39737" y="3893479"/>
            <a:ext cx="290878" cy="290878"/>
          </a:xfrm>
          <a:prstGeom prst="rect">
            <a:avLst/>
          </a:prstGeom>
        </p:spPr>
      </p:pic>
      <p:pic>
        <p:nvPicPr>
          <p:cNvPr id="1145" name="Gráfico 1144" descr="Signo de exclamación con relleno sólido">
            <a:extLst>
              <a:ext uri="{FF2B5EF4-FFF2-40B4-BE49-F238E27FC236}">
                <a16:creationId xmlns:a16="http://schemas.microsoft.com/office/drawing/2014/main" id="{A24E3FF3-DD97-6C1C-08EB-29F35B3E79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9456" y="3903602"/>
            <a:ext cx="290878" cy="290878"/>
          </a:xfrm>
          <a:prstGeom prst="rect">
            <a:avLst/>
          </a:prstGeom>
        </p:spPr>
      </p:pic>
      <p:sp>
        <p:nvSpPr>
          <p:cNvPr id="8" name="Signo de multiplicación 7">
            <a:extLst>
              <a:ext uri="{FF2B5EF4-FFF2-40B4-BE49-F238E27FC236}">
                <a16:creationId xmlns:a16="http://schemas.microsoft.com/office/drawing/2014/main" id="{BFB2F670-2A95-B2EC-DB4A-4CCF9A9A4D72}"/>
              </a:ext>
            </a:extLst>
          </p:cNvPr>
          <p:cNvSpPr/>
          <p:nvPr/>
        </p:nvSpPr>
        <p:spPr>
          <a:xfrm>
            <a:off x="7042635" y="1430881"/>
            <a:ext cx="263714" cy="3267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Signo de multiplicación 8">
            <a:extLst>
              <a:ext uri="{FF2B5EF4-FFF2-40B4-BE49-F238E27FC236}">
                <a16:creationId xmlns:a16="http://schemas.microsoft.com/office/drawing/2014/main" id="{A9E19FBC-724B-E19F-8EC2-AF60EAC39B2E}"/>
              </a:ext>
            </a:extLst>
          </p:cNvPr>
          <p:cNvSpPr/>
          <p:nvPr/>
        </p:nvSpPr>
        <p:spPr>
          <a:xfrm>
            <a:off x="11094160" y="1532096"/>
            <a:ext cx="263714" cy="3267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Signo de multiplicación 10">
            <a:extLst>
              <a:ext uri="{FF2B5EF4-FFF2-40B4-BE49-F238E27FC236}">
                <a16:creationId xmlns:a16="http://schemas.microsoft.com/office/drawing/2014/main" id="{45048225-02C9-027F-B4D1-F8BB684E862C}"/>
              </a:ext>
            </a:extLst>
          </p:cNvPr>
          <p:cNvSpPr/>
          <p:nvPr/>
        </p:nvSpPr>
        <p:spPr>
          <a:xfrm>
            <a:off x="9438404" y="6421100"/>
            <a:ext cx="263714" cy="3267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73 CuadroTexto">
            <a:extLst>
              <a:ext uri="{FF2B5EF4-FFF2-40B4-BE49-F238E27FC236}">
                <a16:creationId xmlns:a16="http://schemas.microsoft.com/office/drawing/2014/main" id="{434150D3-9E63-AF61-D341-EB33599EFD63}"/>
              </a:ext>
            </a:extLst>
          </p:cNvPr>
          <p:cNvSpPr txBox="1"/>
          <p:nvPr/>
        </p:nvSpPr>
        <p:spPr>
          <a:xfrm>
            <a:off x="9272755" y="6474923"/>
            <a:ext cx="1558949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 fontAlgn="ctr"/>
            <a:r>
              <a:rPr lang="es-CO" sz="800" u="none" strike="noStrike" dirty="0" err="1">
                <a:effectLst/>
              </a:rPr>
              <a:t>Large</a:t>
            </a:r>
            <a:r>
              <a:rPr lang="es-CO" sz="800" u="none" strike="noStrike" dirty="0">
                <a:effectLst/>
              </a:rPr>
              <a:t> </a:t>
            </a:r>
            <a:r>
              <a:rPr lang="es-CO" sz="800" u="none" strike="noStrike" dirty="0" err="1">
                <a:effectLst/>
              </a:rPr>
              <a:t>loss</a:t>
            </a:r>
            <a:endParaRPr lang="es-CO" sz="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B6737C8-ECF2-7715-2FFA-DF2D39CC6131}"/>
              </a:ext>
            </a:extLst>
          </p:cNvPr>
          <p:cNvSpPr/>
          <p:nvPr/>
        </p:nvSpPr>
        <p:spPr>
          <a:xfrm>
            <a:off x="9109081" y="5342584"/>
            <a:ext cx="2863906" cy="1515416"/>
          </a:xfrm>
          <a:prstGeom prst="rect">
            <a:avLst/>
          </a:prstGeom>
          <a:noFill/>
          <a:ln w="57150">
            <a:solidFill>
              <a:schemeClr val="bg2"/>
            </a:solidFill>
          </a:ln>
        </p:spPr>
        <p:txBody>
          <a:bodyPr rot="0" spcFirstLastPara="0" vertOverflow="overflow" horzOverflow="overflow" vert="horz" wrap="square" lIns="107975" tIns="107975" rIns="107975" bIns="1079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endParaRPr lang="es-CO" sz="1400" dirty="0"/>
          </a:p>
        </p:txBody>
      </p:sp>
      <p:sp>
        <p:nvSpPr>
          <p:cNvPr id="58" name="Placa 57">
            <a:extLst>
              <a:ext uri="{FF2B5EF4-FFF2-40B4-BE49-F238E27FC236}">
                <a16:creationId xmlns:a16="http://schemas.microsoft.com/office/drawing/2014/main" id="{83618E2A-7810-296A-F3A0-7407959824F0}"/>
              </a:ext>
            </a:extLst>
          </p:cNvPr>
          <p:cNvSpPr/>
          <p:nvPr/>
        </p:nvSpPr>
        <p:spPr>
          <a:xfrm>
            <a:off x="208924" y="6146422"/>
            <a:ext cx="411969" cy="222532"/>
          </a:xfrm>
          <a:prstGeom prst="plaque">
            <a:avLst>
              <a:gd name="adj" fmla="val 386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00" dirty="0"/>
              <a:t>168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F1780E6-A374-4534-5E73-7A97D9C5F3E7}"/>
              </a:ext>
            </a:extLst>
          </p:cNvPr>
          <p:cNvSpPr txBox="1"/>
          <p:nvPr/>
        </p:nvSpPr>
        <p:spPr>
          <a:xfrm>
            <a:off x="413689" y="6157967"/>
            <a:ext cx="3282463" cy="260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090" dirty="0"/>
              <a:t>Se puede utilizar en cualquier etapa del proceso</a:t>
            </a:r>
          </a:p>
        </p:txBody>
      </p:sp>
      <p:cxnSp>
        <p:nvCxnSpPr>
          <p:cNvPr id="142" name="Conector recto de flecha 141">
            <a:extLst>
              <a:ext uri="{FF2B5EF4-FFF2-40B4-BE49-F238E27FC236}">
                <a16:creationId xmlns:a16="http://schemas.microsoft.com/office/drawing/2014/main" id="{1DC7C67E-E1B3-468B-8771-393C6638F090}"/>
              </a:ext>
            </a:extLst>
          </p:cNvPr>
          <p:cNvCxnSpPr>
            <a:cxnSpLocks/>
          </p:cNvCxnSpPr>
          <p:nvPr/>
        </p:nvCxnSpPr>
        <p:spPr>
          <a:xfrm flipV="1">
            <a:off x="923107" y="3636219"/>
            <a:ext cx="0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1" name="Rectángulo: esquinas redondeadas 1120">
            <a:extLst>
              <a:ext uri="{FF2B5EF4-FFF2-40B4-BE49-F238E27FC236}">
                <a16:creationId xmlns:a16="http://schemas.microsoft.com/office/drawing/2014/main" id="{9B67A2E8-F268-48D4-8315-AD387517E00C}"/>
              </a:ext>
            </a:extLst>
          </p:cNvPr>
          <p:cNvSpPr/>
          <p:nvPr/>
        </p:nvSpPr>
        <p:spPr>
          <a:xfrm>
            <a:off x="7740502" y="3522445"/>
            <a:ext cx="1884575" cy="6595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Proceder con la gestión de la nota 323 ,324, 325 en el orden </a:t>
            </a:r>
            <a:r>
              <a:rPr lang="es-CO" sz="1050">
                <a:solidFill>
                  <a:schemeClr val="tx1">
                    <a:lumMod val="95000"/>
                    <a:lumOff val="5000"/>
                  </a:schemeClr>
                </a:solidFill>
              </a:rPr>
              <a:t>relacionado  </a:t>
            </a:r>
            <a:r>
              <a:rPr lang="es-CO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anteriormente.</a:t>
            </a:r>
          </a:p>
        </p:txBody>
      </p:sp>
    </p:spTree>
    <p:extLst>
      <p:ext uri="{BB962C8B-B14F-4D97-AF65-F5344CB8AC3E}">
        <p14:creationId xmlns:p14="http://schemas.microsoft.com/office/powerpoint/2010/main" val="304369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100"/>
          <p:cNvSpPr>
            <a:spLocks noGrp="1"/>
          </p:cNvSpPr>
          <p:nvPr>
            <p:ph type="body" sz="quarter" idx="18"/>
          </p:nvPr>
        </p:nvSpPr>
        <p:spPr>
          <a:xfrm>
            <a:off x="2211" y="0"/>
            <a:ext cx="8647689" cy="478564"/>
          </a:xfrm>
          <a:solidFill>
            <a:schemeClr val="bg2"/>
          </a:solidFill>
          <a:ln>
            <a:noFill/>
          </a:ln>
        </p:spPr>
        <p:txBody>
          <a:bodyPr vert="horz" lIns="0" tIns="0" rIns="0" bIns="0" rtlCol="0" anchor="ctr">
            <a:noAutofit/>
          </a:bodyPr>
          <a:lstStyle/>
          <a:p>
            <a:endParaRPr lang="de-DE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-21420" y="-18981"/>
            <a:ext cx="8647689" cy="568326"/>
          </a:xfrm>
        </p:spPr>
        <p:txBody>
          <a:bodyPr>
            <a:normAutofit/>
          </a:bodyPr>
          <a:lstStyle/>
          <a:p>
            <a:r>
              <a:rPr lang="es-CO" sz="2700" b="1" dirty="0">
                <a:solidFill>
                  <a:schemeClr val="accent1">
                    <a:lumMod val="75000"/>
                  </a:schemeClr>
                </a:solidFill>
              </a:rPr>
              <a:t>NOTAS </a:t>
            </a:r>
            <a:r>
              <a:rPr lang="es-CO" sz="2700" dirty="0">
                <a:solidFill>
                  <a:schemeClr val="accent1">
                    <a:lumMod val="75000"/>
                  </a:schemeClr>
                </a:solidFill>
              </a:rPr>
              <a:t>FICHA DE GESTIÓN PJ</a:t>
            </a:r>
          </a:p>
        </p:txBody>
      </p:sp>
      <p:sp>
        <p:nvSpPr>
          <p:cNvPr id="4" name="Textplatzhalter 100">
            <a:extLst>
              <a:ext uri="{FF2B5EF4-FFF2-40B4-BE49-F238E27FC236}">
                <a16:creationId xmlns:a16="http://schemas.microsoft.com/office/drawing/2014/main" id="{324DE565-8144-BF20-6C07-E4C171AC6879}"/>
              </a:ext>
            </a:extLst>
          </p:cNvPr>
          <p:cNvSpPr txBox="1">
            <a:spLocks/>
          </p:cNvSpPr>
          <p:nvPr/>
        </p:nvSpPr>
        <p:spPr>
          <a:xfrm>
            <a:off x="14289" y="671909"/>
            <a:ext cx="3817890" cy="2742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0" tIns="0" rIns="0" bIns="0" rtlCol="0" anchor="ctr">
            <a:noAutofit/>
          </a:bodyPr>
          <a:lstStyle>
            <a:defPPr>
              <a:defRPr lang="es-C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b="1" dirty="0">
                <a:solidFill>
                  <a:schemeClr val="tx2">
                    <a:lumMod val="50000"/>
                  </a:schemeClr>
                </a:solidFill>
              </a:rPr>
              <a:t>ACTUALIZACIÓN PJ </a:t>
            </a:r>
            <a:r>
              <a:rPr lang="es-CO" sz="700" dirty="0">
                <a:solidFill>
                  <a:schemeClr val="bg1">
                    <a:lumMod val="50000"/>
                  </a:schemeClr>
                </a:solidFill>
              </a:rPr>
              <a:t>(5 días hábiles)</a:t>
            </a:r>
            <a:endParaRPr lang="es-CO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E37DC821-145A-2529-4EB5-AF820BD8E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893195"/>
              </p:ext>
            </p:extLst>
          </p:nvPr>
        </p:nvGraphicFramePr>
        <p:xfrm>
          <a:off x="14291" y="941956"/>
          <a:ext cx="10810430" cy="168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0925">
                  <a:extLst>
                    <a:ext uri="{9D8B030D-6E8A-4147-A177-3AD203B41FA5}">
                      <a16:colId xmlns:a16="http://schemas.microsoft.com/office/drawing/2014/main" val="1407226252"/>
                    </a:ext>
                  </a:extLst>
                </a:gridCol>
                <a:gridCol w="2637029">
                  <a:extLst>
                    <a:ext uri="{9D8B030D-6E8A-4147-A177-3AD203B41FA5}">
                      <a16:colId xmlns:a16="http://schemas.microsoft.com/office/drawing/2014/main" val="660612636"/>
                    </a:ext>
                  </a:extLst>
                </a:gridCol>
                <a:gridCol w="1902072">
                  <a:extLst>
                    <a:ext uri="{9D8B030D-6E8A-4147-A177-3AD203B41FA5}">
                      <a16:colId xmlns:a16="http://schemas.microsoft.com/office/drawing/2014/main" val="882117999"/>
                    </a:ext>
                  </a:extLst>
                </a:gridCol>
                <a:gridCol w="1102408">
                  <a:extLst>
                    <a:ext uri="{9D8B030D-6E8A-4147-A177-3AD203B41FA5}">
                      <a16:colId xmlns:a16="http://schemas.microsoft.com/office/drawing/2014/main" val="2084626223"/>
                    </a:ext>
                  </a:extLst>
                </a:gridCol>
                <a:gridCol w="2247544">
                  <a:extLst>
                    <a:ext uri="{9D8B030D-6E8A-4147-A177-3AD203B41FA5}">
                      <a16:colId xmlns:a16="http://schemas.microsoft.com/office/drawing/2014/main" val="3235249128"/>
                    </a:ext>
                  </a:extLst>
                </a:gridCol>
                <a:gridCol w="2230452">
                  <a:extLst>
                    <a:ext uri="{9D8B030D-6E8A-4147-A177-3AD203B41FA5}">
                      <a16:colId xmlns:a16="http://schemas.microsoft.com/office/drawing/2014/main" val="676226620"/>
                    </a:ext>
                  </a:extLst>
                </a:gridCol>
              </a:tblGrid>
              <a:tr h="16860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168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Seguimiento abogado externo PJ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Nota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SI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Profesional Senior / Profesional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actual del proceso </a:t>
                      </a: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2261072934"/>
                  </a:ext>
                </a:extLst>
              </a:tr>
            </a:tbl>
          </a:graphicData>
        </a:graphic>
      </p:graphicFrame>
      <p:sp>
        <p:nvSpPr>
          <p:cNvPr id="22" name="Textplatzhalter 100">
            <a:extLst>
              <a:ext uri="{FF2B5EF4-FFF2-40B4-BE49-F238E27FC236}">
                <a16:creationId xmlns:a16="http://schemas.microsoft.com/office/drawing/2014/main" id="{7933B55A-A32A-7809-E019-2F48F6E0A5A6}"/>
              </a:ext>
            </a:extLst>
          </p:cNvPr>
          <p:cNvSpPr txBox="1">
            <a:spLocks/>
          </p:cNvSpPr>
          <p:nvPr/>
        </p:nvSpPr>
        <p:spPr>
          <a:xfrm>
            <a:off x="14289" y="1118688"/>
            <a:ext cx="3817890" cy="2588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0" tIns="0" rIns="0" bIns="0" rtlCol="0" anchor="ctr">
            <a:noAutofit/>
          </a:bodyPr>
          <a:lstStyle>
            <a:defPPr>
              <a:defRPr lang="es-C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b="1" dirty="0">
                <a:solidFill>
                  <a:schemeClr val="tx2">
                    <a:lumMod val="50000"/>
                  </a:schemeClr>
                </a:solidFill>
              </a:rPr>
              <a:t>AUDIENCIAS PJ </a:t>
            </a:r>
            <a:r>
              <a:rPr lang="es-CO" sz="700" dirty="0">
                <a:solidFill>
                  <a:schemeClr val="bg1">
                    <a:lumMod val="50000"/>
                  </a:schemeClr>
                </a:solidFill>
              </a:rPr>
              <a:t>(5 días hábiles)</a:t>
            </a:r>
            <a:endParaRPr lang="es-CO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5" name="Tabla 24">
            <a:extLst>
              <a:ext uri="{FF2B5EF4-FFF2-40B4-BE49-F238E27FC236}">
                <a16:creationId xmlns:a16="http://schemas.microsoft.com/office/drawing/2014/main" id="{72657CFE-8592-71F8-2029-03633D142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209230"/>
              </p:ext>
            </p:extLst>
          </p:nvPr>
        </p:nvGraphicFramePr>
        <p:xfrm>
          <a:off x="14289" y="1385677"/>
          <a:ext cx="10810430" cy="4286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6564">
                  <a:extLst>
                    <a:ext uri="{9D8B030D-6E8A-4147-A177-3AD203B41FA5}">
                      <a16:colId xmlns:a16="http://schemas.microsoft.com/office/drawing/2014/main" val="2512008310"/>
                    </a:ext>
                  </a:extLst>
                </a:gridCol>
                <a:gridCol w="2641476">
                  <a:extLst>
                    <a:ext uri="{9D8B030D-6E8A-4147-A177-3AD203B41FA5}">
                      <a16:colId xmlns:a16="http://schemas.microsoft.com/office/drawing/2014/main" val="722651643"/>
                    </a:ext>
                  </a:extLst>
                </a:gridCol>
                <a:gridCol w="1890532">
                  <a:extLst>
                    <a:ext uri="{9D8B030D-6E8A-4147-A177-3AD203B41FA5}">
                      <a16:colId xmlns:a16="http://schemas.microsoft.com/office/drawing/2014/main" val="2027820392"/>
                    </a:ext>
                  </a:extLst>
                </a:gridCol>
                <a:gridCol w="1093862">
                  <a:extLst>
                    <a:ext uri="{9D8B030D-6E8A-4147-A177-3AD203B41FA5}">
                      <a16:colId xmlns:a16="http://schemas.microsoft.com/office/drawing/2014/main" val="1162858627"/>
                    </a:ext>
                  </a:extLst>
                </a:gridCol>
                <a:gridCol w="2256089">
                  <a:extLst>
                    <a:ext uri="{9D8B030D-6E8A-4147-A177-3AD203B41FA5}">
                      <a16:colId xmlns:a16="http://schemas.microsoft.com/office/drawing/2014/main" val="3146091085"/>
                    </a:ext>
                  </a:extLst>
                </a:gridCol>
                <a:gridCol w="2221907">
                  <a:extLst>
                    <a:ext uri="{9D8B030D-6E8A-4147-A177-3AD203B41FA5}">
                      <a16:colId xmlns:a16="http://schemas.microsoft.com/office/drawing/2014/main" val="2737208731"/>
                    </a:ext>
                  </a:extLst>
                </a:gridCol>
              </a:tblGrid>
              <a:tr h="1395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326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Audiencia primera instancia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Indexación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SI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Profesional Senior / Profesional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Citación  y en nota si requiere </a:t>
                      </a:r>
                      <a:r>
                        <a:rPr lang="es-CO" sz="900" u="none" strike="noStrike" dirty="0" err="1">
                          <a:effectLst/>
                        </a:rPr>
                        <a:t>rp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3220922952"/>
                  </a:ext>
                </a:extLst>
              </a:tr>
              <a:tr h="1395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330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Concepto conciliación / no conciliación </a:t>
                      </a:r>
                      <a:r>
                        <a:rPr lang="es-ES" sz="900" u="none" strike="noStrike" dirty="0" err="1">
                          <a:effectLst/>
                        </a:rPr>
                        <a:t>proce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Indexación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SI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Profesional Senior / Profesional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Concepto de conciliación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2020123080"/>
                  </a:ext>
                </a:extLst>
              </a:tr>
              <a:tr h="1395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Incidente de reparación </a:t>
                      </a: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Indexación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SI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Profesional Senior / Profesional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incidente</a:t>
                      </a: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2542302570"/>
                  </a:ext>
                </a:extLst>
              </a:tr>
            </a:tbl>
          </a:graphicData>
        </a:graphic>
      </p:graphicFrame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071AC7B0-6070-8303-BAC3-4BDB2BC61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338137"/>
              </p:ext>
            </p:extLst>
          </p:nvPr>
        </p:nvGraphicFramePr>
        <p:xfrm>
          <a:off x="14291" y="497545"/>
          <a:ext cx="10810430" cy="166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0925">
                  <a:extLst>
                    <a:ext uri="{9D8B030D-6E8A-4147-A177-3AD203B41FA5}">
                      <a16:colId xmlns:a16="http://schemas.microsoft.com/office/drawing/2014/main" val="602019462"/>
                    </a:ext>
                  </a:extLst>
                </a:gridCol>
                <a:gridCol w="2637029">
                  <a:extLst>
                    <a:ext uri="{9D8B030D-6E8A-4147-A177-3AD203B41FA5}">
                      <a16:colId xmlns:a16="http://schemas.microsoft.com/office/drawing/2014/main" val="529855424"/>
                    </a:ext>
                  </a:extLst>
                </a:gridCol>
                <a:gridCol w="1902072">
                  <a:extLst>
                    <a:ext uri="{9D8B030D-6E8A-4147-A177-3AD203B41FA5}">
                      <a16:colId xmlns:a16="http://schemas.microsoft.com/office/drawing/2014/main" val="2604436275"/>
                    </a:ext>
                  </a:extLst>
                </a:gridCol>
                <a:gridCol w="1102408">
                  <a:extLst>
                    <a:ext uri="{9D8B030D-6E8A-4147-A177-3AD203B41FA5}">
                      <a16:colId xmlns:a16="http://schemas.microsoft.com/office/drawing/2014/main" val="3279364543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418298733"/>
                    </a:ext>
                  </a:extLst>
                </a:gridCol>
                <a:gridCol w="2273181">
                  <a:extLst>
                    <a:ext uri="{9D8B030D-6E8A-4147-A177-3AD203B41FA5}">
                      <a16:colId xmlns:a16="http://schemas.microsoft.com/office/drawing/2014/main" val="4091550470"/>
                    </a:ext>
                  </a:extLst>
                </a:gridCol>
              </a:tblGrid>
              <a:tr h="1660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CODIGO</a:t>
                      </a:r>
                      <a:endParaRPr lang="es-CO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NOMBRE</a:t>
                      </a:r>
                      <a:endParaRPr lang="es-CO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INDEXACIÓN/NOTA</a:t>
                      </a:r>
                      <a:endParaRPr lang="es-CO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ALERTA (SI/NO)</a:t>
                      </a:r>
                      <a:endParaRPr lang="es-CO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ALERTA PARA QUIÉN</a:t>
                      </a:r>
                      <a:endParaRPr lang="es-CO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CONTENIDO </a:t>
                      </a:r>
                      <a:endParaRPr lang="es-CO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1895497801"/>
                  </a:ext>
                </a:extLst>
              </a:tr>
            </a:tbl>
          </a:graphicData>
        </a:graphic>
      </p:graphicFrame>
      <p:sp>
        <p:nvSpPr>
          <p:cNvPr id="27" name="Textplatzhalter 100">
            <a:extLst>
              <a:ext uri="{FF2B5EF4-FFF2-40B4-BE49-F238E27FC236}">
                <a16:creationId xmlns:a16="http://schemas.microsoft.com/office/drawing/2014/main" id="{B5EC4BC9-E626-B04F-D234-C02DA8661B7B}"/>
              </a:ext>
            </a:extLst>
          </p:cNvPr>
          <p:cNvSpPr txBox="1">
            <a:spLocks/>
          </p:cNvSpPr>
          <p:nvPr/>
        </p:nvSpPr>
        <p:spPr>
          <a:xfrm>
            <a:off x="35709" y="1794489"/>
            <a:ext cx="3817890" cy="2588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0" tIns="0" rIns="0" bIns="0" rtlCol="0" anchor="ctr">
            <a:noAutofit/>
          </a:bodyPr>
          <a:lstStyle>
            <a:defPPr>
              <a:defRPr lang="es-C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b="1" dirty="0">
                <a:solidFill>
                  <a:schemeClr val="tx2">
                    <a:lumMod val="50000"/>
                  </a:schemeClr>
                </a:solidFill>
              </a:rPr>
              <a:t>INFORMES PJ</a:t>
            </a:r>
            <a:r>
              <a:rPr lang="es-CO" sz="700" dirty="0">
                <a:solidFill>
                  <a:schemeClr val="bg1">
                    <a:lumMod val="50000"/>
                  </a:schemeClr>
                </a:solidFill>
              </a:rPr>
              <a:t>(3 días hábiles)</a:t>
            </a:r>
            <a:endParaRPr lang="es-CO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2" name="Tabla 71">
            <a:extLst>
              <a:ext uri="{FF2B5EF4-FFF2-40B4-BE49-F238E27FC236}">
                <a16:creationId xmlns:a16="http://schemas.microsoft.com/office/drawing/2014/main" id="{87D7C499-C53D-A473-3BE3-C7475B51C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59803"/>
              </p:ext>
            </p:extLst>
          </p:nvPr>
        </p:nvGraphicFramePr>
        <p:xfrm>
          <a:off x="35707" y="2044959"/>
          <a:ext cx="10810430" cy="166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6564">
                  <a:extLst>
                    <a:ext uri="{9D8B030D-6E8A-4147-A177-3AD203B41FA5}">
                      <a16:colId xmlns:a16="http://schemas.microsoft.com/office/drawing/2014/main" val="368891844"/>
                    </a:ext>
                  </a:extLst>
                </a:gridCol>
                <a:gridCol w="2696720">
                  <a:extLst>
                    <a:ext uri="{9D8B030D-6E8A-4147-A177-3AD203B41FA5}">
                      <a16:colId xmlns:a16="http://schemas.microsoft.com/office/drawing/2014/main" val="109608828"/>
                    </a:ext>
                  </a:extLst>
                </a:gridCol>
                <a:gridCol w="1839278">
                  <a:extLst>
                    <a:ext uri="{9D8B030D-6E8A-4147-A177-3AD203B41FA5}">
                      <a16:colId xmlns:a16="http://schemas.microsoft.com/office/drawing/2014/main" val="3145239359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107568798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908780793"/>
                    </a:ext>
                  </a:extLst>
                </a:gridCol>
                <a:gridCol w="2222688">
                  <a:extLst>
                    <a:ext uri="{9D8B030D-6E8A-4147-A177-3AD203B41FA5}">
                      <a16:colId xmlns:a16="http://schemas.microsoft.com/office/drawing/2014/main" val="2033639259"/>
                    </a:ext>
                  </a:extLst>
                </a:gridCol>
              </a:tblGrid>
              <a:tr h="1660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324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Informe abogado externo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Indexación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SI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Profesional Senior / Profesional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Informe de </a:t>
                      </a:r>
                      <a:r>
                        <a:rPr lang="es-C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606199336"/>
                  </a:ext>
                </a:extLst>
              </a:tr>
            </a:tbl>
          </a:graphicData>
        </a:graphic>
      </p:graphicFrame>
      <p:sp>
        <p:nvSpPr>
          <p:cNvPr id="74" name="Textplatzhalter 100">
            <a:extLst>
              <a:ext uri="{FF2B5EF4-FFF2-40B4-BE49-F238E27FC236}">
                <a16:creationId xmlns:a16="http://schemas.microsoft.com/office/drawing/2014/main" id="{C7E53DE7-9041-7328-0527-ADDD02E41781}"/>
              </a:ext>
            </a:extLst>
          </p:cNvPr>
          <p:cNvSpPr txBox="1">
            <a:spLocks/>
          </p:cNvSpPr>
          <p:nvPr/>
        </p:nvSpPr>
        <p:spPr>
          <a:xfrm>
            <a:off x="35709" y="2207806"/>
            <a:ext cx="3817890" cy="2588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0" tIns="0" rIns="0" bIns="0" rtlCol="0" anchor="ctr">
            <a:noAutofit/>
          </a:bodyPr>
          <a:lstStyle>
            <a:defPPr>
              <a:defRPr lang="es-C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b="1" dirty="0">
                <a:solidFill>
                  <a:schemeClr val="tx2">
                    <a:lumMod val="50000"/>
                  </a:schemeClr>
                </a:solidFill>
              </a:rPr>
              <a:t>SENTENCIAS PJ</a:t>
            </a:r>
            <a:r>
              <a:rPr lang="es-CO" sz="700" dirty="0">
                <a:solidFill>
                  <a:schemeClr val="bg1">
                    <a:lumMod val="50000"/>
                  </a:schemeClr>
                </a:solidFill>
              </a:rPr>
              <a:t>(5 días hábiles)</a:t>
            </a:r>
            <a:endParaRPr lang="es-CO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6" name="Tabla 75">
            <a:extLst>
              <a:ext uri="{FF2B5EF4-FFF2-40B4-BE49-F238E27FC236}">
                <a16:creationId xmlns:a16="http://schemas.microsoft.com/office/drawing/2014/main" id="{BF367182-974A-D036-B867-65768B0F0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691925"/>
              </p:ext>
            </p:extLst>
          </p:nvPr>
        </p:nvGraphicFramePr>
        <p:xfrm>
          <a:off x="35709" y="2466669"/>
          <a:ext cx="10810428" cy="958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6564">
                  <a:extLst>
                    <a:ext uri="{9D8B030D-6E8A-4147-A177-3AD203B41FA5}">
                      <a16:colId xmlns:a16="http://schemas.microsoft.com/office/drawing/2014/main" val="36602827"/>
                    </a:ext>
                  </a:extLst>
                </a:gridCol>
                <a:gridCol w="2696719">
                  <a:extLst>
                    <a:ext uri="{9D8B030D-6E8A-4147-A177-3AD203B41FA5}">
                      <a16:colId xmlns:a16="http://schemas.microsoft.com/office/drawing/2014/main" val="2997438756"/>
                    </a:ext>
                  </a:extLst>
                </a:gridCol>
                <a:gridCol w="1854517">
                  <a:extLst>
                    <a:ext uri="{9D8B030D-6E8A-4147-A177-3AD203B41FA5}">
                      <a16:colId xmlns:a16="http://schemas.microsoft.com/office/drawing/2014/main" val="2072159048"/>
                    </a:ext>
                  </a:extLst>
                </a:gridCol>
                <a:gridCol w="1089660">
                  <a:extLst>
                    <a:ext uri="{9D8B030D-6E8A-4147-A177-3AD203B41FA5}">
                      <a16:colId xmlns:a16="http://schemas.microsoft.com/office/drawing/2014/main" val="51563879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045653953"/>
                    </a:ext>
                  </a:extLst>
                </a:gridCol>
                <a:gridCol w="2176968">
                  <a:extLst>
                    <a:ext uri="{9D8B030D-6E8A-4147-A177-3AD203B41FA5}">
                      <a16:colId xmlns:a16="http://schemas.microsoft.com/office/drawing/2014/main" val="3008123563"/>
                    </a:ext>
                  </a:extLst>
                </a:gridCol>
              </a:tblGrid>
              <a:tr h="15168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327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Fallo primera instancia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Indexación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SI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Profesional Senior / Profesional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Sentencia y sus comentarios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2764859602"/>
                  </a:ext>
                </a:extLst>
              </a:tr>
              <a:tr h="1660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328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Tramite segunda instancia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Indexación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SI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Profesional Senior / Profesional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Sentencia y sus comentarios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858625221"/>
                  </a:ext>
                </a:extLst>
              </a:tr>
              <a:tr h="1660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329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Tramite casación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Indexación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SI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Profesional Senior / Profesional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relacionados a la casación</a:t>
                      </a: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166611993"/>
                  </a:ext>
                </a:extLst>
              </a:tr>
              <a:tr h="1660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333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Fallo segunda instancia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Indexación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SI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Profesional Senior / Profesional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Sentencia y sus comentarios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2103153921"/>
                  </a:ext>
                </a:extLst>
              </a:tr>
              <a:tr h="1660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368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Imputación Juicio Fiscal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Indexación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SI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Profesional Senior / Profesional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Imputación </a:t>
                      </a: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892962879"/>
                  </a:ext>
                </a:extLst>
              </a:tr>
              <a:tr h="461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414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Terminación atípica PJ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Indexación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SI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Profesional Senior / Profesional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Desistimiento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2837426501"/>
                  </a:ext>
                </a:extLst>
              </a:tr>
            </a:tbl>
          </a:graphicData>
        </a:graphic>
      </p:graphicFrame>
      <p:pic>
        <p:nvPicPr>
          <p:cNvPr id="77" name="Gráfico 76" descr="Perfil de hombre con relleno sólido">
            <a:extLst>
              <a:ext uri="{FF2B5EF4-FFF2-40B4-BE49-F238E27FC236}">
                <a16:creationId xmlns:a16="http://schemas.microsoft.com/office/drawing/2014/main" id="{276052F4-83EF-22B2-9698-350630901E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290" y="667406"/>
            <a:ext cx="332192" cy="311782"/>
          </a:xfrm>
          <a:prstGeom prst="rect">
            <a:avLst/>
          </a:prstGeom>
        </p:spPr>
      </p:pic>
      <p:pic>
        <p:nvPicPr>
          <p:cNvPr id="78" name="Gráfico 77" descr="Perfil de hombre con relleno sólido">
            <a:extLst>
              <a:ext uri="{FF2B5EF4-FFF2-40B4-BE49-F238E27FC236}">
                <a16:creationId xmlns:a16="http://schemas.microsoft.com/office/drawing/2014/main" id="{9DE95AF5-B794-DDAB-3A9F-1C4DB6EB32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482" y="660203"/>
            <a:ext cx="332192" cy="311782"/>
          </a:xfrm>
          <a:prstGeom prst="rect">
            <a:avLst/>
          </a:prstGeom>
        </p:spPr>
      </p:pic>
      <p:pic>
        <p:nvPicPr>
          <p:cNvPr id="79" name="Gráfico 78" descr="Perfil de hombre con relleno sólido">
            <a:extLst>
              <a:ext uri="{FF2B5EF4-FFF2-40B4-BE49-F238E27FC236}">
                <a16:creationId xmlns:a16="http://schemas.microsoft.com/office/drawing/2014/main" id="{A55A4589-C2D0-56F6-C761-B3E9F01B9E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289" y="1102467"/>
            <a:ext cx="332192" cy="311782"/>
          </a:xfrm>
          <a:prstGeom prst="rect">
            <a:avLst/>
          </a:prstGeom>
        </p:spPr>
      </p:pic>
      <p:pic>
        <p:nvPicPr>
          <p:cNvPr id="80" name="Gráfico 79" descr="Perfil de hombre con relleno sólido">
            <a:extLst>
              <a:ext uri="{FF2B5EF4-FFF2-40B4-BE49-F238E27FC236}">
                <a16:creationId xmlns:a16="http://schemas.microsoft.com/office/drawing/2014/main" id="{1D1D51D5-4556-67A9-02E0-9E16D22BC7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481" y="1095264"/>
            <a:ext cx="332192" cy="311782"/>
          </a:xfrm>
          <a:prstGeom prst="rect">
            <a:avLst/>
          </a:prstGeom>
        </p:spPr>
      </p:pic>
      <p:pic>
        <p:nvPicPr>
          <p:cNvPr id="81" name="Gráfico 80" descr="Perfil de hombre con relleno sólido">
            <a:extLst>
              <a:ext uri="{FF2B5EF4-FFF2-40B4-BE49-F238E27FC236}">
                <a16:creationId xmlns:a16="http://schemas.microsoft.com/office/drawing/2014/main" id="{607AD7C1-50CA-296C-A27A-91EF94DF3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289" y="1790487"/>
            <a:ext cx="332192" cy="311782"/>
          </a:xfrm>
          <a:prstGeom prst="rect">
            <a:avLst/>
          </a:prstGeom>
        </p:spPr>
      </p:pic>
      <p:pic>
        <p:nvPicPr>
          <p:cNvPr id="82" name="Gráfico 81" descr="Perfil de hombre con relleno sólido">
            <a:extLst>
              <a:ext uri="{FF2B5EF4-FFF2-40B4-BE49-F238E27FC236}">
                <a16:creationId xmlns:a16="http://schemas.microsoft.com/office/drawing/2014/main" id="{50B63E17-9B23-5A66-146B-B5DF219568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7899" y="1791648"/>
            <a:ext cx="332192" cy="311782"/>
          </a:xfrm>
          <a:prstGeom prst="rect">
            <a:avLst/>
          </a:prstGeom>
        </p:spPr>
      </p:pic>
      <p:pic>
        <p:nvPicPr>
          <p:cNvPr id="83" name="Gráfico 82" descr="Perfil de hombre con relleno sólido">
            <a:extLst>
              <a:ext uri="{FF2B5EF4-FFF2-40B4-BE49-F238E27FC236}">
                <a16:creationId xmlns:a16="http://schemas.microsoft.com/office/drawing/2014/main" id="{7EEE32AB-86F1-A6CE-F00D-B835EE6EF1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289" y="2188275"/>
            <a:ext cx="332192" cy="311782"/>
          </a:xfrm>
          <a:prstGeom prst="rect">
            <a:avLst/>
          </a:prstGeom>
        </p:spPr>
      </p:pic>
      <p:pic>
        <p:nvPicPr>
          <p:cNvPr id="84" name="Gráfico 83" descr="Perfil de hombre con relleno sólido">
            <a:extLst>
              <a:ext uri="{FF2B5EF4-FFF2-40B4-BE49-F238E27FC236}">
                <a16:creationId xmlns:a16="http://schemas.microsoft.com/office/drawing/2014/main" id="{D2E9F6AF-8064-842A-A153-A779AE2162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481" y="2181072"/>
            <a:ext cx="332192" cy="311782"/>
          </a:xfrm>
          <a:prstGeom prst="rect">
            <a:avLst/>
          </a:prstGeom>
        </p:spPr>
      </p:pic>
      <p:sp>
        <p:nvSpPr>
          <p:cNvPr id="88" name="Textplatzhalter 100">
            <a:extLst>
              <a:ext uri="{FF2B5EF4-FFF2-40B4-BE49-F238E27FC236}">
                <a16:creationId xmlns:a16="http://schemas.microsoft.com/office/drawing/2014/main" id="{164C8CC5-CA6A-AB1D-C898-262F23C94596}"/>
              </a:ext>
            </a:extLst>
          </p:cNvPr>
          <p:cNvSpPr txBox="1">
            <a:spLocks/>
          </p:cNvSpPr>
          <p:nvPr/>
        </p:nvSpPr>
        <p:spPr>
          <a:xfrm>
            <a:off x="35709" y="3432081"/>
            <a:ext cx="3817890" cy="2588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0" tIns="0" rIns="0" bIns="0" rtlCol="0" anchor="ctr">
            <a:noAutofit/>
          </a:bodyPr>
          <a:lstStyle>
            <a:defPPr>
              <a:defRPr lang="es-C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b="1" dirty="0">
                <a:solidFill>
                  <a:schemeClr val="tx2">
                    <a:lumMod val="50000"/>
                  </a:schemeClr>
                </a:solidFill>
              </a:rPr>
              <a:t>PAGOS PJ</a:t>
            </a:r>
            <a:r>
              <a:rPr lang="es-CO" sz="700" dirty="0">
                <a:solidFill>
                  <a:schemeClr val="bg1">
                    <a:lumMod val="50000"/>
                  </a:schemeClr>
                </a:solidFill>
              </a:rPr>
              <a:t>(3 días hábiles)</a:t>
            </a:r>
            <a:endParaRPr lang="es-CO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9" name="Gráfico 88" descr="Perfil de hombre con relleno sólido">
            <a:extLst>
              <a:ext uri="{FF2B5EF4-FFF2-40B4-BE49-F238E27FC236}">
                <a16:creationId xmlns:a16="http://schemas.microsoft.com/office/drawing/2014/main" id="{3E0D595B-671A-CAD3-3E33-CF703FAB4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073" y="3417431"/>
            <a:ext cx="332192" cy="311782"/>
          </a:xfrm>
          <a:prstGeom prst="rect">
            <a:avLst/>
          </a:prstGeom>
        </p:spPr>
      </p:pic>
      <p:pic>
        <p:nvPicPr>
          <p:cNvPr id="90" name="Gráfico 89" descr="Perfil de hombre con relleno sólido">
            <a:extLst>
              <a:ext uri="{FF2B5EF4-FFF2-40B4-BE49-F238E27FC236}">
                <a16:creationId xmlns:a16="http://schemas.microsoft.com/office/drawing/2014/main" id="{700D4760-594C-1507-267A-A62FCC640D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1265" y="3410228"/>
            <a:ext cx="332192" cy="311782"/>
          </a:xfrm>
          <a:prstGeom prst="rect">
            <a:avLst/>
          </a:prstGeom>
        </p:spPr>
      </p:pic>
      <p:graphicFrame>
        <p:nvGraphicFramePr>
          <p:cNvPr id="93" name="Tabla 92">
            <a:extLst>
              <a:ext uri="{FF2B5EF4-FFF2-40B4-BE49-F238E27FC236}">
                <a16:creationId xmlns:a16="http://schemas.microsoft.com/office/drawing/2014/main" id="{9C214482-E33E-9B78-D284-EC1AF7D95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183194"/>
              </p:ext>
            </p:extLst>
          </p:nvPr>
        </p:nvGraphicFramePr>
        <p:xfrm>
          <a:off x="35707" y="3661698"/>
          <a:ext cx="10810428" cy="166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6564">
                  <a:extLst>
                    <a:ext uri="{9D8B030D-6E8A-4147-A177-3AD203B41FA5}">
                      <a16:colId xmlns:a16="http://schemas.microsoft.com/office/drawing/2014/main" val="3780007683"/>
                    </a:ext>
                  </a:extLst>
                </a:gridCol>
                <a:gridCol w="2696719">
                  <a:extLst>
                    <a:ext uri="{9D8B030D-6E8A-4147-A177-3AD203B41FA5}">
                      <a16:colId xmlns:a16="http://schemas.microsoft.com/office/drawing/2014/main" val="1277360968"/>
                    </a:ext>
                  </a:extLst>
                </a:gridCol>
                <a:gridCol w="1869759">
                  <a:extLst>
                    <a:ext uri="{9D8B030D-6E8A-4147-A177-3AD203B41FA5}">
                      <a16:colId xmlns:a16="http://schemas.microsoft.com/office/drawing/2014/main" val="4116446725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18799306"/>
                    </a:ext>
                  </a:extLst>
                </a:gridCol>
                <a:gridCol w="2293620">
                  <a:extLst>
                    <a:ext uri="{9D8B030D-6E8A-4147-A177-3AD203B41FA5}">
                      <a16:colId xmlns:a16="http://schemas.microsoft.com/office/drawing/2014/main" val="1131420327"/>
                    </a:ext>
                  </a:extLst>
                </a:gridCol>
                <a:gridCol w="2161726">
                  <a:extLst>
                    <a:ext uri="{9D8B030D-6E8A-4147-A177-3AD203B41FA5}">
                      <a16:colId xmlns:a16="http://schemas.microsoft.com/office/drawing/2014/main" val="2184932165"/>
                    </a:ext>
                  </a:extLst>
                </a:gridCol>
              </a:tblGrid>
              <a:tr h="1660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820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Documentos contables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Indexación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SI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Profesional Senior / Profesional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Documentos para proceder con el pago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7" marR="5727" marT="5727" marB="0" anchor="ctr"/>
                </a:tc>
                <a:extLst>
                  <a:ext uri="{0D108BD9-81ED-4DB2-BD59-A6C34878D82A}">
                    <a16:rowId xmlns:a16="http://schemas.microsoft.com/office/drawing/2014/main" val="4188165237"/>
                  </a:ext>
                </a:extLst>
              </a:tr>
            </a:tbl>
          </a:graphicData>
        </a:graphic>
      </p:graphicFrame>
      <p:sp>
        <p:nvSpPr>
          <p:cNvPr id="95" name="Textplatzhalter 100">
            <a:extLst>
              <a:ext uri="{FF2B5EF4-FFF2-40B4-BE49-F238E27FC236}">
                <a16:creationId xmlns:a16="http://schemas.microsoft.com/office/drawing/2014/main" id="{CE713CE6-B9DE-F895-FBDA-683A5C8CEEDC}"/>
              </a:ext>
            </a:extLst>
          </p:cNvPr>
          <p:cNvSpPr txBox="1">
            <a:spLocks/>
          </p:cNvSpPr>
          <p:nvPr/>
        </p:nvSpPr>
        <p:spPr>
          <a:xfrm>
            <a:off x="35709" y="3828708"/>
            <a:ext cx="3817890" cy="2588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0" tIns="0" rIns="0" bIns="0" rtlCol="0" anchor="ctr">
            <a:noAutofit/>
          </a:bodyPr>
          <a:lstStyle>
            <a:defPPr>
              <a:defRPr lang="es-C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b="1" dirty="0">
                <a:solidFill>
                  <a:schemeClr val="tx2">
                    <a:lumMod val="50000"/>
                  </a:schemeClr>
                </a:solidFill>
              </a:rPr>
              <a:t>ABOGADO INTERNO</a:t>
            </a:r>
            <a:endParaRPr lang="es-CO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8" name="Gráfico 97" descr="Perfil de hombre con relleno sólido">
            <a:extLst>
              <a:ext uri="{FF2B5EF4-FFF2-40B4-BE49-F238E27FC236}">
                <a16:creationId xmlns:a16="http://schemas.microsoft.com/office/drawing/2014/main" id="{3DD982FE-4D0D-AE23-85F5-B0E6122B59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1803" y="3809333"/>
            <a:ext cx="332192" cy="311782"/>
          </a:xfrm>
          <a:prstGeom prst="rect">
            <a:avLst/>
          </a:prstGeom>
        </p:spPr>
      </p:pic>
      <p:graphicFrame>
        <p:nvGraphicFramePr>
          <p:cNvPr id="104" name="Tabla 103">
            <a:extLst>
              <a:ext uri="{FF2B5EF4-FFF2-40B4-BE49-F238E27FC236}">
                <a16:creationId xmlns:a16="http://schemas.microsoft.com/office/drawing/2014/main" id="{5F499BCA-8573-B175-C798-B8390AE121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177267"/>
              </p:ext>
            </p:extLst>
          </p:nvPr>
        </p:nvGraphicFramePr>
        <p:xfrm>
          <a:off x="14289" y="4057411"/>
          <a:ext cx="12177711" cy="2755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526">
                  <a:extLst>
                    <a:ext uri="{9D8B030D-6E8A-4147-A177-3AD203B41FA5}">
                      <a16:colId xmlns:a16="http://schemas.microsoft.com/office/drawing/2014/main" val="4091544404"/>
                    </a:ext>
                  </a:extLst>
                </a:gridCol>
                <a:gridCol w="3058344">
                  <a:extLst>
                    <a:ext uri="{9D8B030D-6E8A-4147-A177-3AD203B41FA5}">
                      <a16:colId xmlns:a16="http://schemas.microsoft.com/office/drawing/2014/main" val="3265851424"/>
                    </a:ext>
                  </a:extLst>
                </a:gridCol>
                <a:gridCol w="2090297">
                  <a:extLst>
                    <a:ext uri="{9D8B030D-6E8A-4147-A177-3AD203B41FA5}">
                      <a16:colId xmlns:a16="http://schemas.microsoft.com/office/drawing/2014/main" val="1076419020"/>
                    </a:ext>
                  </a:extLst>
                </a:gridCol>
                <a:gridCol w="1285019">
                  <a:extLst>
                    <a:ext uri="{9D8B030D-6E8A-4147-A177-3AD203B41FA5}">
                      <a16:colId xmlns:a16="http://schemas.microsoft.com/office/drawing/2014/main" val="2766943177"/>
                    </a:ext>
                  </a:extLst>
                </a:gridCol>
                <a:gridCol w="2544337">
                  <a:extLst>
                    <a:ext uri="{9D8B030D-6E8A-4147-A177-3AD203B41FA5}">
                      <a16:colId xmlns:a16="http://schemas.microsoft.com/office/drawing/2014/main" val="2280208450"/>
                    </a:ext>
                  </a:extLst>
                </a:gridCol>
                <a:gridCol w="2413188">
                  <a:extLst>
                    <a:ext uri="{9D8B030D-6E8A-4147-A177-3AD203B41FA5}">
                      <a16:colId xmlns:a16="http://schemas.microsoft.com/office/drawing/2014/main" val="1286513154"/>
                    </a:ext>
                  </a:extLst>
                </a:gridCol>
              </a:tblGrid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320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Notificación siniestro en pleito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Indexación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Demanda, auto admisorio, nota con los datos del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pj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64961758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321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Envío de antecedentes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 envió de antecedentes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98146767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322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Solicitud antecedentes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 solicitud de antecedentes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36753449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323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Contestación de la demanda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u="none" strike="noStrike" dirty="0">
                          <a:effectLst/>
                        </a:rPr>
                        <a:t>Contestación de la demanda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70426564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325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Informe abogado interno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 Excel Informe abogado interno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49354080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331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Instrucción abogado interno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Instrucción abogado interno sobre el </a:t>
                      </a:r>
                      <a:r>
                        <a:rPr lang="es-CO" sz="800" u="none" strike="noStrike" dirty="0" err="1">
                          <a:effectLst/>
                        </a:rPr>
                        <a:t>pj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54120992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332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Documentos proceso judicial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Indexación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pj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varios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46162994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107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Consultas listas restrictivas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Indexación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Validaciones listas restrictivas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15139506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170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Terminación de procesos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Nota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Favorable / desfavorable  y motivos resumidos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36988137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405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Audiencia prejudicial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Citación e instrucciones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47749625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406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Audiencia prejudicial con acuerdo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de audiencia con acuerdo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20656816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407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Audiencia prejudicial sin acuerdo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de audiencia sin acuerdo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9836019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408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Trámite reaseguro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Tramites con el reasegurador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22931705"/>
                  </a:ext>
                </a:extLst>
              </a:tr>
              <a:tr h="1896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169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Solicitud liberación pago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Nota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SI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Director/ Profesional Especialista/ Profesional Senior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Nota para liberar el pago acorde a la autoridad delegada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49135151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409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Trámite Embargos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Indexación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Tramites de embargo, solicitud caución y póliza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88965533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410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Gastos de defensa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Indexación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Tramites de gastos de defensa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18806067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411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Liquidación PJ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Indexación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NO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Liquidación PJ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48557934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412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 err="1">
                          <a:effectLst/>
                        </a:rPr>
                        <a:t>Large</a:t>
                      </a:r>
                      <a:r>
                        <a:rPr lang="es-CO" sz="800" u="none" strike="noStrike" dirty="0">
                          <a:effectLst/>
                        </a:rPr>
                        <a:t> los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Indexación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u="none" strike="noStrike" dirty="0" err="1">
                          <a:effectLst/>
                        </a:rPr>
                        <a:t>Large</a:t>
                      </a:r>
                      <a:r>
                        <a:rPr lang="es-CO" sz="800" u="none" strike="noStrike" dirty="0">
                          <a:effectLst/>
                        </a:rPr>
                        <a:t> los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tramite y notificación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5329775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171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Solicitud nivel autoridad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Nota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</a:rPr>
                        <a:t>SI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</a:rPr>
                        <a:t>Director/ Profesional Especialista/ Profesional Senior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Solitud de ajuste de reserva por nivel de autoridad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90691659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Tramite outsourcing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Tramites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27886873"/>
                  </a:ext>
                </a:extLst>
              </a:tr>
              <a:tr h="116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Instrucción outsourcing/RP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Instrucción del abogado interno al outsourcing/RP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81840567"/>
                  </a:ext>
                </a:extLst>
              </a:tr>
            </a:tbl>
          </a:graphicData>
        </a:graphic>
      </p:graphicFrame>
      <p:pic>
        <p:nvPicPr>
          <p:cNvPr id="106" name="Gráfico 105" descr="Perfil de hombre con relleno sólido">
            <a:extLst>
              <a:ext uri="{FF2B5EF4-FFF2-40B4-BE49-F238E27FC236}">
                <a16:creationId xmlns:a16="http://schemas.microsoft.com/office/drawing/2014/main" id="{8BB4C645-BBF1-C59F-9F3C-F7EA3F7FF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99482" y="1261626"/>
            <a:ext cx="314854" cy="314854"/>
          </a:xfrm>
          <a:prstGeom prst="rect">
            <a:avLst/>
          </a:prstGeom>
        </p:spPr>
      </p:pic>
      <p:sp>
        <p:nvSpPr>
          <p:cNvPr id="111" name="73 CuadroTexto">
            <a:extLst>
              <a:ext uri="{FF2B5EF4-FFF2-40B4-BE49-F238E27FC236}">
                <a16:creationId xmlns:a16="http://schemas.microsoft.com/office/drawing/2014/main" id="{E6A9C2B8-1F63-DC49-6B01-F6DBAC7BC829}"/>
              </a:ext>
            </a:extLst>
          </p:cNvPr>
          <p:cNvSpPr txBox="1"/>
          <p:nvPr/>
        </p:nvSpPr>
        <p:spPr>
          <a:xfrm>
            <a:off x="11069654" y="1318147"/>
            <a:ext cx="1308633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>
                <a:solidFill>
                  <a:schemeClr val="bg2">
                    <a:lumMod val="50000"/>
                  </a:schemeClr>
                </a:solidFill>
              </a:rPr>
              <a:t>Abogado interno</a:t>
            </a:r>
          </a:p>
        </p:txBody>
      </p:sp>
      <p:pic>
        <p:nvPicPr>
          <p:cNvPr id="112" name="Gráfico 111" descr="Perfil de hombre con relleno sólido">
            <a:extLst>
              <a:ext uri="{FF2B5EF4-FFF2-40B4-BE49-F238E27FC236}">
                <a16:creationId xmlns:a16="http://schemas.microsoft.com/office/drawing/2014/main" id="{649F0E74-2D73-2D91-0991-4EF5DDE6FE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83566" y="983530"/>
            <a:ext cx="314854" cy="314854"/>
          </a:xfrm>
          <a:prstGeom prst="rect">
            <a:avLst/>
          </a:prstGeom>
        </p:spPr>
      </p:pic>
      <p:sp>
        <p:nvSpPr>
          <p:cNvPr id="113" name="73 CuadroTexto">
            <a:extLst>
              <a:ext uri="{FF2B5EF4-FFF2-40B4-BE49-F238E27FC236}">
                <a16:creationId xmlns:a16="http://schemas.microsoft.com/office/drawing/2014/main" id="{D52438A4-3CF0-245D-0395-C65E3EAC4C2E}"/>
              </a:ext>
            </a:extLst>
          </p:cNvPr>
          <p:cNvSpPr txBox="1"/>
          <p:nvPr/>
        </p:nvSpPr>
        <p:spPr>
          <a:xfrm>
            <a:off x="11032383" y="1013461"/>
            <a:ext cx="1308633" cy="254992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>
                <a:solidFill>
                  <a:schemeClr val="bg2">
                    <a:lumMod val="50000"/>
                  </a:schemeClr>
                </a:solidFill>
              </a:rPr>
              <a:t>Abogado externo</a:t>
            </a:r>
          </a:p>
        </p:txBody>
      </p:sp>
      <p:sp>
        <p:nvSpPr>
          <p:cNvPr id="119" name="Rectángulo 118">
            <a:extLst>
              <a:ext uri="{FF2B5EF4-FFF2-40B4-BE49-F238E27FC236}">
                <a16:creationId xmlns:a16="http://schemas.microsoft.com/office/drawing/2014/main" id="{8B705041-67A1-8591-B3E7-F7F20A757012}"/>
              </a:ext>
            </a:extLst>
          </p:cNvPr>
          <p:cNvSpPr/>
          <p:nvPr/>
        </p:nvSpPr>
        <p:spPr>
          <a:xfrm>
            <a:off x="10837395" y="643850"/>
            <a:ext cx="1381575" cy="1019308"/>
          </a:xfrm>
          <a:prstGeom prst="rect">
            <a:avLst/>
          </a:prstGeom>
          <a:noFill/>
          <a:ln w="57150">
            <a:solidFill>
              <a:schemeClr val="bg2"/>
            </a:solidFill>
          </a:ln>
        </p:spPr>
        <p:txBody>
          <a:bodyPr rot="0" spcFirstLastPara="0" vertOverflow="overflow" horzOverflow="overflow" vert="horz" wrap="square" lIns="107975" tIns="107975" rIns="107975" bIns="1079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endParaRPr lang="es-CO" sz="1400" dirty="0"/>
          </a:p>
        </p:txBody>
      </p:sp>
      <p:sp>
        <p:nvSpPr>
          <p:cNvPr id="120" name="73 CuadroTexto">
            <a:extLst>
              <a:ext uri="{FF2B5EF4-FFF2-40B4-BE49-F238E27FC236}">
                <a16:creationId xmlns:a16="http://schemas.microsoft.com/office/drawing/2014/main" id="{8B6B817A-C74A-6BC7-4E72-7CE2BCBB8F46}"/>
              </a:ext>
            </a:extLst>
          </p:cNvPr>
          <p:cNvSpPr txBox="1"/>
          <p:nvPr/>
        </p:nvSpPr>
        <p:spPr>
          <a:xfrm>
            <a:off x="10812060" y="639741"/>
            <a:ext cx="1381575" cy="378103"/>
          </a:xfrm>
          <a:prstGeom prst="rect">
            <a:avLst/>
          </a:prstGeom>
        </p:spPr>
        <p:txBody>
          <a:bodyPr vert="horz" wrap="square" lIns="65303" tIns="65303" rIns="65303" bIns="65303" rtlCol="0">
            <a:spAutoFit/>
          </a:bodyPr>
          <a:lstStyle/>
          <a:p>
            <a:pPr algn="ctr"/>
            <a:r>
              <a:rPr lang="es-CO" sz="800" dirty="0">
                <a:solidFill>
                  <a:schemeClr val="bg2">
                    <a:lumMod val="50000"/>
                  </a:schemeClr>
                </a:solidFill>
              </a:rPr>
              <a:t>Para uso exclusivo de: </a:t>
            </a:r>
          </a:p>
          <a:p>
            <a:pPr algn="ctr"/>
            <a:r>
              <a:rPr lang="es-CO" sz="800" dirty="0">
                <a:solidFill>
                  <a:schemeClr val="bg2">
                    <a:lumMod val="50000"/>
                  </a:schemeClr>
                </a:solidFill>
              </a:rPr>
              <a:t>32 notas</a:t>
            </a:r>
          </a:p>
        </p:txBody>
      </p:sp>
      <p:pic>
        <p:nvPicPr>
          <p:cNvPr id="6" name="Gráfico 5" descr="Perfil de hombre con relleno sólido">
            <a:extLst>
              <a:ext uri="{FF2B5EF4-FFF2-40B4-BE49-F238E27FC236}">
                <a16:creationId xmlns:a16="http://schemas.microsoft.com/office/drawing/2014/main" id="{085855E5-450E-A76A-6518-E659D5501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8590" y="4435617"/>
            <a:ext cx="146426" cy="137430"/>
          </a:xfrm>
          <a:prstGeom prst="rect">
            <a:avLst/>
          </a:prstGeom>
        </p:spPr>
      </p:pic>
      <p:pic>
        <p:nvPicPr>
          <p:cNvPr id="7" name="Gráfico 6" descr="Perfil de hombre con relleno sólido">
            <a:extLst>
              <a:ext uri="{FF2B5EF4-FFF2-40B4-BE49-F238E27FC236}">
                <a16:creationId xmlns:a16="http://schemas.microsoft.com/office/drawing/2014/main" id="{CE046601-EB25-0D34-952E-14B222E550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8676" y="4322733"/>
            <a:ext cx="126254" cy="118497"/>
          </a:xfrm>
          <a:prstGeom prst="rect">
            <a:avLst/>
          </a:prstGeom>
        </p:spPr>
      </p:pic>
      <p:pic>
        <p:nvPicPr>
          <p:cNvPr id="8" name="Gráfico 7" descr="Perfil de hombre con relleno sólido">
            <a:extLst>
              <a:ext uri="{FF2B5EF4-FFF2-40B4-BE49-F238E27FC236}">
                <a16:creationId xmlns:a16="http://schemas.microsoft.com/office/drawing/2014/main" id="{16F7AD67-A068-5C2F-948C-2C7773F74D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300" y="5076136"/>
            <a:ext cx="146426" cy="137430"/>
          </a:xfrm>
          <a:prstGeom prst="rect">
            <a:avLst/>
          </a:prstGeom>
        </p:spPr>
      </p:pic>
      <p:pic>
        <p:nvPicPr>
          <p:cNvPr id="2" name="Gráfico 1" descr="Perfil de hombre con relleno sólido">
            <a:extLst>
              <a:ext uri="{FF2B5EF4-FFF2-40B4-BE49-F238E27FC236}">
                <a16:creationId xmlns:a16="http://schemas.microsoft.com/office/drawing/2014/main" id="{F772A7E8-73F1-9912-C3E1-9B929C216F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743" y="6543928"/>
            <a:ext cx="146426" cy="13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734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796</Words>
  <Application>Microsoft Office PowerPoint</Application>
  <PresentationFormat>Panorámica</PresentationFormat>
  <Paragraphs>336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FLUJO MODELO PROCESOS JUDICIALES  DECRETO 806 DEL 2020</vt:lpstr>
      <vt:lpstr>FLUJO MODELO PROCESOS JUDICIALES -FISCALES DECRETO 806 DEL 2020</vt:lpstr>
      <vt:lpstr>NOTAS FICHA DE GESTIÓN PJ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Flujo modelo procesos judiciales</dc:title>
  <dc:creator>Gina Paola Garcia Quintero</dc:creator>
  <cp:lastModifiedBy>DIAZ MONTENEGRO, MARIA TATIANA (ALLIANZ COLOMBIA)</cp:lastModifiedBy>
  <cp:revision>10</cp:revision>
  <cp:lastPrinted>2023-05-26T23:05:52Z</cp:lastPrinted>
  <dcterms:created xsi:type="dcterms:W3CDTF">2021-08-10T14:48:54Z</dcterms:created>
  <dcterms:modified xsi:type="dcterms:W3CDTF">2023-06-08T01:14:45Z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63bc15e-e7bf-41c1-bdb3-03882d8a2e2c_Enabled">
    <vt:lpwstr>true</vt:lpwstr>
  </property>
  <property fmtid="{D5CDD505-2E9C-101B-9397-08002B2CF9AE}" pid="3" name="MSIP_Label_863bc15e-e7bf-41c1-bdb3-03882d8a2e2c_SetDate">
    <vt:lpwstr>2023-04-13T15:50:45Z</vt:lpwstr>
  </property>
  <property fmtid="{D5CDD505-2E9C-101B-9397-08002B2CF9AE}" pid="4" name="MSIP_Label_863bc15e-e7bf-41c1-bdb3-03882d8a2e2c_Method">
    <vt:lpwstr>Privileged</vt:lpwstr>
  </property>
  <property fmtid="{D5CDD505-2E9C-101B-9397-08002B2CF9AE}" pid="5" name="MSIP_Label_863bc15e-e7bf-41c1-bdb3-03882d8a2e2c_Name">
    <vt:lpwstr>863bc15e-e7bf-41c1-bdb3-03882d8a2e2c</vt:lpwstr>
  </property>
  <property fmtid="{D5CDD505-2E9C-101B-9397-08002B2CF9AE}" pid="6" name="MSIP_Label_863bc15e-e7bf-41c1-bdb3-03882d8a2e2c_SiteId">
    <vt:lpwstr>6e06e42d-6925-47c6-b9e7-9581c7ca302a</vt:lpwstr>
  </property>
  <property fmtid="{D5CDD505-2E9C-101B-9397-08002B2CF9AE}" pid="7" name="MSIP_Label_863bc15e-e7bf-41c1-bdb3-03882d8a2e2c_ActionId">
    <vt:lpwstr>38423912-29e9-4069-a8b7-db130746a97c</vt:lpwstr>
  </property>
  <property fmtid="{D5CDD505-2E9C-101B-9397-08002B2CF9AE}" pid="8" name="MSIP_Label_863bc15e-e7bf-41c1-bdb3-03882d8a2e2c_ContentBits">
    <vt:lpwstr>1</vt:lpwstr>
  </property>
  <property fmtid="{D5CDD505-2E9C-101B-9397-08002B2CF9AE}" pid="9" name="ClassificationContentMarkingHeaderLocations">
    <vt:lpwstr>Tema de Office:8</vt:lpwstr>
  </property>
  <property fmtid="{D5CDD505-2E9C-101B-9397-08002B2CF9AE}" pid="10" name="ClassificationContentMarkingHeaderText">
    <vt:lpwstr>Internal</vt:lpwstr>
  </property>
</Properties>
</file>