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147375450" r:id="rId3"/>
    <p:sldId id="2147375451" r:id="rId4"/>
    <p:sldId id="2147375457" r:id="rId5"/>
    <p:sldId id="2147375453" r:id="rId6"/>
    <p:sldId id="2147375454" r:id="rId7"/>
    <p:sldId id="2147375455" r:id="rId8"/>
    <p:sldId id="2147375456" r:id="rId9"/>
    <p:sldId id="2147375458" r:id="rId10"/>
    <p:sldId id="262" r:id="rId11"/>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7A66-F31C-01C3-53BF-7641CD6C39B2}" name="Angel Guzman Garcia" initials="AG" userId="S::angel.guzman@habitatbogota.gov.co::08c3b79f-ce72-4791-bd62-72713b685b1e" providerId="AD"/>
  <p188:author id="{2D7474DB-5167-02C9-411B-F4DA3AF51606}" name="Diego Garzon Garzon" initials="DG" userId="S::diego.garzong@habitatbogota.gov.co::e3e8919f-d3a7-4cd2-a70a-6b452d7775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43"/>
    <a:srgbClr val="2B599B"/>
    <a:srgbClr val="563B8C"/>
    <a:srgbClr val="1C9782"/>
    <a:srgbClr val="90CDC4"/>
    <a:srgbClr val="E7F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p:restoredTop sz="94163"/>
  </p:normalViewPr>
  <p:slideViewPr>
    <p:cSldViewPr snapToGrid="0">
      <p:cViewPr varScale="1">
        <p:scale>
          <a:sx n="106" d="100"/>
          <a:sy n="106"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79C8F-B29B-164E-9E76-C1B9272A7F6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MX"/>
        </a:p>
      </dgm:t>
    </dgm:pt>
    <dgm:pt modelId="{BD46A9DD-BC1A-3647-B99A-0C4794337632}">
      <dgm:prSet/>
      <dgm:spPr/>
      <dgm:t>
        <a:bodyPr/>
        <a:lstStyle/>
        <a:p>
          <a:r>
            <a:rPr lang="es-CO" b="1" dirty="0"/>
            <a:t>CONSORCIO BATALLA DEL PIENTA</a:t>
          </a:r>
          <a:endParaRPr lang="es-CO" dirty="0"/>
        </a:p>
      </dgm:t>
    </dgm:pt>
    <dgm:pt modelId="{C013121A-CE3B-454B-B5A7-ED2D17FBB0BC}" type="parTrans" cxnId="{FBB6FB47-9BC5-D94B-B881-31AB920912AF}">
      <dgm:prSet/>
      <dgm:spPr/>
      <dgm:t>
        <a:bodyPr/>
        <a:lstStyle/>
        <a:p>
          <a:endParaRPr lang="es-MX"/>
        </a:p>
      </dgm:t>
    </dgm:pt>
    <dgm:pt modelId="{68EDED0F-8B16-4147-A12A-4233D3DBE68C}" type="sibTrans" cxnId="{FBB6FB47-9BC5-D94B-B881-31AB920912AF}">
      <dgm:prSet/>
      <dgm:spPr/>
      <dgm:t>
        <a:bodyPr/>
        <a:lstStyle/>
        <a:p>
          <a:endParaRPr lang="es-MX"/>
        </a:p>
      </dgm:t>
    </dgm:pt>
    <dgm:pt modelId="{1661F83B-5C02-1849-94EA-EF5AF4E37302}" type="pres">
      <dgm:prSet presAssocID="{CCE79C8F-B29B-164E-9E76-C1B9272A7F6C}" presName="compositeShape" presStyleCnt="0">
        <dgm:presLayoutVars>
          <dgm:chMax val="7"/>
          <dgm:dir/>
          <dgm:resizeHandles val="exact"/>
        </dgm:presLayoutVars>
      </dgm:prSet>
      <dgm:spPr/>
    </dgm:pt>
    <dgm:pt modelId="{985B3563-329B-4845-BAF9-9A96A8D489D8}" type="pres">
      <dgm:prSet presAssocID="{BD46A9DD-BC1A-3647-B99A-0C4794337632}" presName="circ1TxSh" presStyleLbl="vennNode1" presStyleIdx="0" presStyleCnt="1" custLinFactNeighborX="-4740" custLinFactNeighborY="30268"/>
      <dgm:spPr/>
    </dgm:pt>
  </dgm:ptLst>
  <dgm:cxnLst>
    <dgm:cxn modelId="{99F30537-D003-7D41-B828-476DAFB8277B}" type="presOf" srcId="{BD46A9DD-BC1A-3647-B99A-0C4794337632}" destId="{985B3563-329B-4845-BAF9-9A96A8D489D8}" srcOrd="0" destOrd="0" presId="urn:microsoft.com/office/officeart/2005/8/layout/venn1"/>
    <dgm:cxn modelId="{FBB6FB47-9BC5-D94B-B881-31AB920912AF}" srcId="{CCE79C8F-B29B-164E-9E76-C1B9272A7F6C}" destId="{BD46A9DD-BC1A-3647-B99A-0C4794337632}" srcOrd="0" destOrd="0" parTransId="{C013121A-CE3B-454B-B5A7-ED2D17FBB0BC}" sibTransId="{68EDED0F-8B16-4147-A12A-4233D3DBE68C}"/>
    <dgm:cxn modelId="{7CD66EE2-643A-7A48-A9E8-CDBDF2934371}" type="presOf" srcId="{CCE79C8F-B29B-164E-9E76-C1B9272A7F6C}" destId="{1661F83B-5C02-1849-94EA-EF5AF4E37302}" srcOrd="0" destOrd="0" presId="urn:microsoft.com/office/officeart/2005/8/layout/venn1"/>
    <dgm:cxn modelId="{728F04E7-335B-3245-B209-C7D87D0484CB}" type="presParOf" srcId="{1661F83B-5C02-1849-94EA-EF5AF4E37302}" destId="{985B3563-329B-4845-BAF9-9A96A8D489D8}"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B3563-329B-4845-BAF9-9A96A8D489D8}">
      <dsp:nvSpPr>
        <dsp:cNvPr id="0" name=""/>
        <dsp:cNvSpPr/>
      </dsp:nvSpPr>
      <dsp:spPr>
        <a:xfrm>
          <a:off x="1183432" y="0"/>
          <a:ext cx="4122613" cy="41226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s-CO" sz="4500" b="1" kern="1200" dirty="0"/>
            <a:t>CONSORCIO BATALLA DEL PIENTA</a:t>
          </a:r>
          <a:endParaRPr lang="es-CO" sz="4500" kern="1200" dirty="0"/>
        </a:p>
      </dsp:txBody>
      <dsp:txXfrm>
        <a:off x="1787175" y="603743"/>
        <a:ext cx="2915127" cy="29151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B5D7E-B8FB-4948-A346-032322D2B968}" type="datetimeFigureOut">
              <a:rPr lang="en-CO" smtClean="0"/>
              <a:t>6/19/24</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C5DB7-1CC8-5547-979F-709F0AF537D7}" type="slidenum">
              <a:rPr lang="en-CO" smtClean="0"/>
              <a:t>‹Nº›</a:t>
            </a:fld>
            <a:endParaRPr lang="en-CO"/>
          </a:p>
        </p:txBody>
      </p:sp>
    </p:spTree>
    <p:extLst>
      <p:ext uri="{BB962C8B-B14F-4D97-AF65-F5344CB8AC3E}">
        <p14:creationId xmlns:p14="http://schemas.microsoft.com/office/powerpoint/2010/main" val="339582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42DA-9D99-3140-E91C-45F7F7FB3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A7EE7637-7842-2297-F5DB-2796B805C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0B24B839-BB52-4B52-5C2A-71737F9D1154}"/>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5" name="Footer Placeholder 4">
            <a:extLst>
              <a:ext uri="{FF2B5EF4-FFF2-40B4-BE49-F238E27FC236}">
                <a16:creationId xmlns:a16="http://schemas.microsoft.com/office/drawing/2014/main" id="{B27C8613-5DC7-2D7A-0470-533261BD75FF}"/>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9C82F288-F726-8792-45B2-3AB84D0C28B2}"/>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341235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2D56-84B0-5E16-B16E-D833978302EB}"/>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0281E36-D094-6FD9-F9B5-82DE879020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46D3C44E-599B-981F-F64D-CBE2AAFB9CEA}"/>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5" name="Footer Placeholder 4">
            <a:extLst>
              <a:ext uri="{FF2B5EF4-FFF2-40B4-BE49-F238E27FC236}">
                <a16:creationId xmlns:a16="http://schemas.microsoft.com/office/drawing/2014/main" id="{CA68BB49-E0D5-B4DE-883B-DD69D05B5EE8}"/>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3D7C5491-39D8-2B4C-E505-CB239E59CA83}"/>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280486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3700F-9183-29A0-D2CF-629BB716C6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C466E4C1-8DF5-D036-ADF1-32802E1A53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7D69F8A9-A48C-F504-5A20-AF4F4FA28C84}"/>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5" name="Footer Placeholder 4">
            <a:extLst>
              <a:ext uri="{FF2B5EF4-FFF2-40B4-BE49-F238E27FC236}">
                <a16:creationId xmlns:a16="http://schemas.microsoft.com/office/drawing/2014/main" id="{6B1E0834-2ED8-A18B-362F-2C404B9CCC30}"/>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23F4666F-D860-D94E-D0F5-D8F6E07EB1C2}"/>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254185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BCE7-B02C-5C7A-E619-953941666DED}"/>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2698F06E-7B62-D16A-9809-E3973CAF4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6C90C3EF-1568-934A-4577-4F22CBCB8A3A}"/>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5" name="Footer Placeholder 4">
            <a:extLst>
              <a:ext uri="{FF2B5EF4-FFF2-40B4-BE49-F238E27FC236}">
                <a16:creationId xmlns:a16="http://schemas.microsoft.com/office/drawing/2014/main" id="{2856426E-7903-03D0-9E08-FCB35B8D6A5A}"/>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39B43FFF-A95A-FB87-81DC-FE521B328AC9}"/>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142731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5BE5-CC34-F067-7FD2-7F3C83736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84945953-C3A0-9A21-66A9-6DCAD657E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82BF9-DABB-CAB4-13C8-0032FED6CB22}"/>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5" name="Footer Placeholder 4">
            <a:extLst>
              <a:ext uri="{FF2B5EF4-FFF2-40B4-BE49-F238E27FC236}">
                <a16:creationId xmlns:a16="http://schemas.microsoft.com/office/drawing/2014/main" id="{A03D2A58-5C5B-400F-4D19-CDAA312464AE}"/>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A0DDFD61-5FA1-1139-F666-DB350377DD1D}"/>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155584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2E5B-007A-09AC-3D00-D1DA5F96E440}"/>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5AD94C4-2C52-5A2D-6CDA-3BB08AFAF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CF4F8EA1-C7DD-6A34-3BDB-B6D5DB394D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414AE602-6092-DCDE-BDCC-510EB3F8F586}"/>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6" name="Footer Placeholder 5">
            <a:extLst>
              <a:ext uri="{FF2B5EF4-FFF2-40B4-BE49-F238E27FC236}">
                <a16:creationId xmlns:a16="http://schemas.microsoft.com/office/drawing/2014/main" id="{2C25DEB4-A21C-DCEC-04CE-21691FDF2028}"/>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7D16B8D3-FC13-F089-FA55-E47CD5BF6E84}"/>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204765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593A-D40A-2E46-3450-62EBCDDDAD1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26B6051-DFD5-392C-D862-702996AE3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33158-EFD6-7919-7278-B841DD01DE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0C6F58E6-8F25-5F80-2704-6518F96E4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7EB1C-0F27-2A50-555C-B1E2796869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4A06A420-86D9-9F96-B408-1EB3AA6B55BB}"/>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8" name="Footer Placeholder 7">
            <a:extLst>
              <a:ext uri="{FF2B5EF4-FFF2-40B4-BE49-F238E27FC236}">
                <a16:creationId xmlns:a16="http://schemas.microsoft.com/office/drawing/2014/main" id="{FEDD7ECA-59D5-6EDF-3554-A1F187152B6D}"/>
              </a:ext>
            </a:extLst>
          </p:cNvPr>
          <p:cNvSpPr>
            <a:spLocks noGrp="1"/>
          </p:cNvSpPr>
          <p:nvPr>
            <p:ph type="ftr" sz="quarter" idx="11"/>
          </p:nvPr>
        </p:nvSpPr>
        <p:spPr/>
        <p:txBody>
          <a:bodyPr/>
          <a:lstStyle/>
          <a:p>
            <a:endParaRPr lang="en-CO"/>
          </a:p>
        </p:txBody>
      </p:sp>
      <p:sp>
        <p:nvSpPr>
          <p:cNvPr id="9" name="Slide Number Placeholder 8">
            <a:extLst>
              <a:ext uri="{FF2B5EF4-FFF2-40B4-BE49-F238E27FC236}">
                <a16:creationId xmlns:a16="http://schemas.microsoft.com/office/drawing/2014/main" id="{90D931D2-14BA-AAD1-741C-7107ED6C8820}"/>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420319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5F30-22C0-3E39-AC60-3E08ECD5A0FB}"/>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578EBB62-4804-02E5-E16D-E9FC442E83DC}"/>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4" name="Footer Placeholder 3">
            <a:extLst>
              <a:ext uri="{FF2B5EF4-FFF2-40B4-BE49-F238E27FC236}">
                <a16:creationId xmlns:a16="http://schemas.microsoft.com/office/drawing/2014/main" id="{8C81FFD1-920A-D082-F072-59A1FCDA5FCC}"/>
              </a:ext>
            </a:extLst>
          </p:cNvPr>
          <p:cNvSpPr>
            <a:spLocks noGrp="1"/>
          </p:cNvSpPr>
          <p:nvPr>
            <p:ph type="ftr" sz="quarter" idx="11"/>
          </p:nvPr>
        </p:nvSpPr>
        <p:spPr/>
        <p:txBody>
          <a:bodyPr/>
          <a:lstStyle/>
          <a:p>
            <a:endParaRPr lang="en-CO"/>
          </a:p>
        </p:txBody>
      </p:sp>
      <p:sp>
        <p:nvSpPr>
          <p:cNvPr id="5" name="Slide Number Placeholder 4">
            <a:extLst>
              <a:ext uri="{FF2B5EF4-FFF2-40B4-BE49-F238E27FC236}">
                <a16:creationId xmlns:a16="http://schemas.microsoft.com/office/drawing/2014/main" id="{7640C256-8E4E-1D29-0AE7-35DE4C6B24A3}"/>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119192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34C25-861F-8F68-50E4-1458AB618D89}"/>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3" name="Footer Placeholder 2">
            <a:extLst>
              <a:ext uri="{FF2B5EF4-FFF2-40B4-BE49-F238E27FC236}">
                <a16:creationId xmlns:a16="http://schemas.microsoft.com/office/drawing/2014/main" id="{33BE1189-0480-BBEA-27DD-A597A94ED0F3}"/>
              </a:ext>
            </a:extLst>
          </p:cNvPr>
          <p:cNvSpPr>
            <a:spLocks noGrp="1"/>
          </p:cNvSpPr>
          <p:nvPr>
            <p:ph type="ftr" sz="quarter" idx="11"/>
          </p:nvPr>
        </p:nvSpPr>
        <p:spPr/>
        <p:txBody>
          <a:bodyPr/>
          <a:lstStyle/>
          <a:p>
            <a:endParaRPr lang="en-CO"/>
          </a:p>
        </p:txBody>
      </p:sp>
      <p:sp>
        <p:nvSpPr>
          <p:cNvPr id="4" name="Slide Number Placeholder 3">
            <a:extLst>
              <a:ext uri="{FF2B5EF4-FFF2-40B4-BE49-F238E27FC236}">
                <a16:creationId xmlns:a16="http://schemas.microsoft.com/office/drawing/2014/main" id="{46AA728C-8745-B9BE-C33B-3C831329C11B}"/>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38992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36AE-27E4-BEAD-52D3-2BD3C6C46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7786267F-4806-5572-D7A3-93A94EF96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49F5595F-7C19-AB3C-8F5D-7DCE42D92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2FDDF-B9D8-855E-A37A-216186B00C07}"/>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6" name="Footer Placeholder 5">
            <a:extLst>
              <a:ext uri="{FF2B5EF4-FFF2-40B4-BE49-F238E27FC236}">
                <a16:creationId xmlns:a16="http://schemas.microsoft.com/office/drawing/2014/main" id="{73661801-750F-CC24-CE44-667C00F7F8F6}"/>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2846E318-CDD1-FE0A-1031-C0FEBDD68183}"/>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299666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3700-1A1A-B90E-21B0-9DB0CAD8F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CE7664B0-188A-5B07-E735-A2548BF8B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CD185132-332C-296D-F0F6-26AC01533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D194B-B7FD-BB6F-B815-F339227369BD}"/>
              </a:ext>
            </a:extLst>
          </p:cNvPr>
          <p:cNvSpPr>
            <a:spLocks noGrp="1"/>
          </p:cNvSpPr>
          <p:nvPr>
            <p:ph type="dt" sz="half" idx="10"/>
          </p:nvPr>
        </p:nvSpPr>
        <p:spPr/>
        <p:txBody>
          <a:bodyPr/>
          <a:lstStyle/>
          <a:p>
            <a:fld id="{1BA3732D-030B-F24D-A110-496DEDFE7D1E}" type="datetimeFigureOut">
              <a:rPr lang="en-CO" smtClean="0"/>
              <a:t>6/19/24</a:t>
            </a:fld>
            <a:endParaRPr lang="en-CO"/>
          </a:p>
        </p:txBody>
      </p:sp>
      <p:sp>
        <p:nvSpPr>
          <p:cNvPr id="6" name="Footer Placeholder 5">
            <a:extLst>
              <a:ext uri="{FF2B5EF4-FFF2-40B4-BE49-F238E27FC236}">
                <a16:creationId xmlns:a16="http://schemas.microsoft.com/office/drawing/2014/main" id="{CB9BA95B-1909-7FC1-C0D6-E1AF1906712E}"/>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445E734F-3BDF-01FE-88D9-02B681625269}"/>
              </a:ext>
            </a:extLst>
          </p:cNvPr>
          <p:cNvSpPr>
            <a:spLocks noGrp="1"/>
          </p:cNvSpPr>
          <p:nvPr>
            <p:ph type="sldNum" sz="quarter" idx="12"/>
          </p:nvPr>
        </p:nvSpPr>
        <p:spPr/>
        <p:txBody>
          <a:bodyPr/>
          <a:lstStyle/>
          <a:p>
            <a:fld id="{ADC32130-CABB-064E-8085-2F58FEF72B2D}" type="slidenum">
              <a:rPr lang="en-CO" smtClean="0"/>
              <a:t>‹Nº›</a:t>
            </a:fld>
            <a:endParaRPr lang="en-CO"/>
          </a:p>
        </p:txBody>
      </p:sp>
    </p:spTree>
    <p:extLst>
      <p:ext uri="{BB962C8B-B14F-4D97-AF65-F5344CB8AC3E}">
        <p14:creationId xmlns:p14="http://schemas.microsoft.com/office/powerpoint/2010/main" val="49731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B60A3-FAC0-7540-5FC3-8DA26B7539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B57BF167-6B64-8A4C-F0F0-B143B85FF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6F70DB84-A745-5827-2453-499E2C913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3732D-030B-F24D-A110-496DEDFE7D1E}" type="datetimeFigureOut">
              <a:rPr lang="en-CO" smtClean="0"/>
              <a:t>6/19/24</a:t>
            </a:fld>
            <a:endParaRPr lang="en-CO"/>
          </a:p>
        </p:txBody>
      </p:sp>
      <p:sp>
        <p:nvSpPr>
          <p:cNvPr id="5" name="Footer Placeholder 4">
            <a:extLst>
              <a:ext uri="{FF2B5EF4-FFF2-40B4-BE49-F238E27FC236}">
                <a16:creationId xmlns:a16="http://schemas.microsoft.com/office/drawing/2014/main" id="{95181DFE-4378-0599-1E14-7376AA70B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O"/>
          </a:p>
        </p:txBody>
      </p:sp>
      <p:sp>
        <p:nvSpPr>
          <p:cNvPr id="6" name="Slide Number Placeholder 5">
            <a:extLst>
              <a:ext uri="{FF2B5EF4-FFF2-40B4-BE49-F238E27FC236}">
                <a16:creationId xmlns:a16="http://schemas.microsoft.com/office/drawing/2014/main" id="{624D167E-1727-8EC5-F5FF-4C2DA70BF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32130-CABB-064E-8085-2F58FEF72B2D}" type="slidenum">
              <a:rPr lang="en-CO" smtClean="0"/>
              <a:t>‹Nº›</a:t>
            </a:fld>
            <a:endParaRPr lang="en-CO"/>
          </a:p>
        </p:txBody>
      </p:sp>
    </p:spTree>
    <p:extLst>
      <p:ext uri="{BB962C8B-B14F-4D97-AF65-F5344CB8AC3E}">
        <p14:creationId xmlns:p14="http://schemas.microsoft.com/office/powerpoint/2010/main" val="311001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1drv.ms/v/s!AlI9qXAJk5T5haJo5CI5Q3yfdzsKTw?e=XKzdX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1drv.ms/b/s!AlI9qXAJk5T5huIgXAHE3fbSLq1yow?e=f3Ldu0" TargetMode="External"/><Relationship Id="rId3" Type="http://schemas.openxmlformats.org/officeDocument/2006/relationships/image" Target="../media/image2.jpeg"/><Relationship Id="rId7" Type="http://schemas.openxmlformats.org/officeDocument/2006/relationships/hyperlink" Target="https://1drv.ms/b/s!AlI9qXAJk5T5htpWyZZmYsDcnSfG4g?e=jZTw95" TargetMode="External"/><Relationship Id="rId12" Type="http://schemas.openxmlformats.org/officeDocument/2006/relationships/hyperlink" Target="https://1drv.ms/x/s!AlI9qXAJk5T5huIpWn8--tnAFmqjOQ?e=YjJ5kn"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1drv.ms/f/s!AlI9qXAJk5T5htkkyTcuwQffeRa4CQ?e=tsZX9f" TargetMode="External"/><Relationship Id="rId11" Type="http://schemas.openxmlformats.org/officeDocument/2006/relationships/hyperlink" Target="https://1drv.ms/x/s!AlI9qXAJk5T5huIqX4qCzMPay9Nvcg?e=zVbkpa" TargetMode="External"/><Relationship Id="rId5" Type="http://schemas.openxmlformats.org/officeDocument/2006/relationships/hyperlink" Target="https://1drv.ms/b/s!AlI9qXAJk5T5hto_S1zaQGlhmo-cnw?e=1JgdYS" TargetMode="External"/><Relationship Id="rId10" Type="http://schemas.openxmlformats.org/officeDocument/2006/relationships/hyperlink" Target="https://1drv.ms/b/s!AlI9qXAJk5T5htoWsiLG6GT0ZdPkVA?e=Lfr7n6" TargetMode="External"/><Relationship Id="rId4" Type="http://schemas.openxmlformats.org/officeDocument/2006/relationships/hyperlink" Target="https://1drv.ms/b/s!AlI9qXAJk5T5hoYrbBuJSOJ7BWpUNw?e=w0bd0l" TargetMode="External"/><Relationship Id="rId9" Type="http://schemas.openxmlformats.org/officeDocument/2006/relationships/hyperlink" Target="https://1drv.ms/b/s!AlI9qXAJk5T5htpNfB9DBRg1vsEgew?e=9Jukg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1drv.ms/b/s!AlI9qXAJk5T5huImrCF91sthTNvOVA?e=mvEG4I" TargetMode="External"/><Relationship Id="rId3" Type="http://schemas.openxmlformats.org/officeDocument/2006/relationships/image" Target="../media/image2.jpeg"/><Relationship Id="rId7" Type="http://schemas.openxmlformats.org/officeDocument/2006/relationships/hyperlink" Target="https://1drv.ms/b/s!AlI9qXAJk5T5huIk8UHvdLrQO0BLQg?e=Qr5eSv"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1drv.ms/f/s!AlI9qXAJk5T5huINr3iUveMoKJY2SA?e=8mpc4b" TargetMode="External"/><Relationship Id="rId5" Type="http://schemas.openxmlformats.org/officeDocument/2006/relationships/hyperlink" Target="https://1drv.ms/b/s!AlI9qXAJk5T5htouuWNPJRnFNMp7Aw?e=tGrpzo" TargetMode="External"/><Relationship Id="rId10" Type="http://schemas.openxmlformats.org/officeDocument/2006/relationships/hyperlink" Target="https://1drv.ms/b/s!AlI9qXAJk5T5huIl4GGPbgdNSbAQjA?e=c8rJ2Q" TargetMode="External"/><Relationship Id="rId4" Type="http://schemas.openxmlformats.org/officeDocument/2006/relationships/image" Target="../media/image3.png"/><Relationship Id="rId9" Type="http://schemas.openxmlformats.org/officeDocument/2006/relationships/hyperlink" Target="https://1drv.ms/b/s!AlI9qXAJk5T5huIiJwByN7UVs6HA-A?e=7HbD9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1drv.ms/x/s!AlI9qXAJk5T5huIzz-a2srH9aJK3qw?e=6AYgOs"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1drv.ms/f/s!AlI9qXAJk5T5htk8bO8AGrwX2aafdA?e=ZfFod2" TargetMode="External"/><Relationship Id="rId5" Type="http://schemas.openxmlformats.org/officeDocument/2006/relationships/hyperlink" Target="https://1drv.ms/f/s!AlI9qXAJk5T5htk2u-sY6xm3D0NI0A?e=3zIPWy"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1drv.ms/b/s!AlI9qXAJk5T5huJSBtNGG6Gozw3oFw?e=BedtTI" TargetMode="External"/><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1drv.ms/b/s!AlI9qXAJk5T5huJRDqMiYy8rEVs2-w?e=b6ll2a" TargetMode="External"/><Relationship Id="rId4" Type="http://schemas.openxmlformats.org/officeDocument/2006/relationships/hyperlink" Target="https://1drv.ms/b/s!AlI9qXAJk5T5huJQgSIYwLhALDYm6Q?e=eZgAs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1drv.ms/x/s!AlI9qXAJk5T5huIvzXHB1hqU1j7Ftg?e=M0y9OL" TargetMode="External"/><Relationship Id="rId5" Type="http://schemas.openxmlformats.org/officeDocument/2006/relationships/hyperlink" Target="https://1drv.ms/b/s!AlI9qXAJk5T5huIwtbbKcHOA-dxwiQ?e=JG5RmO"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2685A8-CBED-A5B3-5B9F-888B0BDAAA60}"/>
              </a:ext>
            </a:extLst>
          </p:cNvPr>
          <p:cNvSpPr/>
          <p:nvPr/>
        </p:nvSpPr>
        <p:spPr>
          <a:xfrm>
            <a:off x="-18872" y="337126"/>
            <a:ext cx="12192000" cy="5608921"/>
          </a:xfrm>
          <a:prstGeom prst="rect">
            <a:avLst/>
          </a:prstGeom>
          <a:solidFill>
            <a:srgbClr val="1C97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O"/>
              <a:t>i</a:t>
            </a:r>
            <a:endParaRPr lang="en-CO" dirty="0"/>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41290" y="787078"/>
            <a:ext cx="782368" cy="4299995"/>
          </a:xfrm>
          <a:prstGeom prst="rect">
            <a:avLst/>
          </a:prstGeom>
        </p:spPr>
      </p:pic>
      <p:sp>
        <p:nvSpPr>
          <p:cNvPr id="11" name="Subtítulo 2">
            <a:extLst>
              <a:ext uri="{FF2B5EF4-FFF2-40B4-BE49-F238E27FC236}">
                <a16:creationId xmlns:a16="http://schemas.microsoft.com/office/drawing/2014/main" id="{12006B2C-8DAC-39A4-38B0-39F31CAEBF49}"/>
              </a:ext>
            </a:extLst>
          </p:cNvPr>
          <p:cNvSpPr txBox="1">
            <a:spLocks/>
          </p:cNvSpPr>
          <p:nvPr/>
        </p:nvSpPr>
        <p:spPr>
          <a:xfrm>
            <a:off x="7435130" y="6394689"/>
            <a:ext cx="2508662" cy="40489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sz="2800" dirty="0">
                <a:solidFill>
                  <a:schemeClr val="bg1"/>
                </a:solidFill>
                <a:latin typeface="Tw Cen MT Condensed" panose="020B0606020104020203" pitchFamily="34" charset="77"/>
              </a:rPr>
              <a:t>Fecha: JUNIO 5 DE 2024</a:t>
            </a:r>
          </a:p>
        </p:txBody>
      </p:sp>
      <p:sp>
        <p:nvSpPr>
          <p:cNvPr id="4" name="Título 1">
            <a:extLst>
              <a:ext uri="{FF2B5EF4-FFF2-40B4-BE49-F238E27FC236}">
                <a16:creationId xmlns:a16="http://schemas.microsoft.com/office/drawing/2014/main" id="{82755C09-9B35-61C3-1679-73D75ACDE0C2}"/>
              </a:ext>
            </a:extLst>
          </p:cNvPr>
          <p:cNvSpPr>
            <a:spLocks noGrp="1"/>
          </p:cNvSpPr>
          <p:nvPr>
            <p:ph type="ctrTitle"/>
          </p:nvPr>
        </p:nvSpPr>
        <p:spPr>
          <a:xfrm>
            <a:off x="4739939" y="1430131"/>
            <a:ext cx="6488111" cy="4656090"/>
          </a:xfrm>
        </p:spPr>
        <p:txBody>
          <a:bodyPr anchor="t">
            <a:normAutofit fontScale="90000"/>
          </a:bodyPr>
          <a:lstStyle/>
          <a:p>
            <a:pPr algn="just"/>
            <a:br>
              <a:rPr lang="es-CO" sz="3100" b="1" dirty="0">
                <a:latin typeface="Arial" panose="020B0604020202020204" pitchFamily="34" charset="0"/>
                <a:cs typeface="Arial" panose="020B0604020202020204" pitchFamily="34" charset="0"/>
              </a:rPr>
            </a:br>
            <a:r>
              <a:rPr lang="es-CO" sz="2200" b="1" u="heavy" dirty="0">
                <a:solidFill>
                  <a:srgbClr val="080808"/>
                </a:solidFill>
                <a:effectLst/>
                <a:uFill>
                  <a:solidFill>
                    <a:srgbClr val="080808"/>
                  </a:solidFill>
                </a:uFill>
                <a:latin typeface="Arial" panose="020B0604020202020204" pitchFamily="34" charset="0"/>
                <a:ea typeface="Arial" panose="020B0604020202020204" pitchFamily="34" charset="0"/>
              </a:rPr>
              <a:t>VIGÉSIMA</a:t>
            </a:r>
            <a:r>
              <a:rPr lang="es-CO" sz="2200" b="1" dirty="0">
                <a:solidFill>
                  <a:srgbClr val="080808"/>
                </a:solidFill>
                <a:effectLst/>
                <a:latin typeface="Arial" panose="020B0604020202020204" pitchFamily="34" charset="0"/>
                <a:ea typeface="Arial" panose="020B0604020202020204" pitchFamily="34" charset="0"/>
              </a:rPr>
              <a:t> </a:t>
            </a:r>
            <a:r>
              <a:rPr lang="es-CO" sz="2200" b="1" u="heavy" dirty="0">
                <a:solidFill>
                  <a:srgbClr val="080808"/>
                </a:solidFill>
                <a:effectLst/>
                <a:uFill>
                  <a:solidFill>
                    <a:srgbClr val="080808"/>
                  </a:solidFill>
                </a:uFill>
                <a:latin typeface="Arial" panose="020B0604020202020204" pitchFamily="34" charset="0"/>
                <a:ea typeface="Arial" panose="020B0604020202020204" pitchFamily="34" charset="0"/>
              </a:rPr>
              <a:t>TERCERA:</a:t>
            </a:r>
            <a:r>
              <a:rPr lang="es-CO" sz="2200" b="1" dirty="0">
                <a:solidFill>
                  <a:srgbClr val="080808"/>
                </a:solidFill>
                <a:effectLst/>
                <a:latin typeface="Arial" panose="020B0604020202020204" pitchFamily="34" charset="0"/>
                <a:ea typeface="Arial" panose="020B0604020202020204" pitchFamily="34" charset="0"/>
              </a:rPr>
              <a:t> SOLUCIÓN DE CONTROVERSIAS. </a:t>
            </a:r>
            <a:r>
              <a:rPr lang="es-CO" sz="2200" dirty="0">
                <a:solidFill>
                  <a:srgbClr val="1F1F1F"/>
                </a:solidFill>
                <a:effectLst/>
                <a:latin typeface="Arial" panose="020B0604020202020204" pitchFamily="34" charset="0"/>
                <a:ea typeface="Arial" panose="020B0604020202020204" pitchFamily="34" charset="0"/>
              </a:rPr>
              <a:t>Las </a:t>
            </a:r>
            <a:r>
              <a:rPr lang="es-CO" sz="2200" dirty="0">
                <a:solidFill>
                  <a:srgbClr val="080808"/>
                </a:solidFill>
                <a:effectLst/>
                <a:latin typeface="Arial" panose="020B0604020202020204" pitchFamily="34" charset="0"/>
                <a:ea typeface="Arial" panose="020B0604020202020204" pitchFamily="34" charset="0"/>
              </a:rPr>
              <a:t>Partes convienen resolver de </a:t>
            </a:r>
            <a:r>
              <a:rPr lang="es-CO" sz="2200" dirty="0" err="1">
                <a:solidFill>
                  <a:srgbClr val="080808"/>
                </a:solidFill>
                <a:effectLst/>
                <a:latin typeface="Arial" panose="020B0604020202020204" pitchFamily="34" charset="0"/>
                <a:ea typeface="Arial" panose="020B0604020202020204" pitchFamily="34" charset="0"/>
              </a:rPr>
              <a:t>manero</a:t>
            </a:r>
            <a:r>
              <a:rPr lang="es-CO" sz="2200" dirty="0">
                <a:solidFill>
                  <a:srgbClr val="080808"/>
                </a:solidFill>
                <a:effectLst/>
                <a:latin typeface="Arial" panose="020B0604020202020204" pitchFamily="34" charset="0"/>
                <a:ea typeface="Arial" panose="020B0604020202020204" pitchFamily="34" charset="0"/>
              </a:rPr>
              <a:t> directa, y de común acuerdo cualquier diferencia que surja entre ellas </a:t>
            </a:r>
            <a:r>
              <a:rPr lang="es-CO" sz="2200" dirty="0">
                <a:solidFill>
                  <a:srgbClr val="1F1F1F"/>
                </a:solidFill>
                <a:effectLst/>
                <a:latin typeface="Arial" panose="020B0604020202020204" pitchFamily="34" charset="0"/>
                <a:ea typeface="Arial" panose="020B0604020202020204" pitchFamily="34" charset="0"/>
              </a:rPr>
              <a:t>con ocasión </a:t>
            </a:r>
            <a:r>
              <a:rPr lang="es-CO" sz="2200" dirty="0">
                <a:solidFill>
                  <a:srgbClr val="080808"/>
                </a:solidFill>
                <a:effectLst/>
                <a:latin typeface="Arial" panose="020B0604020202020204" pitchFamily="34" charset="0"/>
                <a:ea typeface="Arial" panose="020B0604020202020204" pitchFamily="34" charset="0"/>
              </a:rPr>
              <a:t>de la ejecución, la interpretación y el alcance del Contrato. En </a:t>
            </a:r>
            <a:r>
              <a:rPr lang="es-CO" sz="2200" dirty="0">
                <a:solidFill>
                  <a:srgbClr val="1F1F1F"/>
                </a:solidFill>
                <a:effectLst/>
                <a:latin typeface="Arial" panose="020B0604020202020204" pitchFamily="34" charset="0"/>
                <a:ea typeface="Arial" panose="020B0604020202020204" pitchFamily="34" charset="0"/>
              </a:rPr>
              <a:t>caso </a:t>
            </a:r>
            <a:r>
              <a:rPr lang="es-CO" sz="2200" dirty="0">
                <a:solidFill>
                  <a:srgbClr val="080808"/>
                </a:solidFill>
                <a:effectLst/>
                <a:latin typeface="Arial" panose="020B0604020202020204" pitchFamily="34" charset="0"/>
                <a:ea typeface="Arial" panose="020B0604020202020204" pitchFamily="34" charset="0"/>
              </a:rPr>
              <a:t>de no lograrse resolver la controversia de manera directo, los Partes podrán acordar mediante documento debidamente suscrito, el mecanismo escogido para la resolución de las controversias contractuales, tales como</a:t>
            </a:r>
            <a:r>
              <a:rPr lang="es-CO" sz="2200" b="1" u="sng" dirty="0">
                <a:solidFill>
                  <a:srgbClr val="080808"/>
                </a:solidFill>
                <a:effectLst/>
                <a:latin typeface="Arial" panose="020B0604020202020204" pitchFamily="34" charset="0"/>
                <a:ea typeface="Arial" panose="020B0604020202020204" pitchFamily="34" charset="0"/>
              </a:rPr>
              <a:t>: </a:t>
            </a:r>
            <a:r>
              <a:rPr lang="es-CO" sz="2200" b="1" u="sng" dirty="0">
                <a:solidFill>
                  <a:srgbClr val="1F1F1F"/>
                </a:solidFill>
                <a:effectLst/>
                <a:highlight>
                  <a:srgbClr val="FFFF00"/>
                </a:highlight>
                <a:latin typeface="Arial" panose="020B0604020202020204" pitchFamily="34" charset="0"/>
                <a:ea typeface="Arial" panose="020B0604020202020204" pitchFamily="34" charset="0"/>
              </a:rPr>
              <a:t>conciliación,</a:t>
            </a:r>
            <a:r>
              <a:rPr lang="es-CO" sz="2200" b="1" u="sng" dirty="0">
                <a:solidFill>
                  <a:srgbClr val="1F1F1F"/>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transacción, amigable composición, en caso de no llegarse a algún acuerdo, las Partes quedan en plena</a:t>
            </a:r>
            <a:r>
              <a:rPr lang="es-CO" sz="2200" spc="-70"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libertad</a:t>
            </a:r>
            <a:r>
              <a:rPr lang="es-CO" sz="2200" spc="-2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de</a:t>
            </a:r>
            <a:r>
              <a:rPr lang="es-CO" sz="2200" spc="-8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acudir</a:t>
            </a:r>
            <a:r>
              <a:rPr lang="es-CO" sz="2200" spc="-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a</a:t>
            </a:r>
            <a:r>
              <a:rPr lang="es-CO" sz="2200" spc="-3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la</a:t>
            </a:r>
            <a:r>
              <a:rPr lang="es-CO" sz="2200" spc="11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jurisdicción</a:t>
            </a:r>
            <a:r>
              <a:rPr lang="es-CO" sz="2200" spc="-4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ordinaria.</a:t>
            </a:r>
            <a:r>
              <a:rPr lang="es-CO" sz="2200" spc="-2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Lo</a:t>
            </a:r>
            <a:r>
              <a:rPr lang="es-CO" sz="2200" spc="-7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anterior</a:t>
            </a:r>
            <a:r>
              <a:rPr lang="es-CO" sz="2200" spc="-3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sin</a:t>
            </a:r>
            <a:r>
              <a:rPr lang="es-CO" sz="2200" spc="-65"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perjuicio</a:t>
            </a:r>
            <a:r>
              <a:rPr lang="es-CO" sz="2200" spc="-40"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de</a:t>
            </a:r>
            <a:r>
              <a:rPr lang="es-CO" sz="2200" spc="-70"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la</a:t>
            </a:r>
            <a:r>
              <a:rPr lang="es-CO" sz="2200" spc="20"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facultad</a:t>
            </a:r>
            <a:r>
              <a:rPr lang="es-CO" sz="2200" spc="-30"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de</a:t>
            </a:r>
            <a:r>
              <a:rPr lang="es-CO" sz="2200" spc="-30" dirty="0">
                <a:solidFill>
                  <a:srgbClr val="080808"/>
                </a:solidFill>
                <a:effectLst/>
                <a:latin typeface="Arial" panose="020B0604020202020204" pitchFamily="34" charset="0"/>
                <a:ea typeface="Arial" panose="020B0604020202020204" pitchFamily="34" charset="0"/>
              </a:rPr>
              <a:t> </a:t>
            </a:r>
            <a:r>
              <a:rPr lang="es-CO" sz="2200" b="1" dirty="0">
                <a:solidFill>
                  <a:srgbClr val="080808"/>
                </a:solidFill>
                <a:effectLst/>
                <a:latin typeface="Arial" panose="020B0604020202020204" pitchFamily="34" charset="0"/>
                <a:ea typeface="Arial" panose="020B0604020202020204" pitchFamily="34" charset="0"/>
              </a:rPr>
              <a:t>FONTUR </a:t>
            </a:r>
            <a:r>
              <a:rPr lang="es-CO" sz="2200" dirty="0">
                <a:solidFill>
                  <a:srgbClr val="080808"/>
                </a:solidFill>
                <a:effectLst/>
                <a:latin typeface="Arial" panose="020B0604020202020204" pitchFamily="34" charset="0"/>
                <a:ea typeface="Arial" panose="020B0604020202020204" pitchFamily="34" charset="0"/>
              </a:rPr>
              <a:t>de declarar el incumplimiento del</a:t>
            </a:r>
            <a:r>
              <a:rPr lang="es-CO" sz="2200" spc="-10" dirty="0">
                <a:solidFill>
                  <a:srgbClr val="080808"/>
                </a:solidFill>
                <a:effectLst/>
                <a:latin typeface="Arial" panose="020B0604020202020204" pitchFamily="34" charset="0"/>
                <a:ea typeface="Arial" panose="020B0604020202020204" pitchFamily="34" charset="0"/>
              </a:rPr>
              <a:t> </a:t>
            </a:r>
            <a:r>
              <a:rPr lang="es-CO" sz="2200" dirty="0">
                <a:solidFill>
                  <a:srgbClr val="080808"/>
                </a:solidFill>
                <a:effectLst/>
                <a:latin typeface="Arial" panose="020B0604020202020204" pitchFamily="34" charset="0"/>
                <a:ea typeface="Arial" panose="020B0604020202020204" pitchFamily="34" charset="0"/>
              </a:rPr>
              <a:t>Contrato.</a:t>
            </a:r>
            <a:br>
              <a:rPr lang="es-CO" sz="2200" dirty="0">
                <a:effectLst/>
                <a:latin typeface="Arial" panose="020B0604020202020204" pitchFamily="34" charset="0"/>
                <a:ea typeface="Arial" panose="020B0604020202020204" pitchFamily="34" charset="0"/>
              </a:rPr>
            </a:br>
            <a:endParaRPr lang="es-CO" dirty="0">
              <a:solidFill>
                <a:schemeClr val="bg1"/>
              </a:solidFill>
              <a:latin typeface="Tw Cen MT Condensed" panose="020B0606020104020203" pitchFamily="34" charset="77"/>
            </a:endParaRPr>
          </a:p>
        </p:txBody>
      </p:sp>
      <p:sp>
        <p:nvSpPr>
          <p:cNvPr id="10" name="Título 1">
            <a:extLst>
              <a:ext uri="{FF2B5EF4-FFF2-40B4-BE49-F238E27FC236}">
                <a16:creationId xmlns:a16="http://schemas.microsoft.com/office/drawing/2014/main" id="{C4CE0CD0-125A-30BE-5569-E02EB219B416}"/>
              </a:ext>
            </a:extLst>
          </p:cNvPr>
          <p:cNvSpPr txBox="1">
            <a:spLocks/>
          </p:cNvSpPr>
          <p:nvPr/>
        </p:nvSpPr>
        <p:spPr>
          <a:xfrm>
            <a:off x="4171346" y="338436"/>
            <a:ext cx="7725647" cy="1800333"/>
          </a:xfrm>
          <a:prstGeom prst="rect">
            <a:avLst/>
          </a:prstGeom>
        </p:spPr>
        <p:txBody>
          <a:bodyPr vert="horz" lIns="91440" tIns="45720" rIns="91440" bIns="45720" rtlCol="0" anchor="t">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b="1" dirty="0">
                <a:solidFill>
                  <a:schemeClr val="bg1"/>
                </a:solidFill>
                <a:latin typeface="Tw Cen MT Condensed" panose="020B0606020104020203" pitchFamily="34" charset="77"/>
              </a:rPr>
              <a:t>PUNTOS </a:t>
            </a:r>
          </a:p>
          <a:p>
            <a:r>
              <a:rPr lang="es-CO" dirty="0">
                <a:solidFill>
                  <a:schemeClr val="bg1"/>
                </a:solidFill>
                <a:latin typeface="Tw Cen MT Condensed" panose="020B0606020104020203" pitchFamily="34" charset="77"/>
              </a:rPr>
              <a:t>CONCILIACION</a:t>
            </a:r>
          </a:p>
          <a:p>
            <a:r>
              <a:rPr lang="es-CO" sz="6000" b="1" dirty="0">
                <a:latin typeface="Arial" panose="020B0604020202020204" pitchFamily="34" charset="0"/>
                <a:cs typeface="Arial" panose="020B0604020202020204" pitchFamily="34" charset="0"/>
              </a:rPr>
              <a:t>Contrato No  FNTC-031-2021</a:t>
            </a:r>
            <a:endParaRPr lang="es-CO" b="1" dirty="0">
              <a:solidFill>
                <a:schemeClr val="bg1"/>
              </a:solidFill>
              <a:latin typeface="Tw Cen MT Condensed" panose="020B0606020104020203" pitchFamily="34" charset="77"/>
            </a:endParaRPr>
          </a:p>
        </p:txBody>
      </p:sp>
      <p:graphicFrame>
        <p:nvGraphicFramePr>
          <p:cNvPr id="9" name="Diagrama 8">
            <a:extLst>
              <a:ext uri="{FF2B5EF4-FFF2-40B4-BE49-F238E27FC236}">
                <a16:creationId xmlns:a16="http://schemas.microsoft.com/office/drawing/2014/main" id="{D1F77C0B-EDF5-02B2-579A-D3600D9441FD}"/>
              </a:ext>
            </a:extLst>
          </p:cNvPr>
          <p:cNvGraphicFramePr/>
          <p:nvPr>
            <p:extLst>
              <p:ext uri="{D42A27DB-BD31-4B8C-83A1-F6EECF244321}">
                <p14:modId xmlns:p14="http://schemas.microsoft.com/office/powerpoint/2010/main" val="282298427"/>
              </p:ext>
            </p:extLst>
          </p:nvPr>
        </p:nvGraphicFramePr>
        <p:xfrm>
          <a:off x="-814119" y="1305256"/>
          <a:ext cx="6880301" cy="412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39">
            <a:extLst>
              <a:ext uri="{FF2B5EF4-FFF2-40B4-BE49-F238E27FC236}">
                <a16:creationId xmlns:a16="http://schemas.microsoft.com/office/drawing/2014/main" id="{83B974AD-9E10-E4AA-97C0-DD66427C329B}"/>
              </a:ext>
            </a:extLst>
          </p:cNvPr>
          <p:cNvSpPr/>
          <p:nvPr/>
        </p:nvSpPr>
        <p:spPr>
          <a:xfrm flipV="1">
            <a:off x="65241" y="6343510"/>
            <a:ext cx="8624220" cy="543892"/>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3" name="CuadroTexto 2">
            <a:extLst>
              <a:ext uri="{FF2B5EF4-FFF2-40B4-BE49-F238E27FC236}">
                <a16:creationId xmlns:a16="http://schemas.microsoft.com/office/drawing/2014/main" id="{3254404D-35D7-4F73-0E6F-80F3C6AD2CDB}"/>
              </a:ext>
            </a:extLst>
          </p:cNvPr>
          <p:cNvSpPr txBox="1"/>
          <p:nvPr/>
        </p:nvSpPr>
        <p:spPr>
          <a:xfrm>
            <a:off x="167640" y="5946047"/>
            <a:ext cx="6870192" cy="369332"/>
          </a:xfrm>
          <a:prstGeom prst="rect">
            <a:avLst/>
          </a:prstGeom>
          <a:noFill/>
        </p:spPr>
        <p:txBody>
          <a:bodyPr wrap="square">
            <a:spAutoFit/>
          </a:bodyPr>
          <a:lstStyle/>
          <a:p>
            <a:r>
              <a:rPr lang="es-CO" dirty="0">
                <a:hlinkClick r:id="rId8"/>
              </a:rPr>
              <a:t>Video informe final corto.mp4</a:t>
            </a:r>
            <a:endParaRPr lang="es-CO" dirty="0"/>
          </a:p>
        </p:txBody>
      </p:sp>
    </p:spTree>
    <p:extLst>
      <p:ext uri="{BB962C8B-B14F-4D97-AF65-F5344CB8AC3E}">
        <p14:creationId xmlns:p14="http://schemas.microsoft.com/office/powerpoint/2010/main" val="358258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2685A8-CBED-A5B3-5B9F-888B0BDAAA60}"/>
              </a:ext>
            </a:extLst>
          </p:cNvPr>
          <p:cNvSpPr/>
          <p:nvPr/>
        </p:nvSpPr>
        <p:spPr>
          <a:xfrm>
            <a:off x="0" y="0"/>
            <a:ext cx="12192000" cy="6858000"/>
          </a:xfrm>
          <a:prstGeom prst="rect">
            <a:avLst/>
          </a:prstGeom>
          <a:solidFill>
            <a:srgbClr val="2B59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22" name="Rectángulo 3">
            <a:extLst>
              <a:ext uri="{FF2B5EF4-FFF2-40B4-BE49-F238E27FC236}">
                <a16:creationId xmlns:a16="http://schemas.microsoft.com/office/drawing/2014/main" id="{27CE8802-B283-CB98-9F88-64A900FA9F79}"/>
              </a:ext>
            </a:extLst>
          </p:cNvPr>
          <p:cNvSpPr/>
          <p:nvPr/>
        </p:nvSpPr>
        <p:spPr>
          <a:xfrm>
            <a:off x="7159052" y="3974896"/>
            <a:ext cx="5126724" cy="1754326"/>
          </a:xfrm>
          <a:prstGeom prst="rect">
            <a:avLst/>
          </a:prstGeom>
        </p:spPr>
        <p:txBody>
          <a:bodyPr wrap="none">
            <a:spAutoFit/>
          </a:bodyPr>
          <a:lstStyle/>
          <a:p>
            <a:pPr algn="ctr"/>
            <a:r>
              <a:rPr lang="es-ES" sz="5400" b="1" dirty="0">
                <a:solidFill>
                  <a:schemeClr val="bg1"/>
                </a:solidFill>
                <a:latin typeface="Tw Cen MT Condensed" panose="020B0606020104020203" pitchFamily="34" charset="77"/>
                <a:ea typeface="Arial" panose="020B0604020202020204" pitchFamily="34" charset="0"/>
              </a:rPr>
              <a:t>30,43% INDICADOR </a:t>
            </a:r>
          </a:p>
          <a:p>
            <a:pPr algn="ctr"/>
            <a:r>
              <a:rPr lang="es-ES" sz="5400" b="1" dirty="0">
                <a:solidFill>
                  <a:schemeClr val="bg1"/>
                </a:solidFill>
                <a:latin typeface="Tw Cen MT Condensed" panose="020B0606020104020203" pitchFamily="34" charset="77"/>
                <a:ea typeface="Arial" panose="020B0604020202020204" pitchFamily="34" charset="0"/>
              </a:rPr>
              <a:t>ICOCIV DANE</a:t>
            </a:r>
          </a:p>
        </p:txBody>
      </p:sp>
      <p:pic>
        <p:nvPicPr>
          <p:cNvPr id="2" name="Picture 1">
            <a:extLst>
              <a:ext uri="{FF2B5EF4-FFF2-40B4-BE49-F238E27FC236}">
                <a16:creationId xmlns:a16="http://schemas.microsoft.com/office/drawing/2014/main" id="{C484E49C-4271-67C6-06CD-7C203E40C599}"/>
              </a:ext>
            </a:extLst>
          </p:cNvPr>
          <p:cNvPicPr>
            <a:picLocks noChangeAspect="1"/>
          </p:cNvPicPr>
          <p:nvPr/>
        </p:nvPicPr>
        <p:blipFill>
          <a:blip r:embed="rId3"/>
          <a:stretch>
            <a:fillRect/>
          </a:stretch>
        </p:blipFill>
        <p:spPr>
          <a:xfrm>
            <a:off x="686576" y="509019"/>
            <a:ext cx="7171549" cy="5839962"/>
          </a:xfrm>
          <a:prstGeom prst="rect">
            <a:avLst/>
          </a:prstGeom>
        </p:spPr>
      </p:pic>
      <p:sp>
        <p:nvSpPr>
          <p:cNvPr id="4" name="Rectángulo 2">
            <a:extLst>
              <a:ext uri="{FF2B5EF4-FFF2-40B4-BE49-F238E27FC236}">
                <a16:creationId xmlns:a16="http://schemas.microsoft.com/office/drawing/2014/main" id="{6608FDFF-BD84-BC10-2411-E43E0FA48F51}"/>
              </a:ext>
            </a:extLst>
          </p:cNvPr>
          <p:cNvSpPr/>
          <p:nvPr/>
        </p:nvSpPr>
        <p:spPr>
          <a:xfrm>
            <a:off x="1158461" y="3094339"/>
            <a:ext cx="4628533" cy="2062103"/>
          </a:xfrm>
          <a:prstGeom prst="rect">
            <a:avLst/>
          </a:prstGeom>
        </p:spPr>
        <p:txBody>
          <a:bodyPr wrap="square" lIns="91440" tIns="45720" rIns="91440" bIns="45720" anchor="t">
            <a:spAutoFit/>
          </a:bodyPr>
          <a:lstStyle/>
          <a:p>
            <a:pPr algn="ctr"/>
            <a:r>
              <a:rPr lang="es-ES" sz="3200" b="1" dirty="0">
                <a:solidFill>
                  <a:schemeClr val="bg1"/>
                </a:solidFill>
                <a:latin typeface="Tw Cen MT Condensed" panose="020B0606020104020203" pitchFamily="34" charset="77"/>
                <a:ea typeface="Arial" panose="020B0604020202020204" pitchFamily="34" charset="0"/>
              </a:rPr>
              <a:t>INCREMENTO  OCTUBRE -2020 PRESENTACIÓN OFERTA A ABRIL DE 2023 TERMINACIÓN DE OBRAS</a:t>
            </a:r>
          </a:p>
        </p:txBody>
      </p:sp>
    </p:spTree>
    <p:extLst>
      <p:ext uri="{BB962C8B-B14F-4D97-AF65-F5344CB8AC3E}">
        <p14:creationId xmlns:p14="http://schemas.microsoft.com/office/powerpoint/2010/main" val="53245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2" y="237521"/>
            <a:ext cx="8624219"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489617" y="1154545"/>
            <a:ext cx="7618089" cy="369332"/>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1. OBRA RECIBIDA A SATISFACION ACTA DICIEMBRE 21 DE 2023</a:t>
            </a:r>
            <a:endParaRPr lang="es-CO" b="1" dirty="0">
              <a:latin typeface="Arial" panose="020B060402020202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graphicFrame>
        <p:nvGraphicFramePr>
          <p:cNvPr id="9" name="Tabla 8">
            <a:extLst>
              <a:ext uri="{FF2B5EF4-FFF2-40B4-BE49-F238E27FC236}">
                <a16:creationId xmlns:a16="http://schemas.microsoft.com/office/drawing/2014/main" id="{AC04C8C8-C004-4DE6-28F4-CE16CEB6BAC4}"/>
              </a:ext>
            </a:extLst>
          </p:cNvPr>
          <p:cNvGraphicFramePr>
            <a:graphicFrameLocks noGrp="1"/>
          </p:cNvGraphicFramePr>
          <p:nvPr>
            <p:extLst>
              <p:ext uri="{D42A27DB-BD31-4B8C-83A1-F6EECF244321}">
                <p14:modId xmlns:p14="http://schemas.microsoft.com/office/powerpoint/2010/main" val="1890425354"/>
              </p:ext>
            </p:extLst>
          </p:nvPr>
        </p:nvGraphicFramePr>
        <p:xfrm>
          <a:off x="220552" y="1888761"/>
          <a:ext cx="11876349" cy="5283330"/>
        </p:xfrm>
        <a:graphic>
          <a:graphicData uri="http://schemas.openxmlformats.org/drawingml/2006/table">
            <a:tbl>
              <a:tblPr/>
              <a:tblGrid>
                <a:gridCol w="3907149">
                  <a:extLst>
                    <a:ext uri="{9D8B030D-6E8A-4147-A177-3AD203B41FA5}">
                      <a16:colId xmlns:a16="http://schemas.microsoft.com/office/drawing/2014/main" val="629363727"/>
                    </a:ext>
                  </a:extLst>
                </a:gridCol>
                <a:gridCol w="7969200">
                  <a:extLst>
                    <a:ext uri="{9D8B030D-6E8A-4147-A177-3AD203B41FA5}">
                      <a16:colId xmlns:a16="http://schemas.microsoft.com/office/drawing/2014/main" val="3493233782"/>
                    </a:ext>
                  </a:extLst>
                </a:gridCol>
              </a:tblGrid>
              <a:tr h="194556">
                <a:tc>
                  <a:txBody>
                    <a:bodyPr/>
                    <a:lstStyle/>
                    <a:p>
                      <a:pPr algn="l" fontAlgn="base"/>
                      <a:r>
                        <a:rPr lang="es-CO" sz="1400" dirty="0"/>
                        <a:t>Valor Total del Contrato: $</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O" sz="1400" dirty="0"/>
                        <a:t>:$9.187.300.045,00</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00565762"/>
                  </a:ext>
                </a:extLst>
              </a:tr>
              <a:tr h="1084085">
                <a:tc>
                  <a:txBody>
                    <a:bodyPr/>
                    <a:lstStyle/>
                    <a:p>
                      <a:pPr algn="l" fontAlgn="base"/>
                      <a:r>
                        <a:rPr lang="es-CO" sz="1400" dirty="0"/>
                        <a:t>Valor Ejecutado mediante acta de cantidades de liquidación del 15 de diciembre de 2023 y acta de Recibo y Entrega de Obra a Entera a Satisfacción de fecha 21 de diciembre de 2023</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s-CO" sz="1400" dirty="0"/>
                        <a:t>: $ 9.187.227.798,00 </a:t>
                      </a:r>
                      <a:endParaRPr lang="es-CO" sz="1400" b="1" dirty="0">
                        <a:latin typeface="Arial" panose="020B0604020202020204" pitchFamily="34" charset="0"/>
                        <a:cs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54697837"/>
                  </a:ext>
                </a:extLst>
              </a:tr>
              <a:tr h="479685">
                <a:tc>
                  <a:txBody>
                    <a:bodyPr/>
                    <a:lstStyle/>
                    <a:p>
                      <a:pPr algn="l" fontAlgn="base"/>
                      <a:r>
                        <a:rPr lang="es-CO" sz="1400" dirty="0"/>
                        <a:t>Valor pagado hasta acta 5. Abril 25 de 2023</a:t>
                      </a:r>
                    </a:p>
                    <a:p>
                      <a:pPr algn="l" fontAlgn="base"/>
                      <a:r>
                        <a:rPr lang="es-CO" sz="1400" dirty="0"/>
                        <a:t>Valor saldo por pagar:</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O" sz="1400" dirty="0"/>
                        <a:t>$7.087.109.160,05</a:t>
                      </a:r>
                    </a:p>
                    <a:p>
                      <a:pPr algn="l" fontAlgn="base"/>
                      <a:r>
                        <a:rPr lang="es-CO" sz="1400" dirty="0"/>
                        <a:t>$ 2.100.190.884,95   </a:t>
                      </a:r>
                      <a:r>
                        <a:rPr lang="es-CO" sz="1400" dirty="0">
                          <a:hlinkClick r:id="rId4"/>
                        </a:rPr>
                        <a:t>30-09-2023 acta de entrega y recibo contrato FNTC-031 DE 2021.pdf</a:t>
                      </a:r>
                      <a:endParaRPr lang="es-CO" sz="14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433163823"/>
                  </a:ext>
                </a:extLst>
              </a:tr>
              <a:tr h="419725">
                <a:tc>
                  <a:txBody>
                    <a:bodyPr/>
                    <a:lstStyle/>
                    <a:p>
                      <a:pPr algn="l" fontAlgn="base"/>
                      <a:r>
                        <a:rPr lang="es-CO" sz="1400" dirty="0"/>
                        <a:t>Valor por pagar en liquidación FONTUR </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O" sz="1400" dirty="0"/>
                        <a:t>$ 342.925.104,95</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92124138"/>
                  </a:ext>
                </a:extLst>
              </a:tr>
              <a:tr h="608655">
                <a:tc>
                  <a:txBody>
                    <a:bodyPr/>
                    <a:lstStyle/>
                    <a:p>
                      <a:pPr algn="l" fontAlgn="base"/>
                      <a:r>
                        <a:rPr lang="es-CO" sz="1400" dirty="0"/>
                        <a:t>Valor Ítems No previstos Por reconocer a través de solución de controversias No.1</a:t>
                      </a:r>
                    </a:p>
                    <a:p>
                      <a:pPr algn="l" fontAlgn="base"/>
                      <a:r>
                        <a:rPr lang="es-CO" sz="1000" dirty="0">
                          <a:hlinkClick r:id="rId5"/>
                        </a:rPr>
                        <a:t>ACTA APROBACION ACTIVIDADES NO PREVISTAS ADICION2 firmas (1).pdf</a:t>
                      </a:r>
                      <a:endParaRPr lang="es-CO" sz="1000" dirty="0"/>
                    </a:p>
                    <a:p>
                      <a:pPr algn="l" fontAlgn="base"/>
                      <a:r>
                        <a:rPr lang="es-CO" sz="1000" dirty="0">
                          <a:hlinkClick r:id="rId6"/>
                        </a:rPr>
                        <a:t>PRORROGA #2 -5-5-22</a:t>
                      </a:r>
                      <a:endParaRPr lang="es-CO" sz="1000" dirty="0"/>
                    </a:p>
                    <a:p>
                      <a:pPr marL="0" marR="0" lvl="0" indent="0" algn="l" defTabSz="914400" rtl="0" eaLnBrk="1" fontAlgn="base" latinLnBrk="0" hangingPunct="1">
                        <a:lnSpc>
                          <a:spcPct val="100000"/>
                        </a:lnSpc>
                        <a:spcBef>
                          <a:spcPts val="0"/>
                        </a:spcBef>
                        <a:spcAft>
                          <a:spcPts val="0"/>
                        </a:spcAft>
                        <a:buClrTx/>
                        <a:buSzTx/>
                        <a:buFontTx/>
                        <a:buNone/>
                        <a:tabLst/>
                        <a:defRPr/>
                      </a:pPr>
                      <a:r>
                        <a:rPr lang="es-ES" sz="1000" u="sng" kern="1200" dirty="0">
                          <a:solidFill>
                            <a:schemeClr val="tx1"/>
                          </a:solidFill>
                          <a:effectLst/>
                          <a:latin typeface="+mn-lt"/>
                          <a:ea typeface="+mn-ea"/>
                          <a:cs typeface="+mn-cs"/>
                          <a:hlinkClick r:id="rId7"/>
                        </a:rPr>
                        <a:t>C.OR-FT-014-23 trasladosoliciutdprorrogaobra+ PROGRAMACION NP.pdf</a:t>
                      </a:r>
                      <a:endParaRPr lang="es-ES" sz="1000" u="sng"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CO" sz="800" dirty="0">
                          <a:hlinkClick r:id="rId8"/>
                        </a:rPr>
                        <a:t>N 3. 1.pdf</a:t>
                      </a:r>
                      <a:endParaRPr lang="es-CO" sz="80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s-CO" sz="800" kern="1200" dirty="0">
                        <a:solidFill>
                          <a:schemeClr val="tx1"/>
                        </a:solidFill>
                        <a:effectLst/>
                        <a:latin typeface="+mn-lt"/>
                        <a:ea typeface="+mn-ea"/>
                        <a:cs typeface="+mn-cs"/>
                      </a:endParaRPr>
                    </a:p>
                    <a:p>
                      <a:pPr algn="l" fontAlgn="base"/>
                      <a:r>
                        <a:rPr lang="es-CO" sz="1000" dirty="0">
                          <a:hlinkClick r:id="rId9"/>
                        </a:rPr>
                        <a:t>Otrosí No. 3 FNTC-031-2021v.f (3).pdf</a:t>
                      </a:r>
                      <a:endParaRPr lang="es-CO" sz="100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s-CO" sz="10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CO" sz="1000" dirty="0">
                          <a:hlinkClick r:id="rId8"/>
                        </a:rPr>
                        <a:t>259 CRP-COP- FNTC 031-2021-259 ASUNTO REMISIÓN DOCUMENTOS TRÁMITE PAGO PARCIAL No. 5 VERSIO</a:t>
                      </a:r>
                      <a:endParaRPr lang="es-CO" sz="100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s-CO" sz="1000" dirty="0">
                        <a:hlinkClick r:id="rId1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CO" sz="1200" dirty="0">
                          <a:hlinkClick r:id="rId10"/>
                        </a:rPr>
                        <a:t>CRP-COP- FNTC 031-2021-297 - REMISIÓN DOCUMENTOS TRÁMITE PAGO FINAL LIQUIDACIÓN.pdf</a:t>
                      </a:r>
                      <a:endParaRPr lang="es-CO" sz="12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O" sz="1400" dirty="0">
                          <a:solidFill>
                            <a:srgbClr val="FF0000"/>
                          </a:solidFill>
                        </a:rPr>
                        <a:t>: </a:t>
                      </a:r>
                      <a:r>
                        <a:rPr lang="es-CO" sz="1400" b="1" u="sng" dirty="0">
                          <a:solidFill>
                            <a:srgbClr val="FF0000"/>
                          </a:solidFill>
                        </a:rPr>
                        <a:t>$ 1.757.193.533,00       </a:t>
                      </a:r>
                      <a:r>
                        <a:rPr lang="es-CO" sz="1400" dirty="0">
                          <a:hlinkClick r:id="rId11"/>
                        </a:rPr>
                        <a:t>ACTA DE CANTIDADES LIQUIDACION 19-12-23.xlsx</a:t>
                      </a:r>
                      <a:endParaRPr lang="es-CO" sz="1400" b="1" u="sng" dirty="0">
                        <a:solidFill>
                          <a:srgbClr val="FF0000"/>
                        </a:solidFill>
                      </a:endParaRPr>
                    </a:p>
                    <a:p>
                      <a:pPr marL="342900" indent="-342900" algn="l" fontAlgn="base">
                        <a:buAutoNum type="arabicPeriod"/>
                      </a:pPr>
                      <a:r>
                        <a:rPr lang="es-CO" sz="1400" dirty="0"/>
                        <a:t>De los cuales $ 1.167.712.374 (incluido AIU e IVA sobre la utilidad) fueron </a:t>
                      </a:r>
                      <a:r>
                        <a:rPr lang="es-CO" sz="1400" dirty="0" err="1"/>
                        <a:t>INPs</a:t>
                      </a:r>
                      <a:r>
                        <a:rPr lang="es-CO" sz="1400" dirty="0"/>
                        <a:t> no legalizados a través de un modificatorio y que a su vez fueron relacionados en el acumulado del acta parcial No. 5 de fecha 3 de abril de 2023, firmada entre el contratista y la interventoría Ortega Roldan. Cuya acta parcial fue tramitada para el pago No. 5. (Ver oficios de solicitud prorroga CONTRATISTA 3 CR-COP-FNTC 031-2021240 e INTERVENTORIA C.R.FT-014-23</a:t>
                      </a:r>
                    </a:p>
                    <a:p>
                      <a:pPr marL="342900" indent="-342900" algn="l" fontAlgn="base">
                        <a:buAutoNum type="arabicPeriod"/>
                      </a:pPr>
                      <a:r>
                        <a:rPr lang="es-CO" sz="1400" dirty="0"/>
                        <a:t>El valor de $ 589.481.159 corresponde a </a:t>
                      </a:r>
                      <a:r>
                        <a:rPr lang="es-CO" sz="1400" dirty="0" err="1"/>
                        <a:t>INPs</a:t>
                      </a:r>
                      <a:r>
                        <a:rPr lang="es-CO" sz="1400" dirty="0"/>
                        <a:t> no legalizados a través de un modificatorio, sin embargo; estos fueron recibidos por la supervisión externa  cantidades liquidación del 15 de diciembre de 2023 (Suscrita entre contratista, supervisión externa HG INGENIERIA Y DESARROLLO S.A.S. y el Supervisor P.A FONTUR) y acta de Recibo y Entrega de Obra a Entera a Satisfacción de fecha 21 de diciembre de 2023 suscrita entre contratista, supervisión externa HG INGENIERIA Y DESARROLLO S.A.S.</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51433166"/>
                  </a:ext>
                </a:extLst>
              </a:tr>
              <a:tr h="183439">
                <a:tc>
                  <a:txBody>
                    <a:bodyPr/>
                    <a:lstStyle/>
                    <a:p>
                      <a:pPr algn="l" fontAlgn="base"/>
                      <a:r>
                        <a:rPr lang="es-CO" sz="1400" dirty="0"/>
                        <a:t>Saldo Por Liberar: </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r>
                        <a:rPr lang="es-CO" sz="1400" dirty="0"/>
                        <a:t>$ 72.247,00  </a:t>
                      </a:r>
                      <a:r>
                        <a:rPr lang="es-CO" sz="1400" dirty="0">
                          <a:hlinkClick r:id="rId12"/>
                        </a:rPr>
                        <a:t>ACTA DE MAYORES Y MENORES LIQUIDACIÓN-V5.xlsx</a:t>
                      </a:r>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1228719"/>
                  </a:ext>
                </a:extLst>
              </a:tr>
            </a:tbl>
          </a:graphicData>
        </a:graphic>
      </p:graphicFrame>
    </p:spTree>
    <p:extLst>
      <p:ext uri="{BB962C8B-B14F-4D97-AF65-F5344CB8AC3E}">
        <p14:creationId xmlns:p14="http://schemas.microsoft.com/office/powerpoint/2010/main" val="25625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0" y="6512558"/>
            <a:ext cx="8844773" cy="359369"/>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3" y="119921"/>
            <a:ext cx="8331200"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962239" y="1775203"/>
            <a:ext cx="8621576" cy="3697679"/>
          </a:xfrm>
          <a:prstGeom prst="rect">
            <a:avLst/>
          </a:prstGeom>
          <a:noFill/>
        </p:spPr>
        <p:txBody>
          <a:bodyPr wrap="square" rtlCol="0">
            <a:spAutoFit/>
          </a:bodyPr>
          <a:lstStyle/>
          <a:p>
            <a:pPr marR="554355" lvl="0" algn="just">
              <a:lnSpc>
                <a:spcPct val="123000"/>
              </a:lnSpc>
              <a:spcAft>
                <a:spcPts val="0"/>
              </a:spcAft>
              <a:tabLst>
                <a:tab pos="803910" algn="l"/>
              </a:tabLst>
            </a:pPr>
            <a:r>
              <a:rPr lang="es-CO" b="1" dirty="0">
                <a:solidFill>
                  <a:srgbClr val="000000"/>
                </a:solidFill>
                <a:latin typeface="Calibri" panose="020F0502020204030204" pitchFamily="34" charset="0"/>
                <a:cs typeface="Arial" panose="020B0604020202020204" pitchFamily="34" charset="0"/>
              </a:rPr>
              <a:t>2. OBRA EJECUTADA NO RECONOCIDA EN LIQUIDACION DEL 21 DIC-23 Valor Ítems No previstos Por reconocer a través de solución de controversias No.2  </a:t>
            </a:r>
          </a:p>
          <a:p>
            <a:pPr>
              <a:spcBef>
                <a:spcPts val="10"/>
              </a:spcBef>
            </a:pPr>
            <a:endParaRPr lang="es-CO" sz="1200" dirty="0">
              <a:effectLst/>
              <a:latin typeface="Arial" panose="020B0604020202020204" pitchFamily="34" charset="0"/>
              <a:ea typeface="Arial" panose="020B0604020202020204" pitchFamily="34" charset="0"/>
            </a:endParaRPr>
          </a:p>
          <a:p>
            <a:pPr>
              <a:spcBef>
                <a:spcPts val="10"/>
              </a:spcBef>
            </a:pPr>
            <a:r>
              <a:rPr lang="es-CO" sz="1600" dirty="0">
                <a:effectLst/>
                <a:latin typeface="Arial" panose="020B0604020202020204" pitchFamily="34" charset="0"/>
                <a:ea typeface="Arial" panose="020B0604020202020204" pitchFamily="34" charset="0"/>
              </a:rPr>
              <a:t>21 . Ejecutar los </a:t>
            </a:r>
            <a:r>
              <a:rPr lang="es-CO" sz="1600" b="1" dirty="0">
                <a:effectLst/>
                <a:latin typeface="Arial" panose="020B0604020202020204" pitchFamily="34" charset="0"/>
                <a:ea typeface="Arial" panose="020B0604020202020204" pitchFamily="34" charset="0"/>
              </a:rPr>
              <a:t>ítems o actividades no previstas </a:t>
            </a:r>
            <a:r>
              <a:rPr lang="es-CO" sz="1600" dirty="0">
                <a:effectLst/>
                <a:latin typeface="Arial" panose="020B0604020202020204" pitchFamily="34" charset="0"/>
                <a:ea typeface="Arial" panose="020B0604020202020204" pitchFamily="34" charset="0"/>
              </a:rPr>
              <a:t>contractualmente, para lo cual se modificará el Contrato incorporando los nuevos ítems y sus precios unitarios. </a:t>
            </a:r>
            <a:r>
              <a:rPr lang="es-CO" sz="1600" b="1" dirty="0">
                <a:effectLst/>
                <a:latin typeface="Arial" panose="020B0604020202020204" pitchFamily="34" charset="0"/>
                <a:ea typeface="Arial" panose="020B0604020202020204" pitchFamily="34" charset="0"/>
              </a:rPr>
              <a:t>EL CONTRATISTA, </a:t>
            </a:r>
            <a:r>
              <a:rPr lang="es-CO" sz="1600" dirty="0">
                <a:effectLst/>
                <a:latin typeface="Arial" panose="020B0604020202020204" pitchFamily="34" charset="0"/>
                <a:ea typeface="Arial" panose="020B0604020202020204" pitchFamily="34" charset="0"/>
              </a:rPr>
              <a:t>deberá presentar para aprobación de la interventoría  y de  la supervisión  técnica  de manera  previa  a la ejecución de las actividades o ítems no previstos, las especificaciones y los análisis de precios unitarios correspondientes. La necesidad de ejecutar los nuevos ítems de obra será determinada por </a:t>
            </a:r>
            <a:r>
              <a:rPr lang="es-CO" sz="1600" b="1" dirty="0">
                <a:effectLst/>
                <a:latin typeface="Arial" panose="020B0604020202020204" pitchFamily="34" charset="0"/>
                <a:ea typeface="Arial" panose="020B0604020202020204" pitchFamily="34" charset="0"/>
              </a:rPr>
              <a:t>FONTUR, </a:t>
            </a:r>
            <a:r>
              <a:rPr lang="es-CO" sz="1600" dirty="0">
                <a:effectLst/>
                <a:latin typeface="Arial" panose="020B0604020202020204" pitchFamily="34" charset="0"/>
                <a:ea typeface="Arial" panose="020B0604020202020204" pitchFamily="34" charset="0"/>
              </a:rPr>
              <a:t>según concepto de la  interventoría. Cualquier  ítem  no previsto que se ejecute sin la previa aprobación del interventor y de la autorización de </a:t>
            </a:r>
            <a:r>
              <a:rPr lang="es-CO" sz="1600" b="1" dirty="0">
                <a:effectLst/>
                <a:latin typeface="Arial" panose="020B0604020202020204" pitchFamily="34" charset="0"/>
                <a:ea typeface="Arial" panose="020B0604020202020204" pitchFamily="34" charset="0"/>
              </a:rPr>
              <a:t>FONTUR </a:t>
            </a:r>
            <a:r>
              <a:rPr lang="es-CO" sz="1600" dirty="0">
                <a:effectLst/>
                <a:latin typeface="Arial" panose="020B0604020202020204" pitchFamily="34" charset="0"/>
                <a:ea typeface="Arial" panose="020B0604020202020204" pitchFamily="34" charset="0"/>
              </a:rPr>
              <a:t>será asumido por cuenta y riesgo de </a:t>
            </a:r>
            <a:r>
              <a:rPr lang="es-CO" sz="1600" b="1" dirty="0">
                <a:effectLst/>
                <a:latin typeface="Arial" panose="020B0604020202020204" pitchFamily="34" charset="0"/>
                <a:ea typeface="Arial" panose="020B0604020202020204" pitchFamily="34" charset="0"/>
              </a:rPr>
              <a:t>EL CONTRATISTA, </a:t>
            </a:r>
            <a:r>
              <a:rPr lang="es-CO" sz="1600" dirty="0">
                <a:effectLst/>
                <a:latin typeface="Arial" panose="020B0604020202020204" pitchFamily="34" charset="0"/>
                <a:ea typeface="Arial" panose="020B0604020202020204" pitchFamily="34" charset="0"/>
              </a:rPr>
              <a:t>de manera que </a:t>
            </a:r>
            <a:r>
              <a:rPr lang="es-CO" sz="1600" b="1" dirty="0">
                <a:effectLst/>
                <a:latin typeface="Arial" panose="020B0604020202020204" pitchFamily="34" charset="0"/>
                <a:ea typeface="Arial" panose="020B0604020202020204" pitchFamily="34" charset="0"/>
              </a:rPr>
              <a:t>FONTUR </a:t>
            </a:r>
            <a:r>
              <a:rPr lang="es-CO" sz="1600" dirty="0">
                <a:effectLst/>
                <a:latin typeface="Arial" panose="020B0604020202020204" pitchFamily="34" charset="0"/>
                <a:ea typeface="Arial" panose="020B0604020202020204" pitchFamily="34" charset="0"/>
              </a:rPr>
              <a:t>no reconocerá valores por tal</a:t>
            </a:r>
            <a:r>
              <a:rPr lang="es-CO" sz="1600" spc="30" dirty="0">
                <a:effectLst/>
                <a:latin typeface="Arial" panose="020B0604020202020204" pitchFamily="34" charset="0"/>
                <a:ea typeface="Arial" panose="020B0604020202020204" pitchFamily="34" charset="0"/>
              </a:rPr>
              <a:t> </a:t>
            </a:r>
            <a:r>
              <a:rPr lang="es-CO" sz="1600" dirty="0">
                <a:effectLst/>
                <a:latin typeface="Arial" panose="020B0604020202020204" pitchFamily="34" charset="0"/>
                <a:ea typeface="Arial" panose="020B0604020202020204" pitchFamily="34" charset="0"/>
              </a:rPr>
              <a:t>concepto.</a:t>
            </a:r>
          </a:p>
          <a:p>
            <a:pPr>
              <a:spcBef>
                <a:spcPts val="10"/>
              </a:spcBef>
            </a:pPr>
            <a:r>
              <a:rPr lang="es-CO" sz="1600" spc="235" dirty="0">
                <a:effectLst/>
                <a:latin typeface="Arial" panose="020B0604020202020204" pitchFamily="34" charset="0"/>
                <a:ea typeface="Arial" panose="020B0604020202020204" pitchFamily="34" charset="0"/>
              </a:rPr>
              <a:t> </a:t>
            </a:r>
            <a:r>
              <a:rPr lang="es-CO" sz="1600" dirty="0">
                <a:effectLst/>
                <a:latin typeface="Arial" panose="020B0604020202020204" pitchFamily="34" charset="0"/>
                <a:ea typeface="Arial" panose="020B0604020202020204" pitchFamily="34" charset="0"/>
              </a:rPr>
              <a:t>disponibles.</a:t>
            </a:r>
          </a:p>
          <a:p>
            <a:pPr algn="ctr"/>
            <a:endParaRPr lang="es-CO" b="1" dirty="0">
              <a:solidFill>
                <a:srgbClr val="000000"/>
              </a:solidFill>
              <a:latin typeface="Calibri" panose="020F050202020403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spTree>
    <p:extLst>
      <p:ext uri="{BB962C8B-B14F-4D97-AF65-F5344CB8AC3E}">
        <p14:creationId xmlns:p14="http://schemas.microsoft.com/office/powerpoint/2010/main" val="27625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3" y="119921"/>
            <a:ext cx="8331200"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933664" y="903666"/>
            <a:ext cx="7618089" cy="923330"/>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2. OBRA EJECUTADA NO RECONOCIDA EN LIQUIDACION DEL 21 DIC-23 </a:t>
            </a:r>
            <a:r>
              <a:rPr lang="es-CO" sz="1800" b="1" dirty="0"/>
              <a:t>Valor Ítems No previstos Por reconocer a través de solución de controversias No.2   </a:t>
            </a:r>
            <a:r>
              <a:rPr lang="es-CO" sz="1800" b="1" u="sng" dirty="0">
                <a:solidFill>
                  <a:srgbClr val="FF0000"/>
                </a:solidFill>
              </a:rPr>
              <a:t>VALOR $257.347.291 COP</a:t>
            </a:r>
            <a:endParaRPr lang="es-CO" b="1" dirty="0">
              <a:solidFill>
                <a:srgbClr val="000000"/>
              </a:solidFill>
              <a:latin typeface="Calibri" panose="020F050202020403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pic>
        <p:nvPicPr>
          <p:cNvPr id="13" name="Imagen 12">
            <a:extLst>
              <a:ext uri="{FF2B5EF4-FFF2-40B4-BE49-F238E27FC236}">
                <a16:creationId xmlns:a16="http://schemas.microsoft.com/office/drawing/2014/main" id="{23B57099-C7A0-B878-3351-A9C707509E48}"/>
              </a:ext>
            </a:extLst>
          </p:cNvPr>
          <p:cNvPicPr>
            <a:picLocks noChangeAspect="1"/>
          </p:cNvPicPr>
          <p:nvPr/>
        </p:nvPicPr>
        <p:blipFill>
          <a:blip r:embed="rId4"/>
          <a:stretch>
            <a:fillRect/>
          </a:stretch>
        </p:blipFill>
        <p:spPr>
          <a:xfrm>
            <a:off x="235434" y="1810838"/>
            <a:ext cx="9460737" cy="4809641"/>
          </a:xfrm>
          <a:prstGeom prst="rect">
            <a:avLst/>
          </a:prstGeom>
        </p:spPr>
      </p:pic>
      <p:sp>
        <p:nvSpPr>
          <p:cNvPr id="14" name="CuadroTexto 13">
            <a:extLst>
              <a:ext uri="{FF2B5EF4-FFF2-40B4-BE49-F238E27FC236}">
                <a16:creationId xmlns:a16="http://schemas.microsoft.com/office/drawing/2014/main" id="{EF9CF5B3-D2AC-EF61-496B-56D71CBD8BB5}"/>
              </a:ext>
            </a:extLst>
          </p:cNvPr>
          <p:cNvSpPr txBox="1"/>
          <p:nvPr/>
        </p:nvSpPr>
        <p:spPr>
          <a:xfrm>
            <a:off x="9696171" y="4074828"/>
            <a:ext cx="2238701" cy="246221"/>
          </a:xfrm>
          <a:prstGeom prst="rect">
            <a:avLst/>
          </a:prstGeom>
          <a:noFill/>
        </p:spPr>
        <p:txBody>
          <a:bodyPr wrap="square">
            <a:spAutoFit/>
          </a:bodyPr>
          <a:lstStyle/>
          <a:p>
            <a:r>
              <a:rPr lang="es-CO" sz="1000" dirty="0">
                <a:hlinkClick r:id="rId5"/>
              </a:rPr>
              <a:t>C.OR-FT-039-22 rtaviadeservicio.pdf</a:t>
            </a:r>
            <a:endParaRPr lang="es-CO" sz="1000" dirty="0"/>
          </a:p>
        </p:txBody>
      </p:sp>
      <p:sp>
        <p:nvSpPr>
          <p:cNvPr id="16" name="CuadroTexto 15">
            <a:extLst>
              <a:ext uri="{FF2B5EF4-FFF2-40B4-BE49-F238E27FC236}">
                <a16:creationId xmlns:a16="http://schemas.microsoft.com/office/drawing/2014/main" id="{A8991E55-73C7-B83A-8E8F-773EB8B5B298}"/>
              </a:ext>
            </a:extLst>
          </p:cNvPr>
          <p:cNvSpPr txBox="1"/>
          <p:nvPr/>
        </p:nvSpPr>
        <p:spPr>
          <a:xfrm>
            <a:off x="9660541" y="4497584"/>
            <a:ext cx="2107995" cy="246221"/>
          </a:xfrm>
          <a:prstGeom prst="rect">
            <a:avLst/>
          </a:prstGeom>
          <a:noFill/>
        </p:spPr>
        <p:txBody>
          <a:bodyPr wrap="square">
            <a:spAutoFit/>
          </a:bodyPr>
          <a:lstStyle/>
          <a:p>
            <a:r>
              <a:rPr lang="es-CO" sz="1000" dirty="0">
                <a:hlinkClick r:id="rId6"/>
              </a:rPr>
              <a:t>REVISION NP 24 FEB-23 NP 91 A 118</a:t>
            </a:r>
            <a:endParaRPr lang="es-CO" sz="1000" dirty="0"/>
          </a:p>
        </p:txBody>
      </p:sp>
      <p:sp>
        <p:nvSpPr>
          <p:cNvPr id="10" name="CuadroTexto 9">
            <a:extLst>
              <a:ext uri="{FF2B5EF4-FFF2-40B4-BE49-F238E27FC236}">
                <a16:creationId xmlns:a16="http://schemas.microsoft.com/office/drawing/2014/main" id="{443727EA-30E6-D7DD-05B5-3FA692CE92F1}"/>
              </a:ext>
            </a:extLst>
          </p:cNvPr>
          <p:cNvSpPr txBox="1"/>
          <p:nvPr/>
        </p:nvSpPr>
        <p:spPr>
          <a:xfrm>
            <a:off x="9660541" y="2343911"/>
            <a:ext cx="6881750" cy="276999"/>
          </a:xfrm>
          <a:prstGeom prst="rect">
            <a:avLst/>
          </a:prstGeom>
          <a:noFill/>
        </p:spPr>
        <p:txBody>
          <a:bodyPr wrap="square">
            <a:spAutoFit/>
          </a:bodyPr>
          <a:lstStyle/>
          <a:p>
            <a:r>
              <a:rPr lang="es-CO" sz="1200" dirty="0">
                <a:hlinkClick r:id="rId7"/>
              </a:rPr>
              <a:t>MONUMENTO-01-HIDROSANITARIO.pdf</a:t>
            </a:r>
            <a:endParaRPr lang="es-CO" sz="1200" dirty="0"/>
          </a:p>
        </p:txBody>
      </p:sp>
      <p:sp>
        <p:nvSpPr>
          <p:cNvPr id="18" name="CuadroTexto 17">
            <a:extLst>
              <a:ext uri="{FF2B5EF4-FFF2-40B4-BE49-F238E27FC236}">
                <a16:creationId xmlns:a16="http://schemas.microsoft.com/office/drawing/2014/main" id="{B2391961-5982-64C7-60C0-18D4504972FD}"/>
              </a:ext>
            </a:extLst>
          </p:cNvPr>
          <p:cNvSpPr txBox="1"/>
          <p:nvPr/>
        </p:nvSpPr>
        <p:spPr>
          <a:xfrm>
            <a:off x="9711052" y="2600980"/>
            <a:ext cx="9072748" cy="461665"/>
          </a:xfrm>
          <a:prstGeom prst="rect">
            <a:avLst/>
          </a:prstGeom>
          <a:noFill/>
        </p:spPr>
        <p:txBody>
          <a:bodyPr wrap="square">
            <a:spAutoFit/>
          </a:bodyPr>
          <a:lstStyle/>
          <a:p>
            <a:r>
              <a:rPr lang="es-CO" sz="1200" dirty="0">
                <a:hlinkClick r:id="rId8"/>
              </a:rPr>
              <a:t>04-ELECTRICO ALUMBRADO </a:t>
            </a:r>
          </a:p>
          <a:p>
            <a:r>
              <a:rPr lang="es-CO" sz="1200" dirty="0">
                <a:hlinkClick r:id="rId8"/>
              </a:rPr>
              <a:t>PARQUE CHARALA.pdf</a:t>
            </a:r>
            <a:endParaRPr lang="es-CO" sz="1200" dirty="0"/>
          </a:p>
        </p:txBody>
      </p:sp>
      <p:sp>
        <p:nvSpPr>
          <p:cNvPr id="20" name="CuadroTexto 19">
            <a:extLst>
              <a:ext uri="{FF2B5EF4-FFF2-40B4-BE49-F238E27FC236}">
                <a16:creationId xmlns:a16="http://schemas.microsoft.com/office/drawing/2014/main" id="{D36AD8B5-5A91-E905-C2D0-5A0DB684ACB5}"/>
              </a:ext>
            </a:extLst>
          </p:cNvPr>
          <p:cNvSpPr txBox="1"/>
          <p:nvPr/>
        </p:nvSpPr>
        <p:spPr>
          <a:xfrm>
            <a:off x="9696171" y="3066867"/>
            <a:ext cx="10177152" cy="369332"/>
          </a:xfrm>
          <a:prstGeom prst="rect">
            <a:avLst/>
          </a:prstGeom>
          <a:noFill/>
        </p:spPr>
        <p:txBody>
          <a:bodyPr wrap="square">
            <a:spAutoFit/>
          </a:bodyPr>
          <a:lstStyle/>
          <a:p>
            <a:r>
              <a:rPr lang="es-CO" dirty="0">
                <a:hlinkClick r:id="rId9"/>
              </a:rPr>
              <a:t>essa2 (1).pdf</a:t>
            </a:r>
            <a:endParaRPr lang="es-CO" dirty="0"/>
          </a:p>
        </p:txBody>
      </p:sp>
      <p:sp>
        <p:nvSpPr>
          <p:cNvPr id="22" name="CuadroTexto 21">
            <a:extLst>
              <a:ext uri="{FF2B5EF4-FFF2-40B4-BE49-F238E27FC236}">
                <a16:creationId xmlns:a16="http://schemas.microsoft.com/office/drawing/2014/main" id="{5769495D-D23C-9965-9335-C2C5E6D41D2E}"/>
              </a:ext>
            </a:extLst>
          </p:cNvPr>
          <p:cNvSpPr txBox="1"/>
          <p:nvPr/>
        </p:nvSpPr>
        <p:spPr>
          <a:xfrm>
            <a:off x="9660541" y="3682332"/>
            <a:ext cx="10722864" cy="276999"/>
          </a:xfrm>
          <a:prstGeom prst="rect">
            <a:avLst/>
          </a:prstGeom>
          <a:noFill/>
        </p:spPr>
        <p:txBody>
          <a:bodyPr wrap="square">
            <a:spAutoFit/>
          </a:bodyPr>
          <a:lstStyle/>
          <a:p>
            <a:r>
              <a:rPr lang="es-CO" sz="1200" dirty="0">
                <a:hlinkClick r:id="rId10"/>
              </a:rPr>
              <a:t>11-HIDROSANITARIO GAS.pdf</a:t>
            </a:r>
            <a:endParaRPr lang="es-CO" sz="1200" dirty="0"/>
          </a:p>
        </p:txBody>
      </p:sp>
    </p:spTree>
    <p:extLst>
      <p:ext uri="{BB962C8B-B14F-4D97-AF65-F5344CB8AC3E}">
        <p14:creationId xmlns:p14="http://schemas.microsoft.com/office/powerpoint/2010/main" val="207302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696975" y="2023347"/>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0" y="48293"/>
            <a:ext cx="8844773" cy="738785"/>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369332"/>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p:txBody>
      </p:sp>
      <p:sp>
        <p:nvSpPr>
          <p:cNvPr id="6" name="CuadroTexto 5">
            <a:extLst>
              <a:ext uri="{FF2B5EF4-FFF2-40B4-BE49-F238E27FC236}">
                <a16:creationId xmlns:a16="http://schemas.microsoft.com/office/drawing/2014/main" id="{4ECC7A56-231D-BF97-8206-8F7DA8D2537B}"/>
              </a:ext>
            </a:extLst>
          </p:cNvPr>
          <p:cNvSpPr txBox="1"/>
          <p:nvPr/>
        </p:nvSpPr>
        <p:spPr>
          <a:xfrm>
            <a:off x="220553" y="756074"/>
            <a:ext cx="8331200" cy="369332"/>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3. ACTUALIZACIÓN POR DESEQUILIBRIO ECONOMICO INDICADORES ICOCIV</a:t>
            </a: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pic>
        <p:nvPicPr>
          <p:cNvPr id="3" name="Imagen 2">
            <a:extLst>
              <a:ext uri="{FF2B5EF4-FFF2-40B4-BE49-F238E27FC236}">
                <a16:creationId xmlns:a16="http://schemas.microsoft.com/office/drawing/2014/main" id="{00000000-0008-0000-0400-000002000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53" y="1069853"/>
            <a:ext cx="10473467" cy="286817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0000000-0008-0000-0400-000003000000}"/>
              </a:ext>
            </a:extLst>
          </p:cNvPr>
          <p:cNvPicPr>
            <a:picLocks noChangeAspect="1"/>
          </p:cNvPicPr>
          <p:nvPr/>
        </p:nvPicPr>
        <p:blipFill>
          <a:blip r:embed="rId5"/>
          <a:stretch>
            <a:fillRect/>
          </a:stretch>
        </p:blipFill>
        <p:spPr>
          <a:xfrm>
            <a:off x="220553" y="1925427"/>
            <a:ext cx="11529595" cy="4884280"/>
          </a:xfrm>
          <a:prstGeom prst="rect">
            <a:avLst/>
          </a:prstGeom>
        </p:spPr>
      </p:pic>
      <p:cxnSp>
        <p:nvCxnSpPr>
          <p:cNvPr id="11" name="Conector curvado 10">
            <a:extLst>
              <a:ext uri="{FF2B5EF4-FFF2-40B4-BE49-F238E27FC236}">
                <a16:creationId xmlns:a16="http://schemas.microsoft.com/office/drawing/2014/main" id="{0F7E4C23-F8BE-8365-D5B5-FE7F1DD9F639}"/>
              </a:ext>
            </a:extLst>
          </p:cNvPr>
          <p:cNvCxnSpPr>
            <a:cxnSpLocks/>
          </p:cNvCxnSpPr>
          <p:nvPr/>
        </p:nvCxnSpPr>
        <p:spPr>
          <a:xfrm rot="16200000" flipV="1">
            <a:off x="7406405" y="2519936"/>
            <a:ext cx="5094243" cy="3044090"/>
          </a:xfrm>
          <a:prstGeom prst="curvedConnector3">
            <a:avLst/>
          </a:prstGeom>
          <a:ln w="25400">
            <a:solidFill>
              <a:srgbClr val="FF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33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3" y="119921"/>
            <a:ext cx="8331200"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933664" y="903666"/>
            <a:ext cx="7618089" cy="1200329"/>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3. ACTUALIZACION POR DESEQUILIBRIO ECONOMICO INDICADORES ICOCIV</a:t>
            </a:r>
          </a:p>
          <a:p>
            <a:pPr algn="ctr"/>
            <a:r>
              <a:rPr lang="es-CO" sz="1800" b="1" dirty="0"/>
              <a:t>Por reconocer a través de solución de controversias No.3   </a:t>
            </a:r>
          </a:p>
          <a:p>
            <a:pPr algn="ctr"/>
            <a:r>
              <a:rPr lang="es-CO" sz="1800" b="1" u="sng" dirty="0">
                <a:solidFill>
                  <a:srgbClr val="FF0000"/>
                </a:solidFill>
              </a:rPr>
              <a:t>VALOR $</a:t>
            </a:r>
            <a:r>
              <a:rPr lang="es-CO" b="1" u="sng" dirty="0">
                <a:solidFill>
                  <a:srgbClr val="FF0000"/>
                </a:solidFill>
              </a:rPr>
              <a:t>1.161.120.984</a:t>
            </a:r>
            <a:r>
              <a:rPr lang="es-CO" sz="1800" b="1" u="sng" dirty="0">
                <a:solidFill>
                  <a:srgbClr val="FF0000"/>
                </a:solidFill>
              </a:rPr>
              <a:t>  COSTO DIRECTO COP + AIU</a:t>
            </a:r>
            <a:endParaRPr lang="es-CO" b="1" dirty="0">
              <a:solidFill>
                <a:srgbClr val="000000"/>
              </a:solidFill>
              <a:latin typeface="Calibri" panose="020F0502020204030204" pitchFamily="34" charset="0"/>
              <a:cs typeface="Arial" panose="020B0604020202020204" pitchFamily="34" charset="0"/>
            </a:endParaRPr>
          </a:p>
          <a:p>
            <a:pPr algn="ctr"/>
            <a:endParaRPr lang="es-CO" b="1" dirty="0">
              <a:solidFill>
                <a:srgbClr val="000000"/>
              </a:solidFill>
              <a:latin typeface="Calibri" panose="020F050202020403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pic>
        <p:nvPicPr>
          <p:cNvPr id="4" name="Imagen 3">
            <a:extLst>
              <a:ext uri="{FF2B5EF4-FFF2-40B4-BE49-F238E27FC236}">
                <a16:creationId xmlns:a16="http://schemas.microsoft.com/office/drawing/2014/main" id="{0EAAFB6F-D9CA-9103-8CF9-41C50E55E9E0}"/>
              </a:ext>
            </a:extLst>
          </p:cNvPr>
          <p:cNvPicPr>
            <a:picLocks noChangeAspect="1"/>
          </p:cNvPicPr>
          <p:nvPr/>
        </p:nvPicPr>
        <p:blipFill>
          <a:blip r:embed="rId4"/>
          <a:stretch>
            <a:fillRect/>
          </a:stretch>
        </p:blipFill>
        <p:spPr>
          <a:xfrm>
            <a:off x="220554" y="1878675"/>
            <a:ext cx="11533642" cy="4859403"/>
          </a:xfrm>
          <a:prstGeom prst="rect">
            <a:avLst/>
          </a:prstGeom>
        </p:spPr>
      </p:pic>
      <p:sp>
        <p:nvSpPr>
          <p:cNvPr id="9" name="CuadroTexto 8">
            <a:extLst>
              <a:ext uri="{FF2B5EF4-FFF2-40B4-BE49-F238E27FC236}">
                <a16:creationId xmlns:a16="http://schemas.microsoft.com/office/drawing/2014/main" id="{618847A3-0A7B-8D43-96BC-5029F6A3E3D3}"/>
              </a:ext>
            </a:extLst>
          </p:cNvPr>
          <p:cNvSpPr txBox="1"/>
          <p:nvPr/>
        </p:nvSpPr>
        <p:spPr>
          <a:xfrm>
            <a:off x="1124207" y="5912244"/>
            <a:ext cx="2448049" cy="369332"/>
          </a:xfrm>
          <a:prstGeom prst="rect">
            <a:avLst/>
          </a:prstGeom>
          <a:noFill/>
        </p:spPr>
        <p:txBody>
          <a:bodyPr wrap="square">
            <a:spAutoFit/>
          </a:bodyPr>
          <a:lstStyle/>
          <a:p>
            <a:r>
              <a:rPr lang="es-CO" dirty="0">
                <a:hlinkClick r:id="rId5"/>
              </a:rPr>
              <a:t>REAJUSTE ICOCIV</a:t>
            </a:r>
            <a:endParaRPr lang="es-CO" dirty="0"/>
          </a:p>
        </p:txBody>
      </p:sp>
      <p:sp>
        <p:nvSpPr>
          <p:cNvPr id="11" name="CuadroTexto 10">
            <a:extLst>
              <a:ext uri="{FF2B5EF4-FFF2-40B4-BE49-F238E27FC236}">
                <a16:creationId xmlns:a16="http://schemas.microsoft.com/office/drawing/2014/main" id="{C003431A-69A2-8EC5-7DAD-811CBEA8ED77}"/>
              </a:ext>
            </a:extLst>
          </p:cNvPr>
          <p:cNvSpPr txBox="1"/>
          <p:nvPr/>
        </p:nvSpPr>
        <p:spPr>
          <a:xfrm>
            <a:off x="1091471" y="6281576"/>
            <a:ext cx="6882384" cy="369332"/>
          </a:xfrm>
          <a:prstGeom prst="rect">
            <a:avLst/>
          </a:prstGeom>
          <a:noFill/>
        </p:spPr>
        <p:txBody>
          <a:bodyPr wrap="square">
            <a:spAutoFit/>
          </a:bodyPr>
          <a:lstStyle/>
          <a:p>
            <a:r>
              <a:rPr lang="es-CO" dirty="0">
                <a:hlinkClick r:id="rId6"/>
              </a:rPr>
              <a:t>REAJASUTE 3 COTIZACIONES MARZO</a:t>
            </a:r>
            <a:endParaRPr lang="es-CO" dirty="0"/>
          </a:p>
        </p:txBody>
      </p:sp>
      <p:sp>
        <p:nvSpPr>
          <p:cNvPr id="14" name="CuadroTexto 13">
            <a:extLst>
              <a:ext uri="{FF2B5EF4-FFF2-40B4-BE49-F238E27FC236}">
                <a16:creationId xmlns:a16="http://schemas.microsoft.com/office/drawing/2014/main" id="{C80B9D62-06B6-C80B-18C7-E2E25FF4FF51}"/>
              </a:ext>
            </a:extLst>
          </p:cNvPr>
          <p:cNvSpPr txBox="1"/>
          <p:nvPr/>
        </p:nvSpPr>
        <p:spPr>
          <a:xfrm>
            <a:off x="2969667" y="5912244"/>
            <a:ext cx="6878594" cy="369332"/>
          </a:xfrm>
          <a:prstGeom prst="rect">
            <a:avLst/>
          </a:prstGeom>
          <a:noFill/>
        </p:spPr>
        <p:txBody>
          <a:bodyPr wrap="square">
            <a:spAutoFit/>
          </a:bodyPr>
          <a:lstStyle/>
          <a:p>
            <a:r>
              <a:rPr lang="es-CO" dirty="0">
                <a:hlinkClick r:id="rId7"/>
              </a:rPr>
              <a:t>OKReclamación incremento precios FONTUR2.xlsx</a:t>
            </a:r>
            <a:endParaRPr lang="es-CO" dirty="0"/>
          </a:p>
        </p:txBody>
      </p:sp>
    </p:spTree>
    <p:extLst>
      <p:ext uri="{BB962C8B-B14F-4D97-AF65-F5344CB8AC3E}">
        <p14:creationId xmlns:p14="http://schemas.microsoft.com/office/powerpoint/2010/main" val="335826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3" y="119921"/>
            <a:ext cx="8331200"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933664" y="903666"/>
            <a:ext cx="7618089" cy="1477328"/>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4. INTERESES BANCARIOS CREDITOS   TRAMITADOS PARA COMPENSAR EL DESEQUILIBRIO ECONOMICO</a:t>
            </a:r>
          </a:p>
          <a:p>
            <a:pPr algn="ctr"/>
            <a:r>
              <a:rPr lang="es-CO" sz="1800" b="1" dirty="0"/>
              <a:t>Por reconocer a través de solución de controversias No.</a:t>
            </a:r>
            <a:r>
              <a:rPr lang="es-CO" b="1" dirty="0"/>
              <a:t>4</a:t>
            </a:r>
            <a:r>
              <a:rPr lang="es-CO" sz="1800" b="1" dirty="0"/>
              <a:t>  </a:t>
            </a:r>
          </a:p>
          <a:p>
            <a:pPr algn="ctr"/>
            <a:r>
              <a:rPr lang="es-CO" sz="1800" b="1" u="sng" dirty="0">
                <a:solidFill>
                  <a:srgbClr val="FF0000"/>
                </a:solidFill>
              </a:rPr>
              <a:t>VALOR $</a:t>
            </a:r>
            <a:r>
              <a:rPr lang="es-CO" b="1" u="sng" dirty="0">
                <a:solidFill>
                  <a:srgbClr val="FF0000"/>
                </a:solidFill>
              </a:rPr>
              <a:t>272.080.565</a:t>
            </a:r>
            <a:endParaRPr lang="es-CO" b="1" dirty="0">
              <a:solidFill>
                <a:srgbClr val="000000"/>
              </a:solidFill>
              <a:latin typeface="Calibri" panose="020F0502020204030204" pitchFamily="34" charset="0"/>
              <a:cs typeface="Arial" panose="020B0604020202020204" pitchFamily="34" charset="0"/>
            </a:endParaRPr>
          </a:p>
          <a:p>
            <a:pPr algn="ctr"/>
            <a:endParaRPr lang="es-CO" b="1" dirty="0">
              <a:solidFill>
                <a:srgbClr val="000000"/>
              </a:solidFill>
              <a:latin typeface="Calibri" panose="020F050202020403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sp>
        <p:nvSpPr>
          <p:cNvPr id="4" name="CuadroTexto 3">
            <a:extLst>
              <a:ext uri="{FF2B5EF4-FFF2-40B4-BE49-F238E27FC236}">
                <a16:creationId xmlns:a16="http://schemas.microsoft.com/office/drawing/2014/main" id="{343549B6-D15F-DD11-E7A4-8ECEFDCDB5C6}"/>
              </a:ext>
            </a:extLst>
          </p:cNvPr>
          <p:cNvSpPr txBox="1"/>
          <p:nvPr/>
        </p:nvSpPr>
        <p:spPr>
          <a:xfrm>
            <a:off x="590734" y="2108306"/>
            <a:ext cx="6884126" cy="369332"/>
          </a:xfrm>
          <a:prstGeom prst="rect">
            <a:avLst/>
          </a:prstGeom>
          <a:noFill/>
        </p:spPr>
        <p:txBody>
          <a:bodyPr wrap="square">
            <a:spAutoFit/>
          </a:bodyPr>
          <a:lstStyle/>
          <a:p>
            <a:r>
              <a:rPr lang="es-CO" dirty="0">
                <a:hlinkClick r:id="rId4"/>
              </a:rPr>
              <a:t>CREDITOS VIGENTE CONSORCIO BATALLA DEL PIENTA.pdf</a:t>
            </a:r>
            <a:endParaRPr lang="es-CO" dirty="0"/>
          </a:p>
        </p:txBody>
      </p:sp>
      <p:sp>
        <p:nvSpPr>
          <p:cNvPr id="10" name="CuadroTexto 9">
            <a:extLst>
              <a:ext uri="{FF2B5EF4-FFF2-40B4-BE49-F238E27FC236}">
                <a16:creationId xmlns:a16="http://schemas.microsoft.com/office/drawing/2014/main" id="{1E2D0C3A-89FE-9843-B6D6-2FC16CC42DE8}"/>
              </a:ext>
            </a:extLst>
          </p:cNvPr>
          <p:cNvSpPr txBox="1"/>
          <p:nvPr/>
        </p:nvSpPr>
        <p:spPr>
          <a:xfrm>
            <a:off x="590734" y="2490073"/>
            <a:ext cx="6884126" cy="369332"/>
          </a:xfrm>
          <a:prstGeom prst="rect">
            <a:avLst/>
          </a:prstGeom>
          <a:noFill/>
        </p:spPr>
        <p:txBody>
          <a:bodyPr wrap="square">
            <a:spAutoFit/>
          </a:bodyPr>
          <a:lstStyle/>
          <a:p>
            <a:r>
              <a:rPr lang="es-CO" dirty="0">
                <a:hlinkClick r:id="rId5"/>
              </a:rPr>
              <a:t>INTERESES EN SUSPENSION 3.pdf</a:t>
            </a:r>
            <a:endParaRPr lang="es-CO" dirty="0"/>
          </a:p>
        </p:txBody>
      </p:sp>
      <p:graphicFrame>
        <p:nvGraphicFramePr>
          <p:cNvPr id="13" name="Tabla 12">
            <a:extLst>
              <a:ext uri="{FF2B5EF4-FFF2-40B4-BE49-F238E27FC236}">
                <a16:creationId xmlns:a16="http://schemas.microsoft.com/office/drawing/2014/main" id="{F87E89B4-D587-4BFA-EBF6-A4C1E16FDE49}"/>
              </a:ext>
            </a:extLst>
          </p:cNvPr>
          <p:cNvGraphicFramePr>
            <a:graphicFrameLocks noGrp="1"/>
          </p:cNvGraphicFramePr>
          <p:nvPr>
            <p:extLst>
              <p:ext uri="{D42A27DB-BD31-4B8C-83A1-F6EECF244321}">
                <p14:modId xmlns:p14="http://schemas.microsoft.com/office/powerpoint/2010/main" val="3657427462"/>
              </p:ext>
            </p:extLst>
          </p:nvPr>
        </p:nvGraphicFramePr>
        <p:xfrm>
          <a:off x="220553" y="3223322"/>
          <a:ext cx="11876349" cy="3516304"/>
        </p:xfrm>
        <a:graphic>
          <a:graphicData uri="http://schemas.openxmlformats.org/drawingml/2006/table">
            <a:tbl>
              <a:tblPr/>
              <a:tblGrid>
                <a:gridCol w="2992910">
                  <a:extLst>
                    <a:ext uri="{9D8B030D-6E8A-4147-A177-3AD203B41FA5}">
                      <a16:colId xmlns:a16="http://schemas.microsoft.com/office/drawing/2014/main" val="629363727"/>
                    </a:ext>
                  </a:extLst>
                </a:gridCol>
                <a:gridCol w="8883439">
                  <a:extLst>
                    <a:ext uri="{9D8B030D-6E8A-4147-A177-3AD203B41FA5}">
                      <a16:colId xmlns:a16="http://schemas.microsoft.com/office/drawing/2014/main" val="3493233782"/>
                    </a:ext>
                  </a:extLst>
                </a:gridCol>
              </a:tblGrid>
              <a:tr h="893446">
                <a:tc>
                  <a:txBody>
                    <a:bodyPr/>
                    <a:lstStyle/>
                    <a:p>
                      <a:pPr algn="l" fontAlgn="base"/>
                      <a:r>
                        <a:rPr lang="es-CO" sz="1400" b="0" i="0" dirty="0">
                          <a:solidFill>
                            <a:srgbClr val="000000"/>
                          </a:solidFill>
                          <a:effectLst/>
                        </a:rPr>
                        <a:t>MONTO DEL CREDITO VIGENTE BANCOLOMBIA XCONSORCIO BARALLA</a:t>
                      </a:r>
                    </a:p>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endParaRPr lang="es-CO" sz="1400" b="0" i="0" dirty="0">
                        <a:solidFill>
                          <a:srgbClr val="000000"/>
                        </a:solidFill>
                        <a:effectLst/>
                      </a:endParaRPr>
                    </a:p>
                    <a:p>
                      <a:pPr algn="l" fontAlgn="base"/>
                      <a:endParaRPr lang="es-CO" sz="1400" b="0" i="0" dirty="0">
                        <a:solidFill>
                          <a:srgbClr val="000000"/>
                        </a:solidFill>
                        <a:effectLst/>
                      </a:endParaRPr>
                    </a:p>
                    <a:p>
                      <a:pPr algn="l" fontAlgn="base"/>
                      <a:endParaRPr lang="es-CO" sz="1400" b="0" i="0" dirty="0">
                        <a:solidFill>
                          <a:srgbClr val="000000"/>
                        </a:solidFill>
                        <a:effectLst/>
                      </a:endParaRPr>
                    </a:p>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00565762"/>
                  </a:ext>
                </a:extLst>
              </a:tr>
              <a:tr h="947944">
                <a:tc>
                  <a:txBody>
                    <a:bodyPr/>
                    <a:lstStyle/>
                    <a:p>
                      <a:pPr algn="l" fontAlgn="base"/>
                      <a:r>
                        <a:rPr lang="es-CO" sz="1400" b="0" i="0" dirty="0">
                          <a:solidFill>
                            <a:srgbClr val="000000"/>
                          </a:solidFill>
                          <a:effectLst/>
                        </a:rPr>
                        <a:t>INTERES DESDE EL 13 MARZO DE 2024 A JUNIO 4 DE 2024  =14.66 MESES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marL="0" algn="l" defTabSz="914400" rtl="0" eaLnBrk="1" fontAlgn="base" latinLnBrk="0" hangingPunct="1"/>
                      <a:endParaRPr lang="es-CO" sz="1400" b="1" dirty="0">
                        <a:latin typeface="Arial" panose="020B0604020202020204" pitchFamily="34" charset="0"/>
                        <a:cs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54697837"/>
                  </a:ext>
                </a:extLst>
              </a:tr>
              <a:tr h="419446">
                <a:tc>
                  <a:txBody>
                    <a:bodyPr/>
                    <a:lstStyle/>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endParaRPr lang="es-CO" sz="14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433163823"/>
                  </a:ext>
                </a:extLst>
              </a:tr>
              <a:tr h="367015">
                <a:tc>
                  <a:txBody>
                    <a:bodyPr/>
                    <a:lstStyle/>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92124138"/>
                  </a:ext>
                </a:extLst>
              </a:tr>
              <a:tr h="532219">
                <a:tc>
                  <a:txBody>
                    <a:bodyPr/>
                    <a:lstStyle/>
                    <a:p>
                      <a:pPr algn="l" fontAlgn="base"/>
                      <a:endParaRPr lang="es-CO" sz="12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51433166"/>
                  </a:ext>
                </a:extLst>
              </a:tr>
              <a:tr h="288208">
                <a:tc>
                  <a:txBody>
                    <a:bodyPr/>
                    <a:lstStyle/>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fontAlgn="base"/>
                      <a:endParaRPr lang="es-CO" sz="1400" b="0" i="0" dirty="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1228719"/>
                  </a:ext>
                </a:extLst>
              </a:tr>
            </a:tbl>
          </a:graphicData>
        </a:graphic>
      </p:graphicFrame>
      <p:pic>
        <p:nvPicPr>
          <p:cNvPr id="14" name="Imagen 13">
            <a:extLst>
              <a:ext uri="{FF2B5EF4-FFF2-40B4-BE49-F238E27FC236}">
                <a16:creationId xmlns:a16="http://schemas.microsoft.com/office/drawing/2014/main" id="{84415C8D-60E7-AA2A-0D6B-F6D8DAA44FD1}"/>
              </a:ext>
            </a:extLst>
          </p:cNvPr>
          <p:cNvPicPr>
            <a:picLocks noChangeAspect="1"/>
          </p:cNvPicPr>
          <p:nvPr/>
        </p:nvPicPr>
        <p:blipFill>
          <a:blip r:embed="rId6"/>
          <a:stretch>
            <a:fillRect/>
          </a:stretch>
        </p:blipFill>
        <p:spPr>
          <a:xfrm>
            <a:off x="3278332" y="3223322"/>
            <a:ext cx="7772400" cy="663140"/>
          </a:xfrm>
          <a:prstGeom prst="rect">
            <a:avLst/>
          </a:prstGeom>
        </p:spPr>
      </p:pic>
      <p:pic>
        <p:nvPicPr>
          <p:cNvPr id="16" name="Imagen 15">
            <a:extLst>
              <a:ext uri="{FF2B5EF4-FFF2-40B4-BE49-F238E27FC236}">
                <a16:creationId xmlns:a16="http://schemas.microsoft.com/office/drawing/2014/main" id="{0CAD1520-1F01-9251-9439-99805B7BFFEB}"/>
              </a:ext>
            </a:extLst>
          </p:cNvPr>
          <p:cNvPicPr>
            <a:picLocks noChangeAspect="1"/>
          </p:cNvPicPr>
          <p:nvPr/>
        </p:nvPicPr>
        <p:blipFill>
          <a:blip r:embed="rId7"/>
          <a:stretch>
            <a:fillRect/>
          </a:stretch>
        </p:blipFill>
        <p:spPr>
          <a:xfrm>
            <a:off x="3429000" y="4166128"/>
            <a:ext cx="5334000" cy="812800"/>
          </a:xfrm>
          <a:prstGeom prst="rect">
            <a:avLst/>
          </a:prstGeom>
        </p:spPr>
      </p:pic>
      <p:sp>
        <p:nvSpPr>
          <p:cNvPr id="18" name="CuadroTexto 17">
            <a:extLst>
              <a:ext uri="{FF2B5EF4-FFF2-40B4-BE49-F238E27FC236}">
                <a16:creationId xmlns:a16="http://schemas.microsoft.com/office/drawing/2014/main" id="{53F8E039-385C-8883-ACB5-6D529FFBFC73}"/>
              </a:ext>
            </a:extLst>
          </p:cNvPr>
          <p:cNvSpPr txBox="1"/>
          <p:nvPr/>
        </p:nvSpPr>
        <p:spPr>
          <a:xfrm>
            <a:off x="608154" y="2853188"/>
            <a:ext cx="6900862" cy="369332"/>
          </a:xfrm>
          <a:prstGeom prst="rect">
            <a:avLst/>
          </a:prstGeom>
          <a:noFill/>
        </p:spPr>
        <p:txBody>
          <a:bodyPr wrap="square">
            <a:spAutoFit/>
          </a:bodyPr>
          <a:lstStyle/>
          <a:p>
            <a:r>
              <a:rPr lang="es-CO" dirty="0">
                <a:hlinkClick r:id="rId8"/>
              </a:rPr>
              <a:t>INTERES X 12 MESES.pdf</a:t>
            </a:r>
            <a:endParaRPr lang="es-CO" dirty="0"/>
          </a:p>
        </p:txBody>
      </p:sp>
    </p:spTree>
    <p:extLst>
      <p:ext uri="{BB962C8B-B14F-4D97-AF65-F5344CB8AC3E}">
        <p14:creationId xmlns:p14="http://schemas.microsoft.com/office/powerpoint/2010/main" val="416604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dirty="0">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3" y="119921"/>
            <a:ext cx="8331200"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723618" y="1353625"/>
            <a:ext cx="7618089" cy="923330"/>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4. INTERESES BANCARIOS CREDITOS   TRAMITADOS PARA COMPENSAR EL </a:t>
            </a:r>
            <a:r>
              <a:rPr lang="es-ES" b="1" dirty="0">
                <a:solidFill>
                  <a:srgbClr val="000000"/>
                </a:solidFill>
                <a:latin typeface="Calibri" panose="020F0502020204030204" pitchFamily="34" charset="0"/>
                <a:cs typeface="Arial" panose="020B0604020202020204" pitchFamily="34" charset="0"/>
              </a:rPr>
              <a:t>DESEQUILIBRIO ECONOMICO</a:t>
            </a:r>
          </a:p>
          <a:p>
            <a:pPr algn="ctr"/>
            <a:r>
              <a:rPr lang="es-ES" b="1" dirty="0">
                <a:solidFill>
                  <a:srgbClr val="000000"/>
                </a:solidFill>
                <a:latin typeface="Calibri" panose="020F0502020204030204" pitchFamily="34" charset="0"/>
                <a:cs typeface="Arial" panose="020B0604020202020204" pitchFamily="34" charset="0"/>
              </a:rPr>
              <a:t>Por reconocer a través de solución de controversias No.4 </a:t>
            </a:r>
            <a:endParaRPr lang="es-CO" b="1" dirty="0">
              <a:solidFill>
                <a:srgbClr val="000000"/>
              </a:solidFill>
              <a:latin typeface="Calibri" panose="020F050202020403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sp>
        <p:nvSpPr>
          <p:cNvPr id="4" name="CuadroTexto 3">
            <a:extLst>
              <a:ext uri="{FF2B5EF4-FFF2-40B4-BE49-F238E27FC236}">
                <a16:creationId xmlns:a16="http://schemas.microsoft.com/office/drawing/2014/main" id="{1CBC3B40-7C9D-E08D-69BB-34DB45011915}"/>
              </a:ext>
            </a:extLst>
          </p:cNvPr>
          <p:cNvSpPr txBox="1"/>
          <p:nvPr/>
        </p:nvSpPr>
        <p:spPr>
          <a:xfrm>
            <a:off x="873760" y="2000250"/>
            <a:ext cx="9813290" cy="4026102"/>
          </a:xfrm>
          <a:prstGeom prst="rect">
            <a:avLst/>
          </a:prstGeom>
          <a:noFill/>
        </p:spPr>
        <p:txBody>
          <a:bodyPr wrap="square">
            <a:spAutoFit/>
          </a:bodyPr>
          <a:lstStyle/>
          <a:p>
            <a:pPr marR="554355" lvl="0" algn="just">
              <a:lnSpc>
                <a:spcPct val="123000"/>
              </a:lnSpc>
              <a:spcAft>
                <a:spcPts val="0"/>
              </a:spcAft>
              <a:tabLst>
                <a:tab pos="803910" algn="l"/>
              </a:tabLst>
            </a:pPr>
            <a:endParaRPr lang="es-CO" sz="1000" b="1" dirty="0"/>
          </a:p>
          <a:p>
            <a:pPr marR="554355" lvl="0" algn="just">
              <a:lnSpc>
                <a:spcPct val="123000"/>
              </a:lnSpc>
              <a:spcAft>
                <a:spcPts val="0"/>
              </a:spcAft>
              <a:tabLst>
                <a:tab pos="803910" algn="l"/>
              </a:tabLst>
            </a:pPr>
            <a:r>
              <a:rPr lang="es-CO" sz="1000" b="1" dirty="0"/>
              <a:t> </a:t>
            </a:r>
            <a:r>
              <a:rPr lang="es-CO" sz="1400" b="1" dirty="0">
                <a:effectLst/>
                <a:latin typeface="Arial" panose="020B0604020202020204" pitchFamily="34" charset="0"/>
                <a:ea typeface="Arial" panose="020B0604020202020204" pitchFamily="34" charset="0"/>
              </a:rPr>
              <a:t>EL CONTRATISTA </a:t>
            </a:r>
            <a:r>
              <a:rPr lang="es-CO" sz="1400" dirty="0">
                <a:effectLst/>
                <a:latin typeface="Arial" panose="020B0604020202020204" pitchFamily="34" charset="0"/>
                <a:ea typeface="Arial" panose="020B0604020202020204" pitchFamily="34" charset="0"/>
              </a:rPr>
              <a:t>deberá ejecutar las mayores cantidades de obra que resulten necesarias para el correcto desarrollo y entrega en tiempo y forma del objeto contractual,  utilizando  para ello los mismos precios unitarios contenidos en la oferta económica  presentada en su propuesta y contando con la aprobación vía acta  por  parte de la  </a:t>
            </a:r>
            <a:r>
              <a:rPr lang="es-CO" sz="1400" dirty="0" err="1">
                <a:effectLst/>
                <a:latin typeface="Arial" panose="020B0604020202020204" pitchFamily="34" charset="0"/>
                <a:ea typeface="Arial" panose="020B0604020202020204" pitchFamily="34" charset="0"/>
              </a:rPr>
              <a:t>lnterventoría</a:t>
            </a:r>
            <a:r>
              <a:rPr lang="es-CO" sz="1400" dirty="0">
                <a:effectLst/>
                <a:latin typeface="Arial" panose="020B0604020202020204" pitchFamily="34" charset="0"/>
                <a:ea typeface="Arial" panose="020B0604020202020204" pitchFamily="34" charset="0"/>
              </a:rPr>
              <a:t>  designada  y autorización de la Supervisión. Cuando se presenten mayores cantidades de obra, estas  pueden compensarse mediante acta de balance de mayores y menores cantidades, suscrita entre el Interventor y </a:t>
            </a:r>
            <a:r>
              <a:rPr lang="es-CO" sz="1400" b="1" dirty="0">
                <a:effectLst/>
                <a:latin typeface="Arial" panose="020B0604020202020204" pitchFamily="34" charset="0"/>
                <a:ea typeface="Arial" panose="020B0604020202020204" pitchFamily="34" charset="0"/>
              </a:rPr>
              <a:t>EL CONTRATISTA, </a:t>
            </a:r>
            <a:r>
              <a:rPr lang="es-CO" sz="1400" dirty="0">
                <a:effectLst/>
                <a:latin typeface="Arial" panose="020B0604020202020204" pitchFamily="34" charset="0"/>
                <a:ea typeface="Arial" panose="020B0604020202020204" pitchFamily="34" charset="0"/>
              </a:rPr>
              <a:t>sin que ello supere el valor del</a:t>
            </a:r>
            <a:r>
              <a:rPr lang="es-CO" sz="1400" spc="23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Contrato.</a:t>
            </a:r>
          </a:p>
          <a:p>
            <a:pPr>
              <a:spcBef>
                <a:spcPts val="10"/>
              </a:spcBef>
            </a:pPr>
            <a:endParaRPr lang="es-CO" sz="1400" dirty="0">
              <a:latin typeface="Arial" panose="020B0604020202020204" pitchFamily="34" charset="0"/>
              <a:ea typeface="Arial" panose="020B0604020202020204" pitchFamily="34" charset="0"/>
            </a:endParaRPr>
          </a:p>
          <a:p>
            <a:pPr>
              <a:spcBef>
                <a:spcPts val="10"/>
              </a:spcBef>
            </a:pPr>
            <a:r>
              <a:rPr lang="es-CO" sz="1400" dirty="0">
                <a:effectLst/>
                <a:latin typeface="Arial" panose="020B0604020202020204" pitchFamily="34" charset="0"/>
                <a:ea typeface="Arial" panose="020B0604020202020204" pitchFamily="34" charset="0"/>
              </a:rPr>
              <a:t>Cuando las mayores cantidades sean el resultado de modificaciones en el alcance o especificaciones de las obras, tales cambios deberán ser primero verificados por la </a:t>
            </a:r>
            <a:r>
              <a:rPr lang="es-CO" sz="1400" dirty="0" err="1">
                <a:effectLst/>
                <a:latin typeface="Arial" panose="020B0604020202020204" pitchFamily="34" charset="0"/>
                <a:ea typeface="Arial" panose="020B0604020202020204" pitchFamily="34" charset="0"/>
              </a:rPr>
              <a:t>lnterventoría</a:t>
            </a:r>
            <a:r>
              <a:rPr lang="es-CO" sz="1400" dirty="0">
                <a:effectLst/>
                <a:latin typeface="Arial" panose="020B0604020202020204" pitchFamily="34" charset="0"/>
                <a:ea typeface="Arial" panose="020B0604020202020204" pitchFamily="34" charset="0"/>
              </a:rPr>
              <a:t>, quien los pondrá a consideración para autorización por parte de </a:t>
            </a:r>
            <a:r>
              <a:rPr lang="es-CO" sz="1400" b="1" dirty="0">
                <a:effectLst/>
                <a:latin typeface="Arial" panose="020B0604020202020204" pitchFamily="34" charset="0"/>
                <a:ea typeface="Arial" panose="020B0604020202020204" pitchFamily="34" charset="0"/>
              </a:rPr>
              <a:t>FONTUR </a:t>
            </a:r>
            <a:r>
              <a:rPr lang="es-CO" sz="1400" dirty="0">
                <a:effectLst/>
                <a:latin typeface="Arial" panose="020B0604020202020204" pitchFamily="34" charset="0"/>
                <a:ea typeface="Arial" panose="020B0604020202020204" pitchFamily="34" charset="0"/>
              </a:rPr>
              <a:t>y las otras entidades que hagan parte del convenio y su financiación. </a:t>
            </a:r>
            <a:r>
              <a:rPr lang="es-CO" sz="1400" dirty="0">
                <a:effectLst/>
                <a:highlight>
                  <a:srgbClr val="FFFF00"/>
                </a:highlight>
                <a:latin typeface="Arial" panose="020B0604020202020204" pitchFamily="34" charset="0"/>
                <a:ea typeface="Arial" panose="020B0604020202020204" pitchFamily="34" charset="0"/>
              </a:rPr>
              <a:t>Durante este proceso de revisión y aprobación, </a:t>
            </a:r>
            <a:r>
              <a:rPr lang="es-CO" sz="1400" u="sng" dirty="0">
                <a:solidFill>
                  <a:srgbClr val="FF0000"/>
                </a:solidFill>
                <a:effectLst/>
                <a:highlight>
                  <a:srgbClr val="FFFF00"/>
                </a:highlight>
                <a:latin typeface="Arial" panose="020B0604020202020204" pitchFamily="34" charset="0"/>
                <a:ea typeface="Arial" panose="020B0604020202020204" pitchFamily="34" charset="0"/>
              </a:rPr>
              <a:t>se determinarán los posibles ajustes en costo</a:t>
            </a:r>
            <a:r>
              <a:rPr lang="es-CO" sz="1400" dirty="0">
                <a:effectLst/>
                <a:highlight>
                  <a:srgbClr val="FFFF00"/>
                </a:highlight>
                <a:latin typeface="Arial" panose="020B0604020202020204" pitchFamily="34" charset="0"/>
                <a:ea typeface="Arial" panose="020B0604020202020204" pitchFamily="34" charset="0"/>
              </a:rPr>
              <a:t>, duración y alcance del proyecto, incluyendo modificaciones contractuales y las respectivas fuentes y montos de financiación que fueren pertinentes para asegurar la idónea continuidad de las obras</a:t>
            </a:r>
            <a:r>
              <a:rPr lang="es-CO" sz="1400" dirty="0">
                <a:effectLst/>
                <a:latin typeface="Arial" panose="020B0604020202020204" pitchFamily="34" charset="0"/>
                <a:ea typeface="Arial" panose="020B0604020202020204" pitchFamily="34" charset="0"/>
              </a:rPr>
              <a:t>. Una vez</a:t>
            </a:r>
            <a:r>
              <a:rPr lang="es-CO" sz="1400" spc="-9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obtenida</a:t>
            </a:r>
            <a:r>
              <a:rPr lang="es-CO" sz="1400" spc="-4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la</a:t>
            </a:r>
            <a:r>
              <a:rPr lang="es-CO" sz="1400" spc="-8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aprobación</a:t>
            </a:r>
            <a:r>
              <a:rPr lang="es-CO" sz="1400" spc="-7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y</a:t>
            </a:r>
            <a:r>
              <a:rPr lang="es-CO" sz="1400" spc="-10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confirmada</a:t>
            </a:r>
            <a:r>
              <a:rPr lang="es-CO" sz="1400" spc="-4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la</a:t>
            </a:r>
            <a:r>
              <a:rPr lang="es-CO" sz="1400" spc="-8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disponibilidad</a:t>
            </a:r>
            <a:r>
              <a:rPr lang="es-CO" sz="1400" spc="-12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presupuesta!,</a:t>
            </a:r>
            <a:r>
              <a:rPr lang="es-CO" sz="1400" spc="-35" dirty="0">
                <a:effectLst/>
                <a:latin typeface="Arial" panose="020B0604020202020204" pitchFamily="34" charset="0"/>
                <a:ea typeface="Arial" panose="020B0604020202020204" pitchFamily="34" charset="0"/>
              </a:rPr>
              <a:t> </a:t>
            </a:r>
            <a:r>
              <a:rPr lang="es-CO" sz="1400" b="1" dirty="0">
                <a:effectLst/>
                <a:latin typeface="Arial" panose="020B0604020202020204" pitchFamily="34" charset="0"/>
                <a:ea typeface="Arial" panose="020B0604020202020204" pitchFamily="34" charset="0"/>
              </a:rPr>
              <a:t>EL</a:t>
            </a:r>
            <a:r>
              <a:rPr lang="es-CO" sz="1400" b="1" spc="-125" dirty="0">
                <a:effectLst/>
                <a:latin typeface="Arial" panose="020B0604020202020204" pitchFamily="34" charset="0"/>
                <a:ea typeface="Arial" panose="020B0604020202020204" pitchFamily="34" charset="0"/>
              </a:rPr>
              <a:t> </a:t>
            </a:r>
            <a:r>
              <a:rPr lang="es-CO" sz="1400" b="1" dirty="0">
                <a:effectLst/>
                <a:latin typeface="Arial" panose="020B0604020202020204" pitchFamily="34" charset="0"/>
                <a:ea typeface="Arial" panose="020B0604020202020204" pitchFamily="34" charset="0"/>
              </a:rPr>
              <a:t>CONTRATISTA </a:t>
            </a:r>
            <a:r>
              <a:rPr lang="es-CO" sz="1400" dirty="0">
                <a:effectLst/>
                <a:latin typeface="Arial" panose="020B0604020202020204" pitchFamily="34" charset="0"/>
                <a:ea typeface="Arial" panose="020B0604020202020204" pitchFamily="34" charset="0"/>
              </a:rPr>
              <a:t>deberá</a:t>
            </a:r>
            <a:r>
              <a:rPr lang="es-CO" sz="1400" spc="-6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actualizar</a:t>
            </a:r>
            <a:r>
              <a:rPr lang="es-CO" sz="1400" spc="-4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el</a:t>
            </a:r>
            <a:r>
              <a:rPr lang="es-CO" sz="1400" spc="-7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presupuesto,</a:t>
            </a:r>
            <a:r>
              <a:rPr lang="es-CO" sz="1400" spc="-4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cantidades,</a:t>
            </a:r>
            <a:r>
              <a:rPr lang="es-CO" sz="1400" spc="-3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especificaciones</a:t>
            </a:r>
            <a:r>
              <a:rPr lang="es-CO" sz="1400" spc="-10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y</a:t>
            </a:r>
            <a:r>
              <a:rPr lang="es-CO" sz="1400" spc="-7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Análisis</a:t>
            </a:r>
            <a:r>
              <a:rPr lang="es-CO" sz="1400" spc="-7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de</a:t>
            </a:r>
            <a:r>
              <a:rPr lang="es-CO" sz="1400" spc="-6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Precios</a:t>
            </a:r>
            <a:r>
              <a:rPr lang="es-CO" sz="1400" spc="-7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Unitarios (</a:t>
            </a:r>
            <a:r>
              <a:rPr lang="es-CO" sz="1400" dirty="0" err="1">
                <a:effectLst/>
                <a:latin typeface="Arial" panose="020B0604020202020204" pitchFamily="34" charset="0"/>
                <a:ea typeface="Arial" panose="020B0604020202020204" pitchFamily="34" charset="0"/>
              </a:rPr>
              <a:t>APUs</a:t>
            </a:r>
            <a:r>
              <a:rPr lang="es-CO" sz="1400" dirty="0">
                <a:effectLst/>
                <a:latin typeface="Arial" panose="020B0604020202020204" pitchFamily="34" charset="0"/>
                <a:ea typeface="Arial" panose="020B0604020202020204" pitchFamily="34" charset="0"/>
              </a:rPr>
              <a:t>)</a:t>
            </a:r>
            <a:r>
              <a:rPr lang="es-CO" sz="1400" spc="-8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correspondientes;</a:t>
            </a:r>
            <a:r>
              <a:rPr lang="es-CO" sz="1400" spc="-15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esta</a:t>
            </a:r>
            <a:r>
              <a:rPr lang="es-CO" sz="1400" spc="-9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información</a:t>
            </a:r>
            <a:r>
              <a:rPr lang="es-CO" sz="1400" spc="-8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deberá</a:t>
            </a:r>
            <a:r>
              <a:rPr lang="es-CO" sz="1400" spc="-8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ser</a:t>
            </a:r>
            <a:r>
              <a:rPr lang="es-CO" sz="1400" spc="-12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validada</a:t>
            </a:r>
            <a:r>
              <a:rPr lang="es-CO" sz="1400" spc="-6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por</a:t>
            </a:r>
            <a:r>
              <a:rPr lang="es-CO" sz="1400" spc="-10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la</a:t>
            </a:r>
            <a:r>
              <a:rPr lang="es-CO" sz="1400" spc="-110" dirty="0">
                <a:effectLst/>
                <a:latin typeface="Arial" panose="020B0604020202020204" pitchFamily="34" charset="0"/>
                <a:ea typeface="Arial" panose="020B0604020202020204" pitchFamily="34" charset="0"/>
              </a:rPr>
              <a:t> </a:t>
            </a:r>
            <a:r>
              <a:rPr lang="es-CO" sz="1400" dirty="0" err="1">
                <a:effectLst/>
                <a:latin typeface="Arial" panose="020B0604020202020204" pitchFamily="34" charset="0"/>
                <a:ea typeface="Arial" panose="020B0604020202020204" pitchFamily="34" charset="0"/>
              </a:rPr>
              <a:t>lnterventoría</a:t>
            </a:r>
            <a:r>
              <a:rPr lang="es-CO" sz="1400" dirty="0">
                <a:effectLst/>
                <a:latin typeface="Arial" panose="020B0604020202020204" pitchFamily="34" charset="0"/>
                <a:ea typeface="Arial" panose="020B0604020202020204" pitchFamily="34" charset="0"/>
              </a:rPr>
              <a:t>,</a:t>
            </a:r>
            <a:r>
              <a:rPr lang="es-CO" sz="1400" spc="-13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de</a:t>
            </a:r>
            <a:r>
              <a:rPr lang="es-CO" sz="1400" spc="-11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manera que</a:t>
            </a:r>
            <a:r>
              <a:rPr lang="es-CO" sz="1400" spc="-8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los</a:t>
            </a:r>
            <a:r>
              <a:rPr lang="es-CO" sz="1400" spc="-8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cambios</a:t>
            </a:r>
            <a:r>
              <a:rPr lang="es-CO" sz="1400" spc="-5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aprobados</a:t>
            </a:r>
            <a:r>
              <a:rPr lang="es-CO" sz="1400" spc="-2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se</a:t>
            </a:r>
            <a:r>
              <a:rPr lang="es-CO" sz="1400" spc="-8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mantengan</a:t>
            </a:r>
            <a:r>
              <a:rPr lang="es-CO" sz="1400" spc="-2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en</a:t>
            </a:r>
            <a:r>
              <a:rPr lang="es-CO" sz="1400" spc="-9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concordancia</a:t>
            </a:r>
            <a:r>
              <a:rPr lang="es-CO" sz="1400" spc="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con</a:t>
            </a:r>
            <a:r>
              <a:rPr lang="es-CO" sz="1400" spc="-7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las</a:t>
            </a:r>
            <a:r>
              <a:rPr lang="es-CO" sz="1400" spc="-6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necesidades</a:t>
            </a:r>
            <a:r>
              <a:rPr lang="es-CO" sz="1400" spc="-25"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del</a:t>
            </a:r>
            <a:r>
              <a:rPr lang="es-CO" sz="1400" spc="-20" dirty="0">
                <a:effectLst/>
                <a:latin typeface="Arial" panose="020B0604020202020204" pitchFamily="34" charset="0"/>
                <a:ea typeface="Arial" panose="020B0604020202020204" pitchFamily="34" charset="0"/>
              </a:rPr>
              <a:t> </a:t>
            </a:r>
            <a:r>
              <a:rPr lang="es-CO" sz="1400" dirty="0">
                <a:effectLst/>
                <a:latin typeface="Arial" panose="020B0604020202020204" pitchFamily="34" charset="0"/>
                <a:ea typeface="Arial" panose="020B0604020202020204" pitchFamily="34" charset="0"/>
              </a:rPr>
              <a:t>proyecto y los nuevos recursos</a:t>
            </a:r>
          </a:p>
        </p:txBody>
      </p:sp>
    </p:spTree>
    <p:extLst>
      <p:ext uri="{BB962C8B-B14F-4D97-AF65-F5344CB8AC3E}">
        <p14:creationId xmlns:p14="http://schemas.microsoft.com/office/powerpoint/2010/main" val="320970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B462C025-9055-3A5D-93AC-3FBCF0BC6AD7}"/>
              </a:ext>
            </a:extLst>
          </p:cNvPr>
          <p:cNvSpPr>
            <a:spLocks noGrp="1"/>
          </p:cNvSpPr>
          <p:nvPr>
            <p:ph type="subTitle" idx="1"/>
          </p:nvPr>
        </p:nvSpPr>
        <p:spPr>
          <a:xfrm>
            <a:off x="3278332" y="9603221"/>
            <a:ext cx="2508662" cy="404894"/>
          </a:xfrm>
        </p:spPr>
        <p:txBody>
          <a:bodyPr>
            <a:normAutofit fontScale="70000" lnSpcReduction="20000"/>
          </a:bodyPr>
          <a:lstStyle/>
          <a:p>
            <a:pPr algn="l"/>
            <a:r>
              <a:rPr lang="es-CO">
                <a:solidFill>
                  <a:srgbClr val="90CDC4"/>
                </a:solidFill>
              </a:rPr>
              <a:t>¡USME EL MEJOR HOGAR!</a:t>
            </a:r>
          </a:p>
        </p:txBody>
      </p:sp>
      <p:pic>
        <p:nvPicPr>
          <p:cNvPr id="8" name="Picture 7">
            <a:extLst>
              <a:ext uri="{FF2B5EF4-FFF2-40B4-BE49-F238E27FC236}">
                <a16:creationId xmlns:a16="http://schemas.microsoft.com/office/drawing/2014/main" id="{BB21F866-69F7-F558-9353-D7295338D848}"/>
              </a:ext>
            </a:extLst>
          </p:cNvPr>
          <p:cNvPicPr>
            <a:picLocks noChangeAspect="1"/>
          </p:cNvPicPr>
          <p:nvPr/>
        </p:nvPicPr>
        <p:blipFill>
          <a:blip r:embed="rId2"/>
          <a:stretch>
            <a:fillRect/>
          </a:stretch>
        </p:blipFill>
        <p:spPr>
          <a:xfrm>
            <a:off x="-1565302" y="787078"/>
            <a:ext cx="782368" cy="4299995"/>
          </a:xfrm>
          <a:prstGeom prst="rect">
            <a:avLst/>
          </a:prstGeom>
        </p:spPr>
      </p:pic>
      <p:sp>
        <p:nvSpPr>
          <p:cNvPr id="41" name="Rectangle 39">
            <a:extLst>
              <a:ext uri="{FF2B5EF4-FFF2-40B4-BE49-F238E27FC236}">
                <a16:creationId xmlns:a16="http://schemas.microsoft.com/office/drawing/2014/main" id="{543EF68B-141F-D2FE-FD1F-CEF8775A6491}"/>
              </a:ext>
            </a:extLst>
          </p:cNvPr>
          <p:cNvSpPr/>
          <p:nvPr/>
        </p:nvSpPr>
        <p:spPr>
          <a:xfrm flipV="1">
            <a:off x="220553" y="6003686"/>
            <a:ext cx="8624220" cy="868243"/>
          </a:xfrm>
          <a:custGeom>
            <a:avLst/>
            <a:gdLst>
              <a:gd name="connsiteX0" fmla="*/ 0 w 8624220"/>
              <a:gd name="connsiteY0" fmla="*/ 0 h 729803"/>
              <a:gd name="connsiteX1" fmla="*/ 8624220 w 8624220"/>
              <a:gd name="connsiteY1" fmla="*/ 0 h 729803"/>
              <a:gd name="connsiteX2" fmla="*/ 8624220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837141 w 8624220"/>
              <a:gd name="connsiteY2" fmla="*/ 729803 h 729803"/>
              <a:gd name="connsiteX3" fmla="*/ 0 w 8624220"/>
              <a:gd name="connsiteY3" fmla="*/ 729803 h 729803"/>
              <a:gd name="connsiteX4" fmla="*/ 0 w 8624220"/>
              <a:gd name="connsiteY4" fmla="*/ 0 h 729803"/>
              <a:gd name="connsiteX0" fmla="*/ 0 w 8624220"/>
              <a:gd name="connsiteY0" fmla="*/ 0 h 729803"/>
              <a:gd name="connsiteX1" fmla="*/ 8624220 w 8624220"/>
              <a:gd name="connsiteY1" fmla="*/ 0 h 729803"/>
              <a:gd name="connsiteX2" fmla="*/ 7675095 w 8624220"/>
              <a:gd name="connsiteY2" fmla="*/ 729803 h 729803"/>
              <a:gd name="connsiteX3" fmla="*/ 0 w 8624220"/>
              <a:gd name="connsiteY3" fmla="*/ 729803 h 729803"/>
              <a:gd name="connsiteX4" fmla="*/ 0 w 8624220"/>
              <a:gd name="connsiteY4" fmla="*/ 0 h 72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4220" h="729803">
                <a:moveTo>
                  <a:pt x="0" y="0"/>
                </a:moveTo>
                <a:lnTo>
                  <a:pt x="8624220" y="0"/>
                </a:lnTo>
                <a:lnTo>
                  <a:pt x="7675095" y="729803"/>
                </a:lnTo>
                <a:lnTo>
                  <a:pt x="0" y="729803"/>
                </a:lnTo>
                <a:lnTo>
                  <a:pt x="0" y="0"/>
                </a:lnTo>
                <a:close/>
              </a:path>
            </a:pathLst>
          </a:custGeom>
          <a:solidFill>
            <a:srgbClr val="1C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7" name="Rectangle 6">
            <a:extLst>
              <a:ext uri="{FF2B5EF4-FFF2-40B4-BE49-F238E27FC236}">
                <a16:creationId xmlns:a16="http://schemas.microsoft.com/office/drawing/2014/main" id="{BEE73BBE-AAD9-6E53-9A45-6F5A21E48B1F}"/>
              </a:ext>
            </a:extLst>
          </p:cNvPr>
          <p:cNvSpPr/>
          <p:nvPr/>
        </p:nvSpPr>
        <p:spPr>
          <a:xfrm>
            <a:off x="220553" y="119921"/>
            <a:ext cx="8331200" cy="85537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highlight>
                <a:srgbClr val="FFDF43"/>
              </a:highlight>
            </a:endParaRPr>
          </a:p>
        </p:txBody>
      </p:sp>
      <p:sp>
        <p:nvSpPr>
          <p:cNvPr id="12" name="CuadroTexto 1">
            <a:extLst>
              <a:ext uri="{FF2B5EF4-FFF2-40B4-BE49-F238E27FC236}">
                <a16:creationId xmlns:a16="http://schemas.microsoft.com/office/drawing/2014/main" id="{AB3C1B51-099E-ABEE-7674-CC786643FF59}"/>
              </a:ext>
            </a:extLst>
          </p:cNvPr>
          <p:cNvSpPr txBox="1"/>
          <p:nvPr/>
        </p:nvSpPr>
        <p:spPr>
          <a:xfrm>
            <a:off x="590734" y="237521"/>
            <a:ext cx="7415857" cy="646331"/>
          </a:xfrm>
          <a:prstGeom prst="rect">
            <a:avLst/>
          </a:prstGeom>
          <a:noFill/>
        </p:spPr>
        <p:txBody>
          <a:bodyPr wrap="square">
            <a:spAutoFit/>
          </a:bodyPr>
          <a:lstStyle>
            <a:defPPr>
              <a:defRPr lang="es-CO"/>
            </a:defPPr>
            <a:lvl1pPr>
              <a:defRPr sz="2400">
                <a:latin typeface="Tw Cen MT Condensed" panose="020B0606020104020203" pitchFamily="34" charset="0"/>
              </a:defRPr>
            </a:lvl1pPr>
          </a:lstStyle>
          <a:p>
            <a:r>
              <a:rPr lang="es-CO" sz="1800" b="1" dirty="0">
                <a:latin typeface="Arial" panose="020B0604020202020204" pitchFamily="34" charset="0"/>
                <a:cs typeface="Arial" panose="020B0604020202020204" pitchFamily="34" charset="0"/>
              </a:rPr>
              <a:t>Contrato No  FNTC-031-2021 –CONSORCIO BATALLA DEL PIENTA</a:t>
            </a:r>
          </a:p>
          <a:p>
            <a:r>
              <a:rPr lang="es-CO" sz="1800" b="1" dirty="0">
                <a:effectLst/>
                <a:latin typeface="Arial" panose="020B0604020202020204" pitchFamily="34" charset="0"/>
                <a:cs typeface="Arial" panose="020B0604020202020204" pitchFamily="34" charset="0"/>
              </a:rPr>
              <a:t>PUNTOS DE CONCILIACION </a:t>
            </a:r>
            <a:endParaRPr lang="es-CO" sz="2000" b="1" dirty="0">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ECC7A56-231D-BF97-8206-8F7DA8D2537B}"/>
              </a:ext>
            </a:extLst>
          </p:cNvPr>
          <p:cNvSpPr txBox="1"/>
          <p:nvPr/>
        </p:nvSpPr>
        <p:spPr>
          <a:xfrm>
            <a:off x="-72467" y="903666"/>
            <a:ext cx="9098147" cy="923330"/>
          </a:xfrm>
          <a:prstGeom prst="rect">
            <a:avLst/>
          </a:prstGeom>
          <a:noFill/>
        </p:spPr>
        <p:txBody>
          <a:bodyPr wrap="square" rtlCol="0">
            <a:spAutoFit/>
          </a:bodyPr>
          <a:lstStyle/>
          <a:p>
            <a:pPr algn="ctr"/>
            <a:r>
              <a:rPr lang="es-CO" b="1" dirty="0">
                <a:solidFill>
                  <a:srgbClr val="000000"/>
                </a:solidFill>
                <a:latin typeface="Calibri" panose="020F0502020204030204" pitchFamily="34" charset="0"/>
                <a:cs typeface="Arial" panose="020B0604020202020204" pitchFamily="34" charset="0"/>
              </a:rPr>
              <a:t>5. MAYOR PERMANENCIA SUPENSIONES  PARA COMPENSAR EL DESEQUILIBRIO ECONOMICO</a:t>
            </a:r>
          </a:p>
          <a:p>
            <a:pPr algn="ctr"/>
            <a:r>
              <a:rPr lang="es-CO" sz="1800" b="1" dirty="0"/>
              <a:t>Por reconocer a través de solución de controversias No.5  </a:t>
            </a:r>
            <a:r>
              <a:rPr lang="es-CO" b="1" dirty="0"/>
              <a:t> </a:t>
            </a:r>
            <a:r>
              <a:rPr lang="es-CO" sz="1800" b="1" u="sng" dirty="0">
                <a:solidFill>
                  <a:srgbClr val="FF0000"/>
                </a:solidFill>
              </a:rPr>
              <a:t>VALOR $</a:t>
            </a:r>
            <a:r>
              <a:rPr lang="es-CO" b="1" u="sng" dirty="0">
                <a:solidFill>
                  <a:srgbClr val="FF0000"/>
                </a:solidFill>
              </a:rPr>
              <a:t>238.330.527</a:t>
            </a:r>
            <a:endParaRPr lang="es-CO" b="1" dirty="0">
              <a:solidFill>
                <a:srgbClr val="000000"/>
              </a:solidFill>
              <a:latin typeface="Calibri" panose="020F0502020204030204" pitchFamily="34" charset="0"/>
              <a:cs typeface="Arial" panose="020B0604020202020204" pitchFamily="34" charset="0"/>
            </a:endParaRPr>
          </a:p>
          <a:p>
            <a:pPr algn="ctr"/>
            <a:endParaRPr lang="es-CO" b="1" dirty="0">
              <a:solidFill>
                <a:srgbClr val="000000"/>
              </a:solidFill>
              <a:latin typeface="Calibri" panose="020F0502020204030204" pitchFamily="34" charset="0"/>
              <a:cs typeface="Arial" panose="020B0604020202020204" pitchFamily="34" charset="0"/>
            </a:endParaRPr>
          </a:p>
        </p:txBody>
      </p:sp>
      <p:pic>
        <p:nvPicPr>
          <p:cNvPr id="2" name="image1.jpeg">
            <a:extLst>
              <a:ext uri="{FF2B5EF4-FFF2-40B4-BE49-F238E27FC236}">
                <a16:creationId xmlns:a16="http://schemas.microsoft.com/office/drawing/2014/main" id="{3D7526DF-54CB-A5F5-585D-14832EFB01FD}"/>
              </a:ext>
            </a:extLst>
          </p:cNvPr>
          <p:cNvPicPr>
            <a:picLocks noChangeAspect="1"/>
          </p:cNvPicPr>
          <p:nvPr/>
        </p:nvPicPr>
        <p:blipFill>
          <a:blip r:embed="rId3" cstate="print"/>
          <a:stretch>
            <a:fillRect/>
          </a:stretch>
        </p:blipFill>
        <p:spPr>
          <a:xfrm>
            <a:off x="9025682" y="119921"/>
            <a:ext cx="2945765" cy="1219290"/>
          </a:xfrm>
          <a:prstGeom prst="rect">
            <a:avLst/>
          </a:prstGeom>
        </p:spPr>
      </p:pic>
      <p:pic>
        <p:nvPicPr>
          <p:cNvPr id="4" name="Imagen 3">
            <a:extLst>
              <a:ext uri="{FF2B5EF4-FFF2-40B4-BE49-F238E27FC236}">
                <a16:creationId xmlns:a16="http://schemas.microsoft.com/office/drawing/2014/main" id="{9A883CB2-001C-44B2-887F-819D51EE7E0E}"/>
              </a:ext>
            </a:extLst>
          </p:cNvPr>
          <p:cNvPicPr>
            <a:picLocks noChangeAspect="1"/>
          </p:cNvPicPr>
          <p:nvPr/>
        </p:nvPicPr>
        <p:blipFill>
          <a:blip r:embed="rId4"/>
          <a:stretch>
            <a:fillRect/>
          </a:stretch>
        </p:blipFill>
        <p:spPr>
          <a:xfrm>
            <a:off x="220552" y="1600261"/>
            <a:ext cx="10287519" cy="5137818"/>
          </a:xfrm>
          <a:prstGeom prst="rect">
            <a:avLst/>
          </a:prstGeom>
        </p:spPr>
      </p:pic>
      <p:sp>
        <p:nvSpPr>
          <p:cNvPr id="10" name="CuadroTexto 9">
            <a:extLst>
              <a:ext uri="{FF2B5EF4-FFF2-40B4-BE49-F238E27FC236}">
                <a16:creationId xmlns:a16="http://schemas.microsoft.com/office/drawing/2014/main" id="{BA669C6C-719B-8176-4C07-56AE9C92BFFA}"/>
              </a:ext>
            </a:extLst>
          </p:cNvPr>
          <p:cNvSpPr txBox="1"/>
          <p:nvPr/>
        </p:nvSpPr>
        <p:spPr>
          <a:xfrm>
            <a:off x="8752703" y="4712267"/>
            <a:ext cx="3218744" cy="646331"/>
          </a:xfrm>
          <a:prstGeom prst="rect">
            <a:avLst/>
          </a:prstGeom>
          <a:noFill/>
        </p:spPr>
        <p:txBody>
          <a:bodyPr wrap="square">
            <a:spAutoFit/>
          </a:bodyPr>
          <a:lstStyle/>
          <a:p>
            <a:r>
              <a:rPr lang="es-CO" dirty="0">
                <a:hlinkClick r:id="rId5"/>
              </a:rPr>
              <a:t>INFORME GASTOS ADMON </a:t>
            </a:r>
          </a:p>
          <a:p>
            <a:r>
              <a:rPr lang="es-CO" dirty="0">
                <a:hlinkClick r:id="rId5"/>
              </a:rPr>
              <a:t>2022-2023.pdf</a:t>
            </a:r>
            <a:endParaRPr lang="es-CO" dirty="0"/>
          </a:p>
        </p:txBody>
      </p:sp>
      <p:sp>
        <p:nvSpPr>
          <p:cNvPr id="13" name="CuadroTexto 12">
            <a:extLst>
              <a:ext uri="{FF2B5EF4-FFF2-40B4-BE49-F238E27FC236}">
                <a16:creationId xmlns:a16="http://schemas.microsoft.com/office/drawing/2014/main" id="{9FC1B90C-FCB6-2ED6-29D4-AB0DC4C1554A}"/>
              </a:ext>
            </a:extLst>
          </p:cNvPr>
          <p:cNvSpPr txBox="1"/>
          <p:nvPr/>
        </p:nvSpPr>
        <p:spPr>
          <a:xfrm>
            <a:off x="8752703" y="5361359"/>
            <a:ext cx="2993000" cy="646331"/>
          </a:xfrm>
          <a:prstGeom prst="rect">
            <a:avLst/>
          </a:prstGeom>
          <a:noFill/>
        </p:spPr>
        <p:txBody>
          <a:bodyPr wrap="square">
            <a:spAutoFit/>
          </a:bodyPr>
          <a:lstStyle/>
          <a:p>
            <a:r>
              <a:rPr lang="es-CO" dirty="0">
                <a:hlinkClick r:id="rId6"/>
              </a:rPr>
              <a:t>GASTOS ADMON BATALLA </a:t>
            </a:r>
          </a:p>
          <a:p>
            <a:r>
              <a:rPr lang="es-CO" dirty="0">
                <a:hlinkClick r:id="rId6"/>
              </a:rPr>
              <a:t>2022 - 2023.xlsx</a:t>
            </a:r>
            <a:endParaRPr lang="es-CO" dirty="0"/>
          </a:p>
        </p:txBody>
      </p:sp>
    </p:spTree>
    <p:extLst>
      <p:ext uri="{BB962C8B-B14F-4D97-AF65-F5344CB8AC3E}">
        <p14:creationId xmlns:p14="http://schemas.microsoft.com/office/powerpoint/2010/main" val="1114160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8062</TotalTime>
  <Words>1316</Words>
  <Application>Microsoft Macintosh PowerPoint</Application>
  <PresentationFormat>Panorámica</PresentationFormat>
  <Paragraphs>101</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Tw Cen MT Condensed</vt:lpstr>
      <vt:lpstr>Office Theme</vt:lpstr>
      <vt:lpstr> VIGÉSIMA TERCERA: SOLUCIÓN DE CONTROVERSIAS. Las Partes convienen resolver de manero directa, y de común acuerdo cualquier diferencia que surja entre ellas con ocasión de la ejecución, la interpretación y el alcance del Contrato. En caso de no lograrse resolver la controversia de manera directo, los Partes podrán acordar mediante documento debidamente suscrito, el mecanismo escogido para la resolución de las controversias contractuales, tales como: conciliación, transacción, amigable composición, en caso de no llegarse a algún acuerdo, las Partes quedan en plena libertad de acudir a la jurisdicción ordinaria. Lo anterior sin perjuicio de la facultad de FONTUR de declarar el incumplimiento del Contrato.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HÁBITAT</dc:title>
  <dc:creator>Luz Angela Rojas Murcia</dc:creator>
  <cp:lastModifiedBy>Nasoly Camacho Sotomonte</cp:lastModifiedBy>
  <cp:revision>30</cp:revision>
  <dcterms:created xsi:type="dcterms:W3CDTF">2023-07-21T20:39:44Z</dcterms:created>
  <dcterms:modified xsi:type="dcterms:W3CDTF">2024-06-19T14:39:03Z</dcterms:modified>
</cp:coreProperties>
</file>