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 id="2147483687" r:id="rId2"/>
  </p:sldMasterIdLst>
  <p:sldIdLst>
    <p:sldId id="256" r:id="rId3"/>
    <p:sldId id="280" r:id="rId4"/>
    <p:sldId id="282" r:id="rId5"/>
    <p:sldId id="283" r:id="rId6"/>
    <p:sldId id="284" r:id="rId7"/>
    <p:sldId id="285" r:id="rId8"/>
    <p:sldId id="281" r:id="rId9"/>
    <p:sldId id="269" r:id="rId10"/>
    <p:sldId id="270" r:id="rId11"/>
    <p:sldId id="271" r:id="rId12"/>
    <p:sldId id="289" r:id="rId13"/>
    <p:sldId id="290" r:id="rId14"/>
    <p:sldId id="291" r:id="rId15"/>
    <p:sldId id="279" r:id="rId16"/>
    <p:sldId id="278" r:id="rId17"/>
    <p:sldId id="286" r:id="rId18"/>
    <p:sldId id="287" r:id="rId19"/>
    <p:sldId id="288" r:id="rId20"/>
    <p:sldId id="257" r:id="rId21"/>
    <p:sldId id="259" r:id="rId22"/>
    <p:sldId id="268" r:id="rId23"/>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imple-light-2">
    <p:bg>
      <p:bgPr>
        <a:solidFill>
          <a:schemeClr val="dk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B284E-D96F-4DAA-8D93-6A9A4D2508DF}" type="datetimeFigureOut">
              <a:rPr lang="es-CO" smtClean="0"/>
              <a:t>11/08/2025</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53886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5B284E-D96F-4DAA-8D93-6A9A4D2508DF}"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251171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5B284E-D96F-4DAA-8D93-6A9A4D2508DF}"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914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95B284E-D96F-4DAA-8D93-6A9A4D2508DF}"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378630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95B284E-D96F-4DAA-8D93-6A9A4D2508DF}"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C60EBC08-6DA3-4585-8D06-598DF195F617}" type="slidenum">
              <a:rPr lang="es-CO" smtClean="0"/>
              <a:t>‹Nº›</a:t>
            </a:fld>
            <a:endParaRPr lang="es-CO"/>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182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95B284E-D96F-4DAA-8D93-6A9A4D2508DF}"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2338815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95B284E-D96F-4DAA-8D93-6A9A4D2508DF}"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C60EBC08-6DA3-4585-8D06-598DF195F617}" type="slidenum">
              <a:rPr lang="es-CO" smtClean="0"/>
              <a:t>‹Nº›</a:t>
            </a:fld>
            <a:endParaRPr lang="es-CO"/>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6531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95B284E-D96F-4DAA-8D93-6A9A4D2508DF}"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56762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5B284E-D96F-4DAA-8D93-6A9A4D2508DF}"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237618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5B284E-D96F-4DAA-8D93-6A9A4D2508DF}"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337569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USTOM_2_1">
    <p:bg>
      <p:bgPr>
        <a:solidFill>
          <a:schemeClr val="dk1"/>
        </a:solidFill>
        <a:effectLst/>
      </p:bgPr>
    </p:bg>
    <p:spTree>
      <p:nvGrpSpPr>
        <p:cNvPr id="1" name=""/>
        <p:cNvGrpSpPr/>
        <p:nvPr/>
      </p:nvGrpSpPr>
      <p:grpSpPr>
        <a:xfrm>
          <a:off x="0" y="0"/>
          <a:ext cx="0" cy="0"/>
          <a:chOff x="0" y="0"/>
          <a:chExt cx="0" cy="0"/>
        </a:xfrm>
      </p:grpSpPr>
      <p:sp>
        <p:nvSpPr>
          <p:cNvPr id="33" name="Google Shape;94;p23"/>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34"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228600" y="444240"/>
            <a:ext cx="7722720" cy="2430360"/>
          </a:xfrm>
          <a:prstGeom prst="rect">
            <a:avLst/>
          </a:prstGeom>
          <a:noFill/>
          <a:ln w="0">
            <a:noFill/>
          </a:ln>
        </p:spPr>
        <p:txBody>
          <a:bodyPr lIns="91440" tIns="91440" rIns="91440" bIns="91440" anchor="b">
            <a:noAutofit/>
          </a:bodyPr>
          <a:lstStyle/>
          <a:p>
            <a:pPr indent="0">
              <a:buNone/>
            </a:pPr>
            <a:r>
              <a:rPr lang="fr-FR" sz="7700" b="0" u="none" strike="noStrike">
                <a:solidFill>
                  <a:schemeClr val="dk1"/>
                </a:solidFill>
                <a:effectLst/>
                <a:uFillTx/>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FFFFFF"/>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FFFFFF"/>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FFFFFF"/>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Seventh Outline Level</a:t>
            </a:r>
          </a:p>
        </p:txBody>
      </p:sp>
    </p:spTree>
    <p:extLst>
      <p:ext uri="{BB962C8B-B14F-4D97-AF65-F5344CB8AC3E}">
        <p14:creationId xmlns:p14="http://schemas.microsoft.com/office/powerpoint/2010/main" val="3983061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ONE_COLUMN_TEXT_1">
    <p:bg>
      <p:bgPr>
        <a:solidFill>
          <a:schemeClr val="lt1"/>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228600" y="228600"/>
            <a:ext cx="4262760" cy="98496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4" name="PlaceHolder 2"/>
          <p:cNvSpPr>
            <a:spLocks noGrp="1"/>
          </p:cNvSpPr>
          <p:nvPr>
            <p:ph type="body"/>
          </p:nvPr>
        </p:nvSpPr>
        <p:spPr>
          <a:xfrm>
            <a:off x="4778280" y="228600"/>
            <a:ext cx="4137120" cy="4686120"/>
          </a:xfrm>
          <a:prstGeom prst="rect">
            <a:avLst/>
          </a:prstGeom>
          <a:noFill/>
          <a:ln w="9360">
            <a:solidFill>
              <a:schemeClr val="dk1"/>
            </a:solidFill>
            <a:round/>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FFFFFF"/>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FFFFFF"/>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FFFFFF"/>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Seventh Outline Level</a:t>
            </a:r>
          </a:p>
        </p:txBody>
      </p:sp>
    </p:spTree>
    <p:extLst>
      <p:ext uri="{BB962C8B-B14F-4D97-AF65-F5344CB8AC3E}">
        <p14:creationId xmlns:p14="http://schemas.microsoft.com/office/powerpoint/2010/main" val="394426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USTOM_2_1_1">
    <p:bg>
      <p:bgPr>
        <a:solidFill>
          <a:schemeClr val="dk1"/>
        </a:solidFill>
        <a:effectLst/>
      </p:bgPr>
    </p:bg>
    <p:spTree>
      <p:nvGrpSpPr>
        <p:cNvPr id="1" name=""/>
        <p:cNvGrpSpPr/>
        <p:nvPr/>
      </p:nvGrpSpPr>
      <p:grpSpPr>
        <a:xfrm>
          <a:off x="0" y="0"/>
          <a:ext cx="0" cy="0"/>
          <a:chOff x="0" y="0"/>
          <a:chExt cx="0" cy="0"/>
        </a:xfrm>
      </p:grpSpPr>
      <p:sp>
        <p:nvSpPr>
          <p:cNvPr id="35" name="Google Shape;97;p24"/>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36"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
        <p:nvSpPr>
          <p:cNvPr id="37"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5B284E-D96F-4DAA-8D93-6A9A4D2508DF}"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9955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5B284E-D96F-4DAA-8D93-6A9A4D2508DF}"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165386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95B284E-D96F-4DAA-8D93-6A9A4D2508DF}"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78913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95B284E-D96F-4DAA-8D93-6A9A4D2508DF}"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394743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5B284E-D96F-4DAA-8D93-6A9A4D2508DF}" type="datetimeFigureOut">
              <a:rPr lang="es-CO" smtClean="0"/>
              <a:t>11/08/2025</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17417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5B284E-D96F-4DAA-8D93-6A9A4D2508DF}" type="datetimeFigureOut">
              <a:rPr lang="es-CO" smtClean="0"/>
              <a:t>11/08/2025</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0EBC08-6DA3-4585-8D06-598DF195F617}" type="slidenum">
              <a:rPr lang="es-CO" smtClean="0"/>
              <a:t>‹Nº›</a:t>
            </a:fld>
            <a:endParaRPr lang="es-CO"/>
          </a:p>
        </p:txBody>
      </p:sp>
    </p:spTree>
    <p:extLst>
      <p:ext uri="{BB962C8B-B14F-4D97-AF65-F5344CB8AC3E}">
        <p14:creationId xmlns:p14="http://schemas.microsoft.com/office/powerpoint/2010/main" val="36890942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8/11/2025</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9680192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laceHolder 2"/>
          <p:cNvSpPr>
            <a:spLocks noGrp="1"/>
          </p:cNvSpPr>
          <p:nvPr>
            <p:ph type="body"/>
          </p:nvPr>
        </p:nvSpPr>
        <p:spPr>
          <a:xfrm>
            <a:off x="1530242" y="3620766"/>
            <a:ext cx="6238440" cy="8283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s-CO" sz="1600" b="0" u="none" strike="noStrike" noProof="0" dirty="0">
                <a:solidFill>
                  <a:schemeClr val="dk1"/>
                </a:solidFill>
                <a:effectLst/>
                <a:uFillTx/>
                <a:latin typeface="Space Grotesk"/>
                <a:ea typeface="Hind"/>
              </a:rPr>
              <a:t>Arbitramento: 147627</a:t>
            </a:r>
            <a:endParaRPr lang="es-CO" sz="1600" b="0" u="none" strike="noStrike" noProof="0" dirty="0">
              <a:solidFill>
                <a:srgbClr val="FFFFFF"/>
              </a:solidFill>
              <a:effectLst/>
              <a:uFillTx/>
              <a:latin typeface="Space Grotesk"/>
            </a:endParaRPr>
          </a:p>
        </p:txBody>
      </p:sp>
      <p:sp>
        <p:nvSpPr>
          <p:cNvPr id="38" name="PlaceHolder 1"/>
          <p:cNvSpPr>
            <a:spLocks noGrp="1"/>
          </p:cNvSpPr>
          <p:nvPr>
            <p:ph type="title"/>
          </p:nvPr>
        </p:nvSpPr>
        <p:spPr>
          <a:xfrm>
            <a:off x="709740" y="1273901"/>
            <a:ext cx="7724520" cy="242856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fr-FR" sz="5000" b="1" u="none" strike="noStrike" dirty="0">
                <a:solidFill>
                  <a:schemeClr val="dk1"/>
                </a:solidFill>
                <a:effectLst/>
                <a:uFillTx/>
                <a:latin typeface="Space Grotesk"/>
                <a:ea typeface="Space Grotesk"/>
              </a:rPr>
              <a:t>ALEGATOS DE CONCLUSIÓN JMALUCELLI TRAVELERS SEGUROS S.A.</a:t>
            </a:r>
            <a:endParaRPr lang="fr-FR" sz="5000" b="0" u="none" strike="noStrike" dirty="0">
              <a:solidFill>
                <a:schemeClr val="dk1"/>
              </a:solidFill>
              <a:effectLst/>
              <a:uFillTx/>
              <a:latin typeface="Arial"/>
            </a:endParaRPr>
          </a:p>
        </p:txBody>
      </p:sp>
      <p:cxnSp>
        <p:nvCxnSpPr>
          <p:cNvPr id="42" name="Google Shape;108;p25"/>
          <p:cNvCxnSpPr/>
          <p:nvPr/>
        </p:nvCxnSpPr>
        <p:spPr>
          <a:xfrm>
            <a:off x="114120" y="4451760"/>
            <a:ext cx="360" cy="749160"/>
          </a:xfrm>
          <a:prstGeom prst="straightConnector1">
            <a:avLst/>
          </a:prstGeom>
          <a:ln w="9525">
            <a:solidFill>
              <a:srgbClr val="FFFFFF"/>
            </a:solidFill>
            <a:round/>
          </a:ln>
        </p:spPr>
      </p:cxnSp>
      <p:cxnSp>
        <p:nvCxnSpPr>
          <p:cNvPr id="43" name="Google Shape;109;p25"/>
          <p:cNvCxnSpPr/>
          <p:nvPr/>
        </p:nvCxnSpPr>
        <p:spPr>
          <a:xfrm>
            <a:off x="4737780" y="3620766"/>
            <a:ext cx="3696480" cy="360"/>
          </a:xfrm>
          <a:prstGeom prst="straightConnector1">
            <a:avLst/>
          </a:prstGeom>
          <a:ln w="9525">
            <a:solidFill>
              <a:srgbClr val="FFFFFF"/>
            </a:solidFill>
            <a:round/>
          </a:ln>
        </p:spPr>
      </p:cxnSp>
      <p:pic>
        <p:nvPicPr>
          <p:cNvPr id="2" name="Imagen 1" descr="Un letrero azul con letras blancas&#10;&#10;El contenido generado por IA puede ser incorrecto.">
            <a:extLst>
              <a:ext uri="{FF2B5EF4-FFF2-40B4-BE49-F238E27FC236}">
                <a16:creationId xmlns:a16="http://schemas.microsoft.com/office/drawing/2014/main" id="{CC6DD884-E5EE-8BC6-388F-22C275F4A2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57208-6C26-AFEB-8861-F8B7D29DA13E}"/>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950D05E2-579F-D0BF-9772-410124E20F02}"/>
              </a:ext>
            </a:extLst>
          </p:cNvPr>
          <p:cNvSpPr>
            <a:spLocks noGrp="1"/>
          </p:cNvSpPr>
          <p:nvPr>
            <p:ph type="title"/>
          </p:nvPr>
        </p:nvSpPr>
        <p:spPr>
          <a:xfrm>
            <a:off x="392151" y="224992"/>
            <a:ext cx="6391080" cy="1021212"/>
          </a:xfrm>
          <a:prstGeom prst="rect">
            <a:avLst/>
          </a:prstGeom>
          <a:noFill/>
          <a:ln w="0">
            <a:noFill/>
          </a:ln>
        </p:spPr>
        <p:txBody>
          <a:bodyPr lIns="91440" tIns="91440" rIns="91440" bIns="91440" anchor="b">
            <a:normAutofit/>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AUSENCIA DE </a:t>
            </a:r>
            <a:r>
              <a:rPr lang="fr-FR" sz="2600" b="1" dirty="0">
                <a:solidFill>
                  <a:schemeClr val="dk1"/>
                </a:solidFill>
                <a:latin typeface="Space Grotesk"/>
                <a:ea typeface="Space Grotesk"/>
              </a:rPr>
              <a:t>INTERES ASEGURABLE</a:t>
            </a:r>
            <a:r>
              <a:rPr lang="fr-FR" sz="2600" b="1" u="none" strike="noStrike" dirty="0">
                <a:solidFill>
                  <a:schemeClr val="dk1"/>
                </a:solidFill>
                <a:effectLst/>
                <a:uFillTx/>
                <a:latin typeface="Space Grotesk"/>
                <a:ea typeface="Space Grotesk"/>
              </a:rPr>
              <a:t> DE ARPRO ARQUITECTOS INGENIEROS S.A.</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9D681EC6-833A-6540-B1E8-77CE2CEE70BD}"/>
              </a:ext>
            </a:extLst>
          </p:cNvPr>
          <p:cNvSpPr>
            <a:spLocks noGrp="1"/>
          </p:cNvSpPr>
          <p:nvPr>
            <p:ph type="body"/>
          </p:nvPr>
        </p:nvSpPr>
        <p:spPr>
          <a:xfrm>
            <a:off x="533400" y="1207198"/>
            <a:ext cx="7746380" cy="3492100"/>
          </a:xfrm>
          <a:prstGeom prst="rect">
            <a:avLst/>
          </a:prstGeom>
          <a:noFill/>
          <a:ln w="0">
            <a:noFill/>
          </a:ln>
        </p:spPr>
        <p:txBody>
          <a:bodyPr lIns="91440" tIns="91440" rIns="91440" bIns="91440" anchor="t">
            <a:noAutofit/>
          </a:bodyPr>
          <a:lstStyle/>
          <a:p>
            <a:pPr marL="285750" indent="-285750" algn="just">
              <a:buFont typeface="Courier New" panose="02070309020205020404" pitchFamily="49" charset="0"/>
              <a:buChar char="o"/>
            </a:pPr>
            <a:r>
              <a:rPr lang="es-CO" sz="1400" dirty="0">
                <a:solidFill>
                  <a:schemeClr val="tx1"/>
                </a:solidFill>
                <a:latin typeface="Space Grotesk"/>
              </a:rPr>
              <a:t>L</a:t>
            </a:r>
            <a:r>
              <a:rPr lang="es-MX" sz="1400" dirty="0">
                <a:solidFill>
                  <a:schemeClr val="tx1"/>
                </a:solidFill>
                <a:latin typeface="Space Grotesk"/>
              </a:rPr>
              <a:t>a caratula de la Póliza de Seguro de Cumplimiento a Favor de Entidades Particulares No. 2025519 se delimita el objeto del contrato de seguro, en el cual se determina que JMALUCELLI TRAVELERS SEGUROS S.A. garantizará el pago de los perjuicios derivados del incumplimiento de las obligaciones contractuales siempre y cuando se demuestre. Por lo tanto al no existir interés asegurable en cabeza de </a:t>
            </a:r>
            <a:r>
              <a:rPr lang="es-CO" sz="1400" dirty="0">
                <a:solidFill>
                  <a:schemeClr val="tx1"/>
                </a:solidFill>
                <a:latin typeface="Space Grotesk"/>
                <a:ea typeface="Hind"/>
              </a:rPr>
              <a:t>ARPRO ARQUITECTOS INGENIEROS S.A., no es procedente el reconocimiento de indemnización alguna a su favor.</a:t>
            </a: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algn="just"/>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4DDD3B63-02A5-FCA8-478B-094A3CD10E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pic>
        <p:nvPicPr>
          <p:cNvPr id="3" name="Imagen 2" descr="Texto, Carta&#10;&#10;El contenido generado por IA puede ser incorrecto.">
            <a:extLst>
              <a:ext uri="{FF2B5EF4-FFF2-40B4-BE49-F238E27FC236}">
                <a16:creationId xmlns:a16="http://schemas.microsoft.com/office/drawing/2014/main" id="{72D58BE5-D4CD-07E6-0833-5D56B874B55F}"/>
              </a:ext>
            </a:extLst>
          </p:cNvPr>
          <p:cNvPicPr>
            <a:picLocks noChangeAspect="1"/>
          </p:cNvPicPr>
          <p:nvPr/>
        </p:nvPicPr>
        <p:blipFill>
          <a:blip r:embed="rId3"/>
          <a:stretch>
            <a:fillRect/>
          </a:stretch>
        </p:blipFill>
        <p:spPr>
          <a:xfrm>
            <a:off x="1269387" y="2852928"/>
            <a:ext cx="6605225" cy="1562979"/>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92689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4F73-4DDF-B7ED-2CC5-9C76F2EBEB7E}"/>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FF0816E7-BDE7-4EA8-AFFC-EAE84CBCB621}"/>
              </a:ext>
            </a:extLst>
          </p:cNvPr>
          <p:cNvSpPr>
            <a:spLocks noGrp="1"/>
          </p:cNvSpPr>
          <p:nvPr>
            <p:ph type="title"/>
          </p:nvPr>
        </p:nvSpPr>
        <p:spPr>
          <a:xfrm>
            <a:off x="392151" y="224992"/>
            <a:ext cx="6391080" cy="1021212"/>
          </a:xfrm>
          <a:prstGeom prst="rect">
            <a:avLst/>
          </a:prstGeom>
          <a:noFill/>
          <a:ln w="0">
            <a:noFill/>
          </a:ln>
        </p:spPr>
        <p:txBody>
          <a:bodyPr lIns="91440" tIns="91440" rIns="91440" bIns="91440" anchor="b">
            <a:normAutofit/>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AUSENCIA DE </a:t>
            </a:r>
            <a:r>
              <a:rPr lang="fr-FR" sz="2600" b="1" dirty="0">
                <a:solidFill>
                  <a:schemeClr val="dk1"/>
                </a:solidFill>
                <a:latin typeface="Space Grotesk"/>
                <a:ea typeface="Space Grotesk"/>
              </a:rPr>
              <a:t>INTERES ASEGURABLE</a:t>
            </a:r>
            <a:r>
              <a:rPr lang="fr-FR" sz="2600" b="1" u="none" strike="noStrike" dirty="0">
                <a:solidFill>
                  <a:schemeClr val="dk1"/>
                </a:solidFill>
                <a:effectLst/>
                <a:uFillTx/>
                <a:latin typeface="Space Grotesk"/>
                <a:ea typeface="Space Grotesk"/>
              </a:rPr>
              <a:t> DE ARPRO ARQUITECTOS INGENIEROS S.A.</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81B1814C-58E0-9108-8708-BB6D8B682B00}"/>
              </a:ext>
            </a:extLst>
          </p:cNvPr>
          <p:cNvSpPr>
            <a:spLocks noGrp="1"/>
          </p:cNvSpPr>
          <p:nvPr>
            <p:ph type="body"/>
          </p:nvPr>
        </p:nvSpPr>
        <p:spPr>
          <a:xfrm>
            <a:off x="533400" y="1207198"/>
            <a:ext cx="7746380" cy="3492100"/>
          </a:xfrm>
          <a:prstGeom prst="rect">
            <a:avLst/>
          </a:prstGeom>
          <a:noFill/>
          <a:ln w="0">
            <a:noFill/>
          </a:ln>
        </p:spPr>
        <p:txBody>
          <a:bodyPr lIns="91440" tIns="91440" rIns="91440" bIns="91440" anchor="t">
            <a:noAutofit/>
          </a:bodyPr>
          <a:lstStyle/>
          <a:p>
            <a:pPr marL="285750" indent="-285750" algn="just">
              <a:buFont typeface="Courier New" panose="02070309020205020404" pitchFamily="49" charset="0"/>
              <a:buChar char="o"/>
            </a:pPr>
            <a:r>
              <a:rPr lang="es-CO" sz="1400" dirty="0">
                <a:solidFill>
                  <a:schemeClr val="tx1"/>
                </a:solidFill>
                <a:latin typeface="Space Grotesk"/>
                <a:ea typeface="Hind"/>
              </a:rPr>
              <a:t>El documento contentivo de la cesión de derechos, celebrada entre TERRANUM DESARROLLO S.A.S. y ARPRO ARQUITECTOS INGENIEROS S.A. indica expresamente en su numeral 2.10 que los sobrecostos habrían sido asumidos por TERRANUM DESARROLLO S.A.S. </a:t>
            </a: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r>
              <a:rPr lang="es-CO" sz="1400" dirty="0">
                <a:solidFill>
                  <a:schemeClr val="tx1"/>
                </a:solidFill>
                <a:latin typeface="Space Grotesk"/>
                <a:ea typeface="Hind"/>
              </a:rPr>
              <a:t>No existe prueba de los sobrecostos enunciados por ARPRO ARQUITECTOS INGENIEROS S.A. en su demanda en reconvención como consecuencia de trabajos adicionales en elementos de cimentación y en todo caso, a la fecha no logró acreditarse cuantificación de tales sobrecostos, sin dejar de lado la ausencia de elementos que permitan afirmar ciertamente que la demandante en reconvención asumió tales costos.</a:t>
            </a:r>
          </a:p>
          <a:p>
            <a:pPr marL="285750" indent="-285750" algn="just">
              <a:buFont typeface="Courier New" panose="02070309020205020404" pitchFamily="49" charset="0"/>
              <a:buChar char="o"/>
            </a:pPr>
            <a:endParaRPr lang="es-CO" sz="14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93A058D8-FFEB-10CF-195F-5C452C8B42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pic>
        <p:nvPicPr>
          <p:cNvPr id="3" name="Imagen 2" descr="Texto&#10;&#10;El contenido generado por IA puede ser incorrecto.">
            <a:extLst>
              <a:ext uri="{FF2B5EF4-FFF2-40B4-BE49-F238E27FC236}">
                <a16:creationId xmlns:a16="http://schemas.microsoft.com/office/drawing/2014/main" id="{4A3C0753-46D3-985A-E66A-972F72A6898C}"/>
              </a:ext>
            </a:extLst>
          </p:cNvPr>
          <p:cNvPicPr>
            <a:picLocks noChangeAspect="1"/>
          </p:cNvPicPr>
          <p:nvPr/>
        </p:nvPicPr>
        <p:blipFill>
          <a:blip r:embed="rId3"/>
          <a:stretch>
            <a:fillRect/>
          </a:stretch>
        </p:blipFill>
        <p:spPr>
          <a:xfrm>
            <a:off x="1758640" y="2228410"/>
            <a:ext cx="5295900" cy="1042035"/>
          </a:xfrm>
          <a:prstGeom prst="rect">
            <a:avLst/>
          </a:prstGeom>
        </p:spPr>
      </p:pic>
    </p:spTree>
    <p:extLst>
      <p:ext uri="{BB962C8B-B14F-4D97-AF65-F5344CB8AC3E}">
        <p14:creationId xmlns:p14="http://schemas.microsoft.com/office/powerpoint/2010/main" val="418493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1A185-55BA-7EF2-D366-6AC3D3ACBD26}"/>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4BDF76FD-C9C7-6253-E526-83BA98969476}"/>
              </a:ext>
            </a:extLst>
          </p:cNvPr>
          <p:cNvSpPr>
            <a:spLocks noGrp="1"/>
          </p:cNvSpPr>
          <p:nvPr>
            <p:ph type="title"/>
          </p:nvPr>
        </p:nvSpPr>
        <p:spPr>
          <a:xfrm>
            <a:off x="392151" y="224992"/>
            <a:ext cx="6391080" cy="1021212"/>
          </a:xfrm>
          <a:prstGeom prst="rect">
            <a:avLst/>
          </a:prstGeom>
          <a:noFill/>
          <a:ln w="0">
            <a:noFill/>
          </a:ln>
        </p:spPr>
        <p:txBody>
          <a:bodyPr lIns="91440" tIns="91440" rIns="91440" bIns="91440" anchor="b">
            <a:normAutofit/>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AUSENCIA DE </a:t>
            </a:r>
            <a:r>
              <a:rPr lang="fr-FR" sz="2600" b="1" dirty="0">
                <a:solidFill>
                  <a:schemeClr val="dk1"/>
                </a:solidFill>
                <a:latin typeface="Space Grotesk"/>
                <a:ea typeface="Space Grotesk"/>
              </a:rPr>
              <a:t>INTERES ASEGURABLE</a:t>
            </a:r>
            <a:r>
              <a:rPr lang="fr-FR" sz="2600" b="1" u="none" strike="noStrike" dirty="0">
                <a:solidFill>
                  <a:schemeClr val="dk1"/>
                </a:solidFill>
                <a:effectLst/>
                <a:uFillTx/>
                <a:latin typeface="Space Grotesk"/>
                <a:ea typeface="Space Grotesk"/>
              </a:rPr>
              <a:t> DE ARPRO ARQUITECTOS INGENIEROS S.A.</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5ADBDC8B-4398-4CAB-458D-409D9D7B382E}"/>
              </a:ext>
            </a:extLst>
          </p:cNvPr>
          <p:cNvSpPr>
            <a:spLocks noGrp="1"/>
          </p:cNvSpPr>
          <p:nvPr>
            <p:ph type="body"/>
          </p:nvPr>
        </p:nvSpPr>
        <p:spPr>
          <a:xfrm>
            <a:off x="533400" y="1207198"/>
            <a:ext cx="7746380" cy="3492100"/>
          </a:xfrm>
          <a:prstGeom prst="rect">
            <a:avLst/>
          </a:prstGeom>
          <a:noFill/>
          <a:ln w="0">
            <a:noFill/>
          </a:ln>
        </p:spPr>
        <p:txBody>
          <a:bodyPr lIns="91440" tIns="91440" rIns="91440" bIns="91440" anchor="t">
            <a:noAutofit/>
          </a:bodyPr>
          <a:lstStyle/>
          <a:p>
            <a:pPr marL="371475" indent="-285750" algn="just">
              <a:buFont typeface="Arial" panose="020B0604020202020204" pitchFamily="34" charset="0"/>
              <a:buChar char="•"/>
              <a:tabLst>
                <a:tab pos="0" algn="l"/>
              </a:tabLst>
            </a:pPr>
            <a:r>
              <a:rPr lang="es-CO" sz="1500" b="1" dirty="0">
                <a:solidFill>
                  <a:schemeClr val="tx1"/>
                </a:solidFill>
                <a:latin typeface="Space Grotesk"/>
                <a:ea typeface="Hind"/>
              </a:rPr>
              <a:t>Testimonio</a:t>
            </a:r>
            <a:r>
              <a:rPr lang="es-CO" sz="1500" dirty="0">
                <a:solidFill>
                  <a:schemeClr val="tx1"/>
                </a:solidFill>
                <a:latin typeface="Space Grotesk"/>
                <a:ea typeface="Hind"/>
              </a:rPr>
              <a:t> </a:t>
            </a:r>
            <a:r>
              <a:rPr lang="es-CO" sz="1500" b="1" dirty="0">
                <a:solidFill>
                  <a:schemeClr val="tx1"/>
                </a:solidFill>
                <a:latin typeface="Space Grotesk"/>
              </a:rPr>
              <a:t>Claudia Samper Prado (Representante legal de </a:t>
            </a:r>
            <a:r>
              <a:rPr lang="es-CO" sz="1500" b="1" dirty="0">
                <a:solidFill>
                  <a:schemeClr val="tx1"/>
                </a:solidFill>
                <a:latin typeface="Space Grotesk"/>
                <a:ea typeface="Hind"/>
              </a:rPr>
              <a:t>ARPRO ARQUITECTOS INGENIEROS S.A.</a:t>
            </a:r>
            <a:r>
              <a:rPr lang="es-CO" sz="1500" b="1" dirty="0">
                <a:solidFill>
                  <a:schemeClr val="tx1"/>
                </a:solidFill>
                <a:latin typeface="Space Grotesk"/>
              </a:rPr>
              <a:t>)</a:t>
            </a:r>
          </a:p>
          <a:p>
            <a:pPr marL="85725" algn="just">
              <a:tabLst>
                <a:tab pos="0" algn="l"/>
              </a:tabLst>
            </a:pPr>
            <a:endParaRPr lang="es-CO" sz="1500" b="1" dirty="0">
              <a:solidFill>
                <a:schemeClr val="tx1"/>
              </a:solidFill>
              <a:latin typeface="Space Grotesk"/>
            </a:endParaRPr>
          </a:p>
          <a:p>
            <a:pPr marL="342900" lvl="1" indent="-342900" algn="just">
              <a:buAutoNum type="arabicPeriod"/>
            </a:pPr>
            <a:r>
              <a:rPr lang="es-CO" sz="1500" dirty="0">
                <a:solidFill>
                  <a:schemeClr val="tx1"/>
                </a:solidFill>
                <a:latin typeface="Space Grotesk"/>
              </a:rPr>
              <a:t>Aclaró que en el contrato de construcción, ARPRO actuaba como "administrador delegado" mientras que </a:t>
            </a:r>
            <a:r>
              <a:rPr lang="es-CO" sz="1500" dirty="0" err="1">
                <a:solidFill>
                  <a:schemeClr val="tx1"/>
                </a:solidFill>
                <a:latin typeface="Space Grotesk"/>
              </a:rPr>
              <a:t>Terranum</a:t>
            </a:r>
            <a:r>
              <a:rPr lang="es-CO" sz="1500" dirty="0">
                <a:solidFill>
                  <a:schemeClr val="tx1"/>
                </a:solidFill>
                <a:latin typeface="Space Grotesk"/>
              </a:rPr>
              <a:t> era el propietario/dueño del proyecto.</a:t>
            </a:r>
          </a:p>
          <a:p>
            <a:pPr marL="342900" lvl="1" indent="-342900" algn="just">
              <a:buAutoNum type="arabicPeriod"/>
            </a:pPr>
            <a:endParaRPr lang="es-CO" sz="1500" dirty="0">
              <a:solidFill>
                <a:schemeClr val="tx1"/>
              </a:solidFill>
              <a:latin typeface="Space Grotesk"/>
            </a:endParaRPr>
          </a:p>
          <a:p>
            <a:pPr marL="342900" lvl="1" indent="-342900" algn="just">
              <a:buAutoNum type="arabicPeriod"/>
            </a:pPr>
            <a:r>
              <a:rPr lang="es-CO" sz="1500" dirty="0">
                <a:solidFill>
                  <a:schemeClr val="tx1"/>
                </a:solidFill>
                <a:latin typeface="Space Grotesk"/>
              </a:rPr>
              <a:t>Confirmó que </a:t>
            </a:r>
            <a:r>
              <a:rPr lang="es-CO" sz="1500" dirty="0" err="1">
                <a:solidFill>
                  <a:schemeClr val="tx1"/>
                </a:solidFill>
                <a:latin typeface="Space Grotesk"/>
              </a:rPr>
              <a:t>Terranum</a:t>
            </a:r>
            <a:r>
              <a:rPr lang="es-CO" sz="1500" dirty="0">
                <a:solidFill>
                  <a:schemeClr val="tx1"/>
                </a:solidFill>
                <a:latin typeface="Space Grotesk"/>
              </a:rPr>
              <a:t>, en su calidad de dueño, asumió los sobrecostos de las reparaciones y tenía obligaciones financieras con terceros (Makro). Aunque ARPRO gestionaba y causaba los gastos, estos eran a cargo de </a:t>
            </a:r>
            <a:r>
              <a:rPr lang="es-CO" sz="1500" dirty="0" err="1">
                <a:solidFill>
                  <a:schemeClr val="tx1"/>
                </a:solidFill>
                <a:latin typeface="Space Grotesk"/>
              </a:rPr>
              <a:t>Terranum</a:t>
            </a:r>
            <a:r>
              <a:rPr lang="es-CO" sz="1500" dirty="0">
                <a:solidFill>
                  <a:schemeClr val="tx1"/>
                </a:solidFill>
                <a:latin typeface="Space Grotesk"/>
              </a:rPr>
              <a:t>.</a:t>
            </a:r>
          </a:p>
          <a:p>
            <a:pPr marL="342900" lvl="1" indent="-342900" algn="just">
              <a:buAutoNum type="arabicPeriod"/>
            </a:pPr>
            <a:endParaRPr lang="es-CO" sz="1500" dirty="0">
              <a:solidFill>
                <a:schemeClr val="tx1"/>
              </a:solidFill>
              <a:latin typeface="Space Grotesk"/>
            </a:endParaRPr>
          </a:p>
          <a:p>
            <a:pPr marL="342900" lvl="1" indent="-342900" algn="just">
              <a:buAutoNum type="arabicPeriod"/>
            </a:pPr>
            <a:r>
              <a:rPr lang="es-CO" sz="1500" dirty="0">
                <a:solidFill>
                  <a:schemeClr val="tx1"/>
                </a:solidFill>
                <a:latin typeface="Space Grotesk"/>
              </a:rPr>
              <a:t>Indicó explícitamente que los recursos para el proyecto y las reparaciones provenían del mandante, </a:t>
            </a:r>
            <a:r>
              <a:rPr lang="es-CO" sz="1500" dirty="0" err="1">
                <a:solidFill>
                  <a:schemeClr val="tx1"/>
                </a:solidFill>
                <a:latin typeface="Space Grotesk"/>
              </a:rPr>
              <a:t>Terranum</a:t>
            </a:r>
            <a:r>
              <a:rPr lang="es-CO" sz="1500" dirty="0">
                <a:solidFill>
                  <a:schemeClr val="tx1"/>
                </a:solidFill>
                <a:latin typeface="Space Grotesk"/>
              </a:rPr>
              <a:t>. La fuente final del dinero era </a:t>
            </a:r>
            <a:r>
              <a:rPr lang="es-CO" sz="1500" dirty="0" err="1">
                <a:solidFill>
                  <a:schemeClr val="tx1"/>
                </a:solidFill>
                <a:latin typeface="Space Grotesk"/>
              </a:rPr>
              <a:t>Terranum</a:t>
            </a:r>
            <a:r>
              <a:rPr lang="es-CO" sz="1500" dirty="0">
                <a:solidFill>
                  <a:schemeClr val="tx1"/>
                </a:solidFill>
                <a:latin typeface="Space Grotesk"/>
              </a:rPr>
              <a:t>.</a:t>
            </a:r>
          </a:p>
          <a:p>
            <a:pPr algn="just"/>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35D49C1A-78B4-8031-C7E0-15C5BBFBEB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52960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C80C6-B08A-8D26-2E56-18B934F8751E}"/>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8DC702A3-509A-F3E4-8805-9619C6D2A4C4}"/>
              </a:ext>
            </a:extLst>
          </p:cNvPr>
          <p:cNvSpPr>
            <a:spLocks noGrp="1"/>
          </p:cNvSpPr>
          <p:nvPr>
            <p:ph type="title"/>
          </p:nvPr>
        </p:nvSpPr>
        <p:spPr>
          <a:xfrm>
            <a:off x="392151" y="224992"/>
            <a:ext cx="6391080" cy="1021212"/>
          </a:xfrm>
          <a:prstGeom prst="rect">
            <a:avLst/>
          </a:prstGeom>
          <a:noFill/>
          <a:ln w="0">
            <a:noFill/>
          </a:ln>
        </p:spPr>
        <p:txBody>
          <a:bodyPr lIns="91440" tIns="91440" rIns="91440" bIns="91440" anchor="b">
            <a:normAutofit fontScale="90000"/>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TERMINACIÓN AUTOMÁTICA DEL CONTRATO DE SEGURO ANTE LA FALTA DE NOTIFICACIÓN DE LA AGRAVACIÓN DEL RIESGO ART 1060 C.CIO.</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B1075317-53DD-2C90-A82C-591E20367C03}"/>
              </a:ext>
            </a:extLst>
          </p:cNvPr>
          <p:cNvSpPr>
            <a:spLocks noGrp="1"/>
          </p:cNvSpPr>
          <p:nvPr>
            <p:ph type="body"/>
          </p:nvPr>
        </p:nvSpPr>
        <p:spPr>
          <a:xfrm>
            <a:off x="545592" y="1295510"/>
            <a:ext cx="7746380" cy="3492100"/>
          </a:xfrm>
          <a:prstGeom prst="rect">
            <a:avLst/>
          </a:prstGeom>
          <a:noFill/>
          <a:ln w="0">
            <a:noFill/>
          </a:ln>
        </p:spPr>
        <p:txBody>
          <a:bodyPr lIns="91440" tIns="91440" rIns="91440" bIns="91440" anchor="t">
            <a:noAutofit/>
          </a:bodyPr>
          <a:lstStyle/>
          <a:p>
            <a:pPr marL="371475" indent="-285750" algn="just">
              <a:buFont typeface="Courier New" panose="02070309020205020404" pitchFamily="49" charset="0"/>
              <a:buChar char="o"/>
              <a:tabLst>
                <a:tab pos="0" algn="l"/>
              </a:tabLst>
            </a:pPr>
            <a:r>
              <a:rPr lang="es-ES" sz="1500" dirty="0">
                <a:solidFill>
                  <a:schemeClr val="tx1"/>
                </a:solidFill>
                <a:latin typeface="Space Grotesk"/>
              </a:rPr>
              <a:t>Operó la terminación automática del contrato de seguro que dio origen a la Póliza de Seguro de Cumplimiento a Favor de Entidades Particulares No. 2025519, comoquiera que no se acredito en el proceso que el contratista tomador ni los asegurados notificaran por escrito a la aseguradora las circunstancias que agravaron el estado del riesgo en la ejecución del contrato garantizado.</a:t>
            </a:r>
          </a:p>
          <a:p>
            <a:pPr marL="85725" algn="just">
              <a:tabLst>
                <a:tab pos="0" algn="l"/>
              </a:tabLst>
            </a:pPr>
            <a:endParaRPr lang="es-CO" sz="1500" dirty="0">
              <a:solidFill>
                <a:schemeClr val="tx1"/>
              </a:solidFill>
              <a:latin typeface="Space Grotesk"/>
            </a:endParaRPr>
          </a:p>
          <a:p>
            <a:pPr marL="371475" indent="-285750" algn="just">
              <a:buFont typeface="Courier New" panose="02070309020205020404" pitchFamily="49" charset="0"/>
              <a:buChar char="o"/>
              <a:tabLst>
                <a:tab pos="0" algn="l"/>
              </a:tabLst>
            </a:pPr>
            <a:r>
              <a:rPr lang="es-CO" sz="1500" dirty="0">
                <a:solidFill>
                  <a:schemeClr val="tx1"/>
                </a:solidFill>
                <a:latin typeface="Space Grotesk"/>
              </a:rPr>
              <a:t>A lo largo de la ejecución del contrato garantizado, surgieron múltiples circunstancias no previsibles que alteraron sustancialmente el riesgo asumido por la aseguradora, tales como el retraso en la entrega de zonas de trabajo, la falta de suministro de materiales, cambios en los diseños y la ejecución de actividades adicionales no contempladas originalmente. Estos hechos, que aumentaron la probabilidad de ocurrencia del siniestro, debieron ser notificados por escrito a la aseguradora, cosa que no ocurrió.</a:t>
            </a:r>
          </a:p>
          <a:p>
            <a:pPr marL="85725" algn="just">
              <a:tabLst>
                <a:tab pos="0" algn="l"/>
              </a:tabLst>
            </a:pPr>
            <a:endParaRPr lang="es-CO" sz="1400" dirty="0">
              <a:solidFill>
                <a:schemeClr val="tx1"/>
              </a:solidFill>
              <a:latin typeface="Space Grotesk"/>
              <a:ea typeface="Hind"/>
            </a:endParaRPr>
          </a:p>
          <a:p>
            <a:pPr marL="285750" indent="-285750" algn="just">
              <a:buFont typeface="Courier New" panose="02070309020205020404" pitchFamily="49" charset="0"/>
              <a:buChar char="o"/>
            </a:pPr>
            <a:endParaRPr lang="es-CO" sz="14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3C889E8D-E638-AA1E-A95A-0286390ED5E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72475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84C5D-6F89-59B2-56D2-D8E9768BB855}"/>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E02D5096-5DDF-F966-10F7-0810C20F476B}"/>
              </a:ext>
            </a:extLst>
          </p:cNvPr>
          <p:cNvSpPr>
            <a:spLocks noGrp="1"/>
          </p:cNvSpPr>
          <p:nvPr>
            <p:ph type="title"/>
          </p:nvPr>
        </p:nvSpPr>
        <p:spPr>
          <a:xfrm>
            <a:off x="392151" y="329070"/>
            <a:ext cx="6391080" cy="1021212"/>
          </a:xfrm>
          <a:prstGeom prst="rect">
            <a:avLst/>
          </a:prstGeom>
          <a:noFill/>
          <a:ln w="0">
            <a:noFill/>
          </a:ln>
        </p:spPr>
        <p:txBody>
          <a:bodyPr lIns="91440" tIns="91440" rIns="91440" bIns="91440" anchor="b">
            <a:normAutofit/>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INCUMPLIMIENTO DE LAS CARGAS DEL ARTÍCULO 1077 DEL C. CIO</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9BCF6194-97D8-B0B0-925E-C7B16CA6A1C5}"/>
              </a:ext>
            </a:extLst>
          </p:cNvPr>
          <p:cNvSpPr>
            <a:spLocks noGrp="1"/>
          </p:cNvSpPr>
          <p:nvPr>
            <p:ph type="body"/>
          </p:nvPr>
        </p:nvSpPr>
        <p:spPr>
          <a:xfrm>
            <a:off x="503663" y="1278806"/>
            <a:ext cx="7746380" cy="3615778"/>
          </a:xfrm>
          <a:prstGeom prst="rect">
            <a:avLst/>
          </a:prstGeom>
          <a:noFill/>
          <a:ln w="0">
            <a:noFill/>
          </a:ln>
        </p:spPr>
        <p:txBody>
          <a:bodyPr lIns="91440" tIns="91440" rIns="91440" bIns="91440" anchor="t">
            <a:noAutofit/>
          </a:bodyPr>
          <a:lstStyle/>
          <a:p>
            <a:pPr marL="285750" indent="-285750" algn="just">
              <a:buFont typeface="Courier New" panose="02070309020205020404" pitchFamily="49" charset="0"/>
              <a:buChar char="o"/>
            </a:pPr>
            <a:r>
              <a:rPr lang="es-CO" sz="1350" dirty="0">
                <a:solidFill>
                  <a:schemeClr val="tx1"/>
                </a:solidFill>
                <a:latin typeface="Space Grotesk"/>
                <a:ea typeface="Hind"/>
              </a:rPr>
              <a:t>Conforme se logró acreditar ante el plenario a través del dictamen elaborado por los peritos Carlos Ortega Dávila y Yuli Sierra Gómez, adscritos a la firma Consultores Expertos Independientes S.A.S., se pudo constatar que las bases a través de las cuales se estructura la cuantificación económica de los perjuicios que dice haber sufrido la demandante en reconvención, carecen de una metodología estadística adecuada y se encuentra sesgado.</a:t>
            </a:r>
          </a:p>
          <a:p>
            <a:pPr marL="285750" indent="-285750" algn="just">
              <a:buFont typeface="Courier New" panose="02070309020205020404" pitchFamily="49" charset="0"/>
              <a:buChar char="o"/>
            </a:pPr>
            <a:endParaRPr lang="es-CO" sz="1350" dirty="0">
              <a:solidFill>
                <a:schemeClr val="tx1"/>
              </a:solidFill>
              <a:latin typeface="Space Grotesk"/>
              <a:ea typeface="Hind"/>
            </a:endParaRPr>
          </a:p>
          <a:p>
            <a:pPr marL="285750" indent="-285750" algn="just">
              <a:buFont typeface="Courier New" panose="02070309020205020404" pitchFamily="49" charset="0"/>
              <a:buChar char="o"/>
            </a:pPr>
            <a:r>
              <a:rPr lang="es-CO" sz="1350" dirty="0">
                <a:solidFill>
                  <a:schemeClr val="tx1"/>
                </a:solidFill>
                <a:latin typeface="Space Grotesk"/>
                <a:ea typeface="Hind"/>
              </a:rPr>
              <a:t>Es claro entonces que, ante la falta de elementos que permitan identificar y probar la causa así como la raíz de los problemas que adujo sin sustento ARPRO ARQUITECTOS INGENIEROS S.A. y que según su dicho, fueron consecuencia del actuar del contratista, lo cual no fue acreditado en este asunto, cualquier cálculo de perjuicios carece de fundamento. Al no haberse demostrado con rigor técnico y contable la causa, la responsabilidad  la cuantía del daño, la reclamación de ARPRO ARQUITECTOS INGENIEROS S.A. se reduce a una mera expectativa que no cumple con la carga probatoria exigida por la ley.</a:t>
            </a:r>
          </a:p>
          <a:p>
            <a:pPr marL="285750" indent="-285750" algn="just">
              <a:buFont typeface="Courier New" panose="02070309020205020404" pitchFamily="49" charset="0"/>
              <a:buChar char="o"/>
            </a:pPr>
            <a:endParaRPr lang="es-CO" sz="1350" dirty="0">
              <a:solidFill>
                <a:schemeClr val="tx1"/>
              </a:solidFill>
              <a:latin typeface="Space Grotesk"/>
              <a:ea typeface="Hind"/>
            </a:endParaRPr>
          </a:p>
          <a:p>
            <a:pPr marL="285750" indent="-285750" algn="just">
              <a:buFont typeface="Courier New" panose="02070309020205020404" pitchFamily="49" charset="0"/>
              <a:buChar char="o"/>
            </a:pPr>
            <a:r>
              <a:rPr lang="es-CO" sz="1350" dirty="0">
                <a:solidFill>
                  <a:schemeClr val="tx1"/>
                </a:solidFill>
                <a:latin typeface="Space Grotesk"/>
                <a:ea typeface="Hind"/>
              </a:rPr>
              <a:t>En conclusión, la demandante en reconvención, no solo faltó al deber de acreditar la ocurrencia del siniestro, esto es, la existencia del presunto incumplimiento en cabeza del contratista, sino que, fue incapaz de sustentar ante el plenario la cuantía de la supuesta pérdida, en los términos del artículo 1077 del Código de Comercio.</a:t>
            </a:r>
          </a:p>
          <a:p>
            <a:pPr marL="285750" indent="-285750" algn="just">
              <a:buFont typeface="Courier New" panose="02070309020205020404" pitchFamily="49" charset="0"/>
              <a:buChar char="o"/>
            </a:pPr>
            <a:endParaRPr lang="es-CO" sz="14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631F3155-61D8-96BC-B78F-8A18C58AAD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381660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47CE8-5E0B-C978-FC7C-214925318131}"/>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8A679412-BF75-F1E9-6B78-A71DF9582DA7}"/>
              </a:ext>
            </a:extLst>
          </p:cNvPr>
          <p:cNvSpPr>
            <a:spLocks noGrp="1"/>
          </p:cNvSpPr>
          <p:nvPr>
            <p:ph type="title"/>
          </p:nvPr>
        </p:nvSpPr>
        <p:spPr>
          <a:xfrm>
            <a:off x="428727" y="208288"/>
            <a:ext cx="6391080" cy="1021212"/>
          </a:xfrm>
          <a:prstGeom prst="rect">
            <a:avLst/>
          </a:prstGeom>
          <a:noFill/>
          <a:ln w="0">
            <a:noFill/>
          </a:ln>
        </p:spPr>
        <p:txBody>
          <a:bodyPr lIns="91440" tIns="91440" rIns="91440" bIns="91440" anchor="b">
            <a:normAutofit/>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FALTA DE COBERTURA MATERIAL AL ESTAR ANTE RIESGOS EXCLUIDOS</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141DAF31-E6B9-8CCE-A444-D189082731E8}"/>
              </a:ext>
            </a:extLst>
          </p:cNvPr>
          <p:cNvSpPr>
            <a:spLocks noGrp="1"/>
          </p:cNvSpPr>
          <p:nvPr>
            <p:ph type="body"/>
          </p:nvPr>
        </p:nvSpPr>
        <p:spPr>
          <a:xfrm>
            <a:off x="518531" y="1229500"/>
            <a:ext cx="7746380" cy="3615778"/>
          </a:xfrm>
          <a:prstGeom prst="rect">
            <a:avLst/>
          </a:prstGeom>
          <a:noFill/>
          <a:ln w="0">
            <a:noFill/>
          </a:ln>
        </p:spPr>
        <p:txBody>
          <a:bodyPr lIns="91440" tIns="91440" rIns="91440" bIns="91440" anchor="t">
            <a:noAutofit/>
          </a:bodyPr>
          <a:lstStyle/>
          <a:p>
            <a:pPr algn="just"/>
            <a:r>
              <a:rPr lang="es-CO" sz="1400" dirty="0">
                <a:solidFill>
                  <a:schemeClr val="tx1"/>
                </a:solidFill>
                <a:latin typeface="Space Grotesk"/>
              </a:rPr>
              <a:t>La Póliza de Seguro de Cumplimiento a Favor de Entidades </a:t>
            </a:r>
            <a:r>
              <a:rPr lang="es-MX" sz="1400" dirty="0">
                <a:solidFill>
                  <a:schemeClr val="tx1"/>
                </a:solidFill>
                <a:latin typeface="Space Grotesk"/>
              </a:rPr>
              <a:t>Particulares No. 2025519 en sus condiciones generales señala una serie de exclusiones que deberán ser tomadas en consideración por el Honorable Tribunal. Tales condiciones establecen un capítulo de exclusiones que impiden amparar los hechos materia del litigio al estar ante unos riesgos expresamente excluidos </a:t>
            </a:r>
            <a:r>
              <a:rPr lang="es-CO" sz="1400" dirty="0">
                <a:solidFill>
                  <a:schemeClr val="tx1"/>
                </a:solidFill>
                <a:latin typeface="Space Grotesk"/>
              </a:rPr>
              <a:t>de cobertura, tal y como podrá ser verificado en el capítulo 2. Exclusiones y que establece que los amparos otorgados no operan en los siguientes casos:</a:t>
            </a:r>
          </a:p>
          <a:p>
            <a:pPr algn="just"/>
            <a:endParaRPr lang="es-CO" sz="1400" dirty="0">
              <a:solidFill>
                <a:schemeClr val="tx1"/>
              </a:solidFill>
              <a:latin typeface="Space Grotesk"/>
            </a:endParaRPr>
          </a:p>
          <a:p>
            <a:pPr marL="285750" indent="-285750" algn="just">
              <a:buFont typeface="Courier New" panose="02070309020205020404" pitchFamily="49" charset="0"/>
              <a:buChar char="o"/>
            </a:pPr>
            <a:r>
              <a:rPr lang="es-CO" sz="1400" dirty="0">
                <a:solidFill>
                  <a:schemeClr val="tx1"/>
                </a:solidFill>
                <a:latin typeface="Space Grotesk"/>
              </a:rPr>
              <a:t>2.5.</a:t>
            </a:r>
            <a:r>
              <a:rPr lang="es-MX" sz="1400" dirty="0">
                <a:solidFill>
                  <a:schemeClr val="tx1"/>
                </a:solidFill>
                <a:latin typeface="Space Grotesk"/>
              </a:rPr>
              <a:t> Los perjuicios patrimoniales generados por o resultantes del incumplimiento imputable al contratista garantizado originado en modificaciones introducidas al contrato original, salvo que haya mediado aceptación de las mismas por la Compañía, de la cual exista constancia escrita.</a:t>
            </a:r>
          </a:p>
          <a:p>
            <a:pPr marL="285750" indent="-285750" algn="just">
              <a:buFont typeface="Courier New" panose="02070309020205020404" pitchFamily="49" charset="0"/>
              <a:buChar char="o"/>
            </a:pPr>
            <a:r>
              <a:rPr lang="es-MX" sz="1400" dirty="0">
                <a:solidFill>
                  <a:schemeClr val="tx1"/>
                </a:solidFill>
                <a:latin typeface="Space Grotesk"/>
              </a:rPr>
              <a:t>2.10. Los perjuicios diferentes a los directos sufridos por el asegurado como consecuencia del incumplimiento del contratista garantizado, tales como los perjuicios indirectos, morales, inciertos, futuros, consecuenciales y subjetivos.</a:t>
            </a:r>
          </a:p>
          <a:p>
            <a:pPr marL="285750" indent="-285750" algn="just">
              <a:buFont typeface="Courier New" panose="02070309020205020404" pitchFamily="49" charset="0"/>
              <a:buChar char="o"/>
            </a:pPr>
            <a:r>
              <a:rPr lang="es-MX" sz="1400" dirty="0">
                <a:solidFill>
                  <a:schemeClr val="tx1"/>
                </a:solidFill>
                <a:latin typeface="Space Grotesk"/>
              </a:rPr>
              <a:t>2.12. Los incumplimientos originados en conductas culposas del asegurado o del contratista garantizado con participación o tolerancia del asegurado.</a:t>
            </a:r>
            <a:endParaRPr lang="es-CO" sz="1400" dirty="0">
              <a:solidFill>
                <a:schemeClr val="tx1"/>
              </a:solidFill>
              <a:latin typeface="Space Grotesk"/>
            </a:endParaRPr>
          </a:p>
          <a:p>
            <a:pPr algn="just"/>
            <a:endParaRPr lang="es-CO" sz="1500" dirty="0">
              <a:solidFill>
                <a:schemeClr val="tx1"/>
              </a:solidFill>
              <a:latin typeface="Space Grotesk"/>
              <a:ea typeface="Hind"/>
            </a:endParaRPr>
          </a:p>
          <a:p>
            <a:pPr algn="just"/>
            <a:endParaRPr lang="es-CO" sz="15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DA8096CA-C1B0-BE97-3EF8-AD1BF628CD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2336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37B1-5BFB-6AA1-6E98-DC0FE76FF4DD}"/>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24191204-045F-EA2B-4772-8D7428E499E6}"/>
              </a:ext>
            </a:extLst>
          </p:cNvPr>
          <p:cNvSpPr>
            <a:spLocks noGrp="1"/>
          </p:cNvSpPr>
          <p:nvPr>
            <p:ph type="title"/>
          </p:nvPr>
        </p:nvSpPr>
        <p:spPr>
          <a:xfrm>
            <a:off x="399586" y="208288"/>
            <a:ext cx="6391080" cy="1021212"/>
          </a:xfrm>
          <a:prstGeom prst="rect">
            <a:avLst/>
          </a:prstGeom>
          <a:noFill/>
          <a:ln w="0">
            <a:noFill/>
          </a:ln>
        </p:spPr>
        <p:txBody>
          <a:bodyPr lIns="91440" tIns="91440" rIns="91440" bIns="91440" anchor="b">
            <a:normAutofit fontScale="90000"/>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TERMINACIÓN DEL CONTRATO DE SEGURO ANTE INCUMPLIMIENTO DE LA CLAUSULA DE GARANTÍA</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0D3A655D-91EF-551F-64EE-B8EF78D68C6A}"/>
              </a:ext>
            </a:extLst>
          </p:cNvPr>
          <p:cNvSpPr>
            <a:spLocks noGrp="1"/>
          </p:cNvSpPr>
          <p:nvPr>
            <p:ph type="body"/>
          </p:nvPr>
        </p:nvSpPr>
        <p:spPr>
          <a:xfrm>
            <a:off x="518531" y="1229500"/>
            <a:ext cx="7746380" cy="3615778"/>
          </a:xfrm>
          <a:prstGeom prst="rect">
            <a:avLst/>
          </a:prstGeom>
          <a:noFill/>
          <a:ln w="0">
            <a:noFill/>
          </a:ln>
        </p:spPr>
        <p:txBody>
          <a:bodyPr lIns="91440" tIns="91440" rIns="91440" bIns="91440" anchor="t">
            <a:noAutofit/>
          </a:bodyPr>
          <a:lstStyle/>
          <a:p>
            <a:pPr marL="285750" indent="-285750" algn="just">
              <a:buFont typeface="Courier New" panose="02070309020205020404" pitchFamily="49" charset="0"/>
              <a:buChar char="o"/>
            </a:pPr>
            <a:r>
              <a:rPr lang="es-CO" sz="1400" dirty="0">
                <a:solidFill>
                  <a:schemeClr val="tx1"/>
                </a:solidFill>
                <a:latin typeface="Space Grotesk"/>
              </a:rPr>
              <a:t>La Póliza de Seguro de Cumplimiento a Favor de Entidades </a:t>
            </a:r>
            <a:r>
              <a:rPr lang="es-MX" sz="1400" dirty="0">
                <a:solidFill>
                  <a:schemeClr val="tx1"/>
                </a:solidFill>
                <a:latin typeface="Space Grotesk"/>
              </a:rPr>
              <a:t>Particulares No. 2025519 en sus condiciones generales y puntualmente en su clausula quinta, establece la garantía aceptada de no introducir modificación al contrato garantizado sin la respectiva notificación y consentimiento previo de la aseguradora. No obstante, para el proceso del asunto, el contrato afianzado sufrió sendas modificaciones que debieron ser notificadas y aceptadas expresamente por la compañía de seguros, situación que no ocurrió.</a:t>
            </a: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algn="just"/>
            <a:endParaRPr lang="es-CO" sz="1500" dirty="0">
              <a:solidFill>
                <a:schemeClr val="tx1"/>
              </a:solidFill>
              <a:latin typeface="Space Grotesk"/>
              <a:ea typeface="Hind"/>
            </a:endParaRPr>
          </a:p>
          <a:p>
            <a:pPr algn="just"/>
            <a:endParaRPr lang="es-CO" sz="15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12B5EEB0-045C-EC3A-BCA0-C4865429B8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pic>
        <p:nvPicPr>
          <p:cNvPr id="6" name="Imagen 5">
            <a:extLst>
              <a:ext uri="{FF2B5EF4-FFF2-40B4-BE49-F238E27FC236}">
                <a16:creationId xmlns:a16="http://schemas.microsoft.com/office/drawing/2014/main" id="{01FE05E3-2E2E-C7B2-E498-BBF048FA0887}"/>
              </a:ext>
            </a:extLst>
          </p:cNvPr>
          <p:cNvPicPr>
            <a:picLocks noChangeAspect="1"/>
          </p:cNvPicPr>
          <p:nvPr/>
        </p:nvPicPr>
        <p:blipFill>
          <a:blip r:embed="rId3"/>
          <a:stretch>
            <a:fillRect/>
          </a:stretch>
        </p:blipFill>
        <p:spPr>
          <a:xfrm>
            <a:off x="2724667" y="2899783"/>
            <a:ext cx="2999626" cy="1252110"/>
          </a:xfrm>
          <a:prstGeom prst="rect">
            <a:avLst/>
          </a:prstGeom>
        </p:spPr>
      </p:pic>
    </p:spTree>
    <p:extLst>
      <p:ext uri="{BB962C8B-B14F-4D97-AF65-F5344CB8AC3E}">
        <p14:creationId xmlns:p14="http://schemas.microsoft.com/office/powerpoint/2010/main" val="185882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10713-8DAA-CEB3-E55F-BCB078D4C5BF}"/>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6217EB67-3581-A41A-9ED0-5EE94EB518AF}"/>
              </a:ext>
            </a:extLst>
          </p:cNvPr>
          <p:cNvSpPr>
            <a:spLocks noGrp="1"/>
          </p:cNvSpPr>
          <p:nvPr>
            <p:ph type="title"/>
          </p:nvPr>
        </p:nvSpPr>
        <p:spPr>
          <a:xfrm>
            <a:off x="399586" y="208288"/>
            <a:ext cx="6391080" cy="1021212"/>
          </a:xfrm>
          <a:prstGeom prst="rect">
            <a:avLst/>
          </a:prstGeom>
          <a:noFill/>
          <a:ln w="0">
            <a:noFill/>
          </a:ln>
        </p:spPr>
        <p:txBody>
          <a:bodyPr lIns="91440" tIns="91440" rIns="91440" bIns="91440" anchor="b">
            <a:normAutofit fontScale="90000"/>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TERMINACIÓN DEL CONTRATO DE SEGURO ANTE INCUMPLIMIENTO DE LA CLAUSULA DE GARANTÍA</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ECAC7E4B-BDC8-9D10-64A2-1D4984764497}"/>
              </a:ext>
            </a:extLst>
          </p:cNvPr>
          <p:cNvSpPr>
            <a:spLocks noGrp="1"/>
          </p:cNvSpPr>
          <p:nvPr>
            <p:ph type="body"/>
          </p:nvPr>
        </p:nvSpPr>
        <p:spPr>
          <a:xfrm>
            <a:off x="518531" y="1229500"/>
            <a:ext cx="7746380" cy="3615778"/>
          </a:xfrm>
          <a:prstGeom prst="rect">
            <a:avLst/>
          </a:prstGeom>
          <a:noFill/>
          <a:ln w="0">
            <a:noFill/>
          </a:ln>
        </p:spPr>
        <p:txBody>
          <a:bodyPr lIns="91440" tIns="91440" rIns="91440" bIns="91440" anchor="t">
            <a:noAutofit/>
          </a:bodyPr>
          <a:lstStyle/>
          <a:p>
            <a:pPr marL="285750" indent="-285750" algn="just">
              <a:buFont typeface="Courier New" panose="02070309020205020404" pitchFamily="49" charset="0"/>
              <a:buChar char="o"/>
            </a:pPr>
            <a:r>
              <a:rPr lang="es-MX" sz="1400" dirty="0">
                <a:solidFill>
                  <a:schemeClr val="tx1"/>
                </a:solidFill>
                <a:latin typeface="Space Grotesk"/>
              </a:rPr>
              <a:t>Es así que, ante la ausencia de notificación a JMALUCELLI </a:t>
            </a:r>
            <a:r>
              <a:rPr lang="es-CO" sz="1400" dirty="0">
                <a:solidFill>
                  <a:schemeClr val="tx1"/>
                </a:solidFill>
                <a:latin typeface="Space Grotesk"/>
              </a:rPr>
              <a:t>TRAVELERS SEGUROS S.A. por parte de los extremos contractuales del contrato de obra acerca </a:t>
            </a:r>
            <a:r>
              <a:rPr lang="es-MX" sz="1400" dirty="0">
                <a:solidFill>
                  <a:schemeClr val="tx1"/>
                </a:solidFill>
                <a:latin typeface="Space Grotesk"/>
              </a:rPr>
              <a:t>de las modificaciones introducidas al contrato garantizado. No existe prueba en el expediente de que las comunicaciones existentes entre el contratista y el contratante fuesen puestas en conocimiento de la compañía aseguradora.</a:t>
            </a: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r>
              <a:rPr lang="es-MX" sz="1400" dirty="0">
                <a:solidFill>
                  <a:schemeClr val="tx1"/>
                </a:solidFill>
                <a:latin typeface="Space Grotesk"/>
              </a:rPr>
              <a:t>Si bien la Aseguradora tuvo conocimiento de los otrosíes frente al contrato de obra, no existen en el plenario los elementos de juicio que demuestren que aquellos estuvieran acompañados de la información relativa a los cambios de diseño y las cantidades de obra, pues en estos se evidencia solamente la modificación del plazo y precio, sin mencionar los aspectos de fondo sobre el </a:t>
            </a:r>
            <a:r>
              <a:rPr lang="es-CO" sz="1400" dirty="0">
                <a:solidFill>
                  <a:schemeClr val="tx1"/>
                </a:solidFill>
                <a:latin typeface="Space Grotesk"/>
              </a:rPr>
              <a:t>proceso constructivo.</a:t>
            </a:r>
          </a:p>
          <a:p>
            <a:pPr marL="285750" indent="-285750" algn="just">
              <a:buFont typeface="Courier New" panose="02070309020205020404" pitchFamily="49" charset="0"/>
              <a:buChar char="o"/>
            </a:pPr>
            <a:endParaRPr lang="es-CO" sz="1400" dirty="0">
              <a:solidFill>
                <a:schemeClr val="tx1"/>
              </a:solidFill>
              <a:latin typeface="Space Grotesk"/>
            </a:endParaRPr>
          </a:p>
          <a:p>
            <a:pPr marL="285750" indent="-285750" algn="just">
              <a:buFont typeface="Courier New" panose="02070309020205020404" pitchFamily="49" charset="0"/>
              <a:buChar char="o"/>
            </a:pPr>
            <a:r>
              <a:rPr lang="es-MX" sz="1400" dirty="0">
                <a:solidFill>
                  <a:schemeClr val="tx1"/>
                </a:solidFill>
                <a:latin typeface="Space Grotesk"/>
              </a:rPr>
              <a:t>Por lo indicado y ante el incumplimiento de la carga informativa con destino a la compañía aseguradora, se materializa la terminación derivada del incumplimiento de una garantía en los términos del articulo 1061 del Código de Comercio.</a:t>
            </a:r>
            <a:endParaRPr lang="es-CO"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marL="285750" indent="-285750" algn="just">
              <a:buFont typeface="Courier New" panose="02070309020205020404" pitchFamily="49" charset="0"/>
              <a:buChar char="o"/>
            </a:pPr>
            <a:endParaRPr lang="es-MX" sz="1400" dirty="0">
              <a:solidFill>
                <a:schemeClr val="tx1"/>
              </a:solidFill>
              <a:latin typeface="Space Grotesk"/>
            </a:endParaRPr>
          </a:p>
          <a:p>
            <a:pPr algn="just"/>
            <a:endParaRPr lang="es-CO" sz="1500" dirty="0">
              <a:solidFill>
                <a:schemeClr val="tx1"/>
              </a:solidFill>
              <a:latin typeface="Space Grotesk"/>
              <a:ea typeface="Hind"/>
            </a:endParaRPr>
          </a:p>
          <a:p>
            <a:pPr algn="just"/>
            <a:endParaRPr lang="es-CO" sz="150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7B749FA1-CB7C-F555-5A24-C74CC96D9B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426381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4A0F-DF52-23B3-576E-631936377C71}"/>
            </a:ext>
          </a:extLst>
        </p:cNvPr>
        <p:cNvGrpSpPr/>
        <p:nvPr/>
      </p:nvGrpSpPr>
      <p:grpSpPr>
        <a:xfrm>
          <a:off x="0" y="0"/>
          <a:ext cx="0" cy="0"/>
          <a:chOff x="0" y="0"/>
          <a:chExt cx="0" cy="0"/>
        </a:xfrm>
      </p:grpSpPr>
      <p:sp>
        <p:nvSpPr>
          <p:cNvPr id="38" name="PlaceHolder 1">
            <a:extLst>
              <a:ext uri="{FF2B5EF4-FFF2-40B4-BE49-F238E27FC236}">
                <a16:creationId xmlns:a16="http://schemas.microsoft.com/office/drawing/2014/main" id="{4F2C2932-E040-11D3-AB84-F3E91716AF2A}"/>
              </a:ext>
            </a:extLst>
          </p:cNvPr>
          <p:cNvSpPr>
            <a:spLocks noGrp="1"/>
          </p:cNvSpPr>
          <p:nvPr>
            <p:ph type="title"/>
          </p:nvPr>
        </p:nvSpPr>
        <p:spPr>
          <a:xfrm>
            <a:off x="709740" y="939813"/>
            <a:ext cx="7724520" cy="242856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fr-FR" sz="4500" b="1" dirty="0">
                <a:solidFill>
                  <a:schemeClr val="dk1"/>
                </a:solidFill>
                <a:latin typeface="Space Grotesk"/>
                <a:ea typeface="Space Grotesk"/>
              </a:rPr>
              <a:t>FRENTE A LA DEMANDA EN RECONVENCIÓN</a:t>
            </a:r>
            <a:endParaRPr lang="fr-FR" sz="4500" b="0" u="none" strike="noStrike" dirty="0">
              <a:solidFill>
                <a:schemeClr val="dk1"/>
              </a:solidFill>
              <a:effectLst/>
              <a:uFillTx/>
              <a:latin typeface="Arial"/>
            </a:endParaRPr>
          </a:p>
        </p:txBody>
      </p:sp>
      <p:cxnSp>
        <p:nvCxnSpPr>
          <p:cNvPr id="42" name="Google Shape;108;p25">
            <a:extLst>
              <a:ext uri="{FF2B5EF4-FFF2-40B4-BE49-F238E27FC236}">
                <a16:creationId xmlns:a16="http://schemas.microsoft.com/office/drawing/2014/main" id="{1C5E34A4-DF1A-9F1E-D967-A024D80B289B}"/>
              </a:ext>
            </a:extLst>
          </p:cNvPr>
          <p:cNvCxnSpPr/>
          <p:nvPr/>
        </p:nvCxnSpPr>
        <p:spPr>
          <a:xfrm>
            <a:off x="114120" y="4451760"/>
            <a:ext cx="360" cy="749160"/>
          </a:xfrm>
          <a:prstGeom prst="straightConnector1">
            <a:avLst/>
          </a:prstGeom>
          <a:ln w="9525">
            <a:solidFill>
              <a:srgbClr val="FFFFFF"/>
            </a:solidFill>
            <a:round/>
          </a:ln>
        </p:spPr>
      </p:cxnSp>
      <p:pic>
        <p:nvPicPr>
          <p:cNvPr id="2" name="Imagen 1" descr="Un letrero azul con letras blancas&#10;&#10;El contenido generado por IA puede ser incorrecto.">
            <a:extLst>
              <a:ext uri="{FF2B5EF4-FFF2-40B4-BE49-F238E27FC236}">
                <a16:creationId xmlns:a16="http://schemas.microsoft.com/office/drawing/2014/main" id="{8658B119-E358-EE39-91F3-C08E000E41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3010102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letrero azul con letras blancas&#10;&#10;El contenido generado por IA puede ser incorrecto.">
            <a:extLst>
              <a:ext uri="{FF2B5EF4-FFF2-40B4-BE49-F238E27FC236}">
                <a16:creationId xmlns:a16="http://schemas.microsoft.com/office/drawing/2014/main" id="{086482DB-BCAA-4DCF-3A5A-9807BAED84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
        <p:nvSpPr>
          <p:cNvPr id="45" name="PlaceHolder 2"/>
          <p:cNvSpPr>
            <a:spLocks noGrp="1"/>
          </p:cNvSpPr>
          <p:nvPr>
            <p:ph type="body"/>
          </p:nvPr>
        </p:nvSpPr>
        <p:spPr>
          <a:xfrm>
            <a:off x="936702" y="1066847"/>
            <a:ext cx="6932341" cy="3562791"/>
          </a:xfrm>
          <a:prstGeom prst="rect">
            <a:avLst/>
          </a:prstGeom>
          <a:noFill/>
          <a:ln w="0">
            <a:noFill/>
          </a:ln>
        </p:spPr>
        <p:txBody>
          <a:bodyPr lIns="91440" tIns="91440" rIns="91440" bIns="91440" anchor="t">
            <a:noAutofit/>
          </a:bodyPr>
          <a:lstStyle/>
          <a:p>
            <a:pPr indent="0" algn="just">
              <a:lnSpc>
                <a:spcPct val="100000"/>
              </a:lnSpc>
              <a:buNone/>
              <a:tabLst>
                <a:tab pos="0" algn="l"/>
              </a:tabLst>
            </a:pPr>
            <a:r>
              <a:rPr lang="es-CO" sz="1700" b="0" u="none" strike="noStrike" noProof="0" dirty="0">
                <a:solidFill>
                  <a:schemeClr val="dk1"/>
                </a:solidFill>
                <a:effectLst/>
                <a:uFillTx/>
                <a:latin typeface="Space Grotesk"/>
                <a:ea typeface="Hind"/>
              </a:rPr>
              <a:t>Como punto de partida para la valoración del caso, se ha logrado establecer que ARPRO Arquitectos Ingenieros S.A. carece de legitimación activa para demandar cualquier pago o reintegro relacionado con el Contrato de Obra Civil por precio unitario fijo No. 210009 para la cimentación profunda del proyecto COMPLEJO EMPRESARIAL CONNECTA 80. </a:t>
            </a:r>
          </a:p>
          <a:p>
            <a:pPr indent="0" algn="just">
              <a:lnSpc>
                <a:spcPct val="100000"/>
              </a:lnSpc>
              <a:buNone/>
              <a:tabLst>
                <a:tab pos="0" algn="l"/>
              </a:tabLst>
            </a:pPr>
            <a:endParaRPr lang="es-CO" sz="1700" b="0" u="none" strike="noStrike" noProof="0" dirty="0">
              <a:solidFill>
                <a:schemeClr val="dk1"/>
              </a:solidFill>
              <a:effectLst/>
              <a:uFillTx/>
              <a:latin typeface="Space Grotesk"/>
              <a:ea typeface="Hind"/>
            </a:endParaRPr>
          </a:p>
          <a:p>
            <a:pPr indent="0" algn="just">
              <a:lnSpc>
                <a:spcPct val="100000"/>
              </a:lnSpc>
              <a:buNone/>
              <a:tabLst>
                <a:tab pos="0" algn="l"/>
              </a:tabLst>
            </a:pPr>
            <a:r>
              <a:rPr lang="es-CO" sz="1700" b="0" u="none" strike="noStrike" noProof="0" dirty="0">
                <a:solidFill>
                  <a:schemeClr val="dk1"/>
                </a:solidFill>
                <a:effectLst/>
                <a:uFillTx/>
                <a:latin typeface="Space Grotesk"/>
                <a:ea typeface="Hind"/>
              </a:rPr>
              <a:t>Lo anterior, comoquiera que la titularidad y derechos sobre el proyecto pertenecen exclusivamente a Terranum Desarrollo S.A.S., siendo esta la única entidad autorizada para adelantar cualquier acción legal con relación al mismo. Así pues, conforme se ha podido acreditar en el presente asunto ARPRO Arquitectos Ingenieros S.A. carece de facultades legales para adelantar cualquier acción de cobro en nombre de Terranum Desarrollo S.A.S.</a:t>
            </a:r>
            <a:endParaRPr lang="es-CO" sz="1700" b="0" u="none" strike="noStrike" noProof="0" dirty="0">
              <a:solidFill>
                <a:srgbClr val="FFFFFF"/>
              </a:solidFill>
              <a:effectLst/>
              <a:uFillTx/>
              <a:latin typeface="Space Grotes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15E7C-3F9E-AB89-5FA6-C8D1E9D7EA02}"/>
            </a:ext>
          </a:extLst>
        </p:cNvPr>
        <p:cNvGrpSpPr/>
        <p:nvPr/>
      </p:nvGrpSpPr>
      <p:grpSpPr>
        <a:xfrm>
          <a:off x="0" y="0"/>
          <a:ext cx="0" cy="0"/>
          <a:chOff x="0" y="0"/>
          <a:chExt cx="0" cy="0"/>
        </a:xfrm>
      </p:grpSpPr>
      <p:sp>
        <p:nvSpPr>
          <p:cNvPr id="52" name="PlaceHolder 2">
            <a:extLst>
              <a:ext uri="{FF2B5EF4-FFF2-40B4-BE49-F238E27FC236}">
                <a16:creationId xmlns:a16="http://schemas.microsoft.com/office/drawing/2014/main" id="{3DC3FD5D-96CF-2F89-B7BC-5E541E622076}"/>
              </a:ext>
            </a:extLst>
          </p:cNvPr>
          <p:cNvSpPr>
            <a:spLocks noGrp="1"/>
          </p:cNvSpPr>
          <p:nvPr>
            <p:ph type="body"/>
          </p:nvPr>
        </p:nvSpPr>
        <p:spPr>
          <a:xfrm>
            <a:off x="444190" y="1295510"/>
            <a:ext cx="7746380" cy="3492100"/>
          </a:xfrm>
          <a:prstGeom prst="rect">
            <a:avLst/>
          </a:prstGeom>
          <a:noFill/>
          <a:ln w="0">
            <a:noFill/>
          </a:ln>
        </p:spPr>
        <p:txBody>
          <a:bodyPr lIns="91440" tIns="91440" rIns="91440" bIns="91440" anchor="t">
            <a:noAutofit/>
          </a:bodyPr>
          <a:lstStyle/>
          <a:p>
            <a:pPr marL="371475" indent="-285750" algn="just">
              <a:buFont typeface="Arial" panose="020B0604020202020204" pitchFamily="34" charset="0"/>
              <a:buChar char="•"/>
              <a:tabLst>
                <a:tab pos="0" algn="l"/>
              </a:tabLst>
            </a:pPr>
            <a:r>
              <a:rPr lang="es-CO" sz="1500" b="1" dirty="0">
                <a:solidFill>
                  <a:schemeClr val="tx1"/>
                </a:solidFill>
                <a:latin typeface="Space Grotesk"/>
              </a:rPr>
              <a:t>DE LA RELACIÓN ENTRE </a:t>
            </a:r>
            <a:r>
              <a:rPr lang="es-MX" sz="1500" b="1" dirty="0">
                <a:solidFill>
                  <a:schemeClr val="tx1"/>
                </a:solidFill>
                <a:latin typeface="Space Grotesk"/>
              </a:rPr>
              <a:t>TERRANUM DESARROLLO S.A.S. Y </a:t>
            </a:r>
            <a:r>
              <a:rPr lang="es-CO" sz="1500" b="1" dirty="0">
                <a:solidFill>
                  <a:schemeClr val="tx1"/>
                </a:solidFill>
                <a:latin typeface="Space Grotesk"/>
                <a:ea typeface="Hind"/>
              </a:rPr>
              <a:t>ARPRO ARQUITECTOS INGENIEROS S.A. </a:t>
            </a:r>
            <a:endParaRPr lang="es-CO" sz="1500" b="1" dirty="0">
              <a:solidFill>
                <a:schemeClr val="tx1"/>
              </a:solidFill>
              <a:latin typeface="Space Grotesk"/>
            </a:endParaRPr>
          </a:p>
          <a:p>
            <a:pPr marL="85725" algn="just">
              <a:tabLst>
                <a:tab pos="0" algn="l"/>
              </a:tabLst>
            </a:pPr>
            <a:endParaRPr lang="es-CO" sz="1500" b="1" dirty="0">
              <a:solidFill>
                <a:schemeClr val="tx1"/>
              </a:solidFill>
              <a:latin typeface="Space Grotesk"/>
            </a:endParaRPr>
          </a:p>
          <a:p>
            <a:pPr marL="85725" algn="just">
              <a:tabLst>
                <a:tab pos="0" algn="l"/>
              </a:tabLst>
            </a:pPr>
            <a:r>
              <a:rPr lang="es-CO" sz="1500" dirty="0">
                <a:solidFill>
                  <a:schemeClr val="tx1"/>
                </a:solidFill>
                <a:latin typeface="Space Grotesk"/>
                <a:ea typeface="Hind"/>
              </a:rPr>
              <a:t>Obra en el expediente un documento contentivo de una cesión de derechos firmada entre </a:t>
            </a:r>
            <a:r>
              <a:rPr lang="es-CO" sz="1500" dirty="0" err="1">
                <a:solidFill>
                  <a:schemeClr val="tx1"/>
                </a:solidFill>
                <a:latin typeface="Space Grotesk"/>
                <a:ea typeface="Hind"/>
              </a:rPr>
              <a:t>Terranum</a:t>
            </a:r>
            <a:r>
              <a:rPr lang="es-CO" sz="1500" dirty="0">
                <a:solidFill>
                  <a:schemeClr val="tx1"/>
                </a:solidFill>
                <a:latin typeface="Space Grotesk"/>
                <a:ea typeface="Hind"/>
              </a:rPr>
              <a:t> Desarrollo S.A.S. en calidad de cedente y ARPRO Arquitectos Ingenieros S.A. como cesionario. En dicho documento se establece en su acápite de consideraciones:</a:t>
            </a:r>
          </a:p>
          <a:p>
            <a:pPr marL="85725" algn="just">
              <a:tabLst>
                <a:tab pos="0" algn="l"/>
              </a:tabLst>
            </a:pPr>
            <a:endParaRPr lang="es-CO" sz="1500" dirty="0">
              <a:solidFill>
                <a:schemeClr val="tx1"/>
              </a:solidFill>
              <a:latin typeface="Space Grotesk"/>
              <a:ea typeface="Hind"/>
            </a:endParaRPr>
          </a:p>
          <a:p>
            <a:pPr marL="85725" algn="just">
              <a:lnSpc>
                <a:spcPct val="100000"/>
              </a:lnSpc>
              <a:tabLst>
                <a:tab pos="0" algn="l"/>
              </a:tabLst>
            </a:pPr>
            <a:endParaRPr lang="es-CO" sz="1500" dirty="0">
              <a:solidFill>
                <a:schemeClr val="tx1"/>
              </a:solidFill>
              <a:latin typeface="Space Grotesk"/>
              <a:ea typeface="Hind"/>
            </a:endParaRPr>
          </a:p>
          <a:p>
            <a:pPr indent="0">
              <a:lnSpc>
                <a:spcPct val="100000"/>
              </a:lnSpc>
              <a:buNone/>
              <a:tabLst>
                <a:tab pos="0" algn="l"/>
              </a:tabLst>
            </a:pPr>
            <a:endParaRPr lang="es-CO" sz="1500" b="0" u="none" strike="noStrike" noProof="0" dirty="0">
              <a:solidFill>
                <a:schemeClr val="dk1"/>
              </a:solidFill>
              <a:effectLst/>
              <a:uFillTx/>
              <a:latin typeface="Space Grotesk"/>
              <a:ea typeface="Hind"/>
            </a:endParaRPr>
          </a:p>
        </p:txBody>
      </p:sp>
      <p:sp>
        <p:nvSpPr>
          <p:cNvPr id="51" name="PlaceHolder 1">
            <a:extLst>
              <a:ext uri="{FF2B5EF4-FFF2-40B4-BE49-F238E27FC236}">
                <a16:creationId xmlns:a16="http://schemas.microsoft.com/office/drawing/2014/main" id="{5591C98F-C16F-BB20-BAFC-9096116E081A}"/>
              </a:ext>
            </a:extLst>
          </p:cNvPr>
          <p:cNvSpPr>
            <a:spLocks noGrp="1"/>
          </p:cNvSpPr>
          <p:nvPr>
            <p:ph type="title"/>
          </p:nvPr>
        </p:nvSpPr>
        <p:spPr>
          <a:xfrm>
            <a:off x="1121840" y="175686"/>
            <a:ext cx="6391080" cy="1021212"/>
          </a:xfrm>
          <a:prstGeom prst="rect">
            <a:avLst/>
          </a:prstGeom>
          <a:noFill/>
          <a:ln w="0">
            <a:noFill/>
          </a:ln>
        </p:spPr>
        <p:txBody>
          <a:bodyPr lIns="91440" tIns="91440" rIns="91440" bIns="91440" anchor="b">
            <a:normAutofit/>
          </a:bodyPr>
          <a:lstStyle/>
          <a:p>
            <a:pPr>
              <a:tabLst>
                <a:tab pos="0" algn="l"/>
              </a:tabLst>
            </a:pPr>
            <a:r>
              <a:rPr lang="fr-FR" sz="2600" b="1" u="none" strike="noStrike" dirty="0">
                <a:solidFill>
                  <a:schemeClr val="dk1"/>
                </a:solidFill>
                <a:effectLst/>
                <a:uFillTx/>
                <a:latin typeface="Space Grotesk"/>
                <a:ea typeface="Space Grotesk"/>
              </a:rPr>
              <a:t>PRECISIONES IMPORTANTES Y TRANSVERSALES AL PROCESO</a:t>
            </a:r>
            <a:endParaRPr lang="fr-FR" sz="2600" b="0" u="none" strike="noStrike" dirty="0">
              <a:solidFill>
                <a:schemeClr val="dk1"/>
              </a:solidFill>
              <a:effectLst/>
              <a:uFillTx/>
              <a:latin typeface="Arial"/>
            </a:endParaRPr>
          </a:p>
        </p:txBody>
      </p:sp>
      <p:pic>
        <p:nvPicPr>
          <p:cNvPr id="2" name="Imagen 1" descr="Un letrero azul con letras blancas&#10;&#10;El contenido generado por IA puede ser incorrecto.">
            <a:extLst>
              <a:ext uri="{FF2B5EF4-FFF2-40B4-BE49-F238E27FC236}">
                <a16:creationId xmlns:a16="http://schemas.microsoft.com/office/drawing/2014/main" id="{C4B50ABC-D328-62B2-310C-4D62842F29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pic>
        <p:nvPicPr>
          <p:cNvPr id="3" name="Imagen 2">
            <a:extLst>
              <a:ext uri="{FF2B5EF4-FFF2-40B4-BE49-F238E27FC236}">
                <a16:creationId xmlns:a16="http://schemas.microsoft.com/office/drawing/2014/main" id="{84324B83-2803-B8AC-AA1B-B84987C5CA84}"/>
              </a:ext>
            </a:extLst>
          </p:cNvPr>
          <p:cNvPicPr>
            <a:picLocks noChangeAspect="1"/>
          </p:cNvPicPr>
          <p:nvPr/>
        </p:nvPicPr>
        <p:blipFill>
          <a:blip r:embed="rId3"/>
          <a:stretch>
            <a:fillRect/>
          </a:stretch>
        </p:blipFill>
        <p:spPr>
          <a:xfrm>
            <a:off x="953430" y="3041560"/>
            <a:ext cx="7135221" cy="1390844"/>
          </a:xfrm>
          <a:prstGeom prst="rect">
            <a:avLst/>
          </a:prstGeom>
        </p:spPr>
      </p:pic>
    </p:spTree>
    <p:extLst>
      <p:ext uri="{BB962C8B-B14F-4D97-AF65-F5344CB8AC3E}">
        <p14:creationId xmlns:p14="http://schemas.microsoft.com/office/powerpoint/2010/main" val="5483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2"/>
          <p:cNvSpPr>
            <a:spLocks noGrp="1"/>
          </p:cNvSpPr>
          <p:nvPr>
            <p:ph type="body"/>
          </p:nvPr>
        </p:nvSpPr>
        <p:spPr>
          <a:xfrm>
            <a:off x="392151" y="1206301"/>
            <a:ext cx="7746380" cy="3492100"/>
          </a:xfrm>
          <a:prstGeom prst="rect">
            <a:avLst/>
          </a:prstGeom>
          <a:noFill/>
          <a:ln w="0">
            <a:noFill/>
          </a:ln>
        </p:spPr>
        <p:txBody>
          <a:bodyPr lIns="91440" tIns="91440" rIns="91440" bIns="91440" anchor="t">
            <a:noAutofit/>
          </a:bodyPr>
          <a:lstStyle/>
          <a:p>
            <a:pPr marL="371475" indent="-285750" algn="just">
              <a:lnSpc>
                <a:spcPct val="100000"/>
              </a:lnSpc>
              <a:buFont typeface="Courier New" panose="02070309020205020404" pitchFamily="49" charset="0"/>
              <a:buChar char="o"/>
              <a:tabLst>
                <a:tab pos="0" algn="l"/>
              </a:tabLst>
            </a:pPr>
            <a:r>
              <a:rPr lang="es-CO" sz="1500" b="0" u="none" strike="noStrike" noProof="0" dirty="0">
                <a:solidFill>
                  <a:schemeClr val="tx1"/>
                </a:solidFill>
                <a:effectLst/>
                <a:uFillTx/>
                <a:latin typeface="Space Grotesk"/>
                <a:ea typeface="Hind"/>
              </a:rPr>
              <a:t>Se encuentra acreditada la existencia de un mandato sin representación otorgado por TERRANUM DESARROLLO S.A.S. a ARPRO ARQUITECTOS INGENIEROS S.A. para la ejecución de las actividades requeridas para la gestión de la construcción de las distintas fases del proyecto COMPLEJO EMPRESARIAL CONNECTA 80. Lo anterior conforme se acredita en el acuerdo de cesión de derechos del 17 de mayo de 2024.</a:t>
            </a:r>
          </a:p>
          <a:p>
            <a:pPr marL="371475" indent="-285750" algn="just">
              <a:lnSpc>
                <a:spcPct val="100000"/>
              </a:lnSpc>
              <a:buFont typeface="Courier New" panose="02070309020205020404" pitchFamily="49" charset="0"/>
              <a:buChar char="o"/>
              <a:tabLst>
                <a:tab pos="0" algn="l"/>
              </a:tabLst>
            </a:pPr>
            <a:endParaRPr lang="es-CO" sz="1500" b="0" u="none" strike="noStrike" noProof="0" dirty="0">
              <a:solidFill>
                <a:schemeClr val="tx1"/>
              </a:solidFill>
              <a:effectLst/>
              <a:uFillTx/>
              <a:latin typeface="Space Grotesk"/>
              <a:ea typeface="Hind"/>
            </a:endParaRPr>
          </a:p>
          <a:p>
            <a:pPr marL="371475" indent="-285750" algn="just">
              <a:lnSpc>
                <a:spcPct val="100000"/>
              </a:lnSpc>
              <a:buFont typeface="Courier New" panose="02070309020205020404" pitchFamily="49" charset="0"/>
              <a:buChar char="o"/>
              <a:tabLst>
                <a:tab pos="0" algn="l"/>
              </a:tabLst>
            </a:pPr>
            <a:r>
              <a:rPr lang="es-CO" sz="1500" b="0" u="none" strike="noStrike" noProof="0" dirty="0">
                <a:solidFill>
                  <a:schemeClr val="tx1"/>
                </a:solidFill>
                <a:effectLst/>
                <a:uFillTx/>
                <a:latin typeface="Space Grotesk"/>
                <a:ea typeface="Hind"/>
              </a:rPr>
              <a:t>ARPRO ARQUITECTOS INGENIEROS S.A. </a:t>
            </a:r>
            <a:r>
              <a:rPr lang="es-CO" sz="1500" dirty="0">
                <a:solidFill>
                  <a:schemeClr val="tx1"/>
                </a:solidFill>
                <a:latin typeface="Space Grotesk"/>
                <a:ea typeface="Hind"/>
              </a:rPr>
              <a:t>en su calidad de simple mandatario, efectuó las gestiones de administración </a:t>
            </a:r>
            <a:r>
              <a:rPr lang="es-CO" sz="1500" b="0" u="none" strike="noStrike" noProof="0" dirty="0">
                <a:solidFill>
                  <a:schemeClr val="tx1"/>
                </a:solidFill>
                <a:effectLst/>
                <a:uFillTx/>
                <a:latin typeface="Space Grotesk"/>
                <a:ea typeface="Hind"/>
              </a:rPr>
              <a:t>del proyecto COMPLEJO EMPRESARIAL CONNECTA 80 por cuenta y riesgo de TERRANUM DESARROLLO S.A.S., y fueron los recursos de esta última los utilizados para el desarrollo de la obra.</a:t>
            </a:r>
          </a:p>
          <a:p>
            <a:pPr marL="371475" indent="-285750" algn="just">
              <a:lnSpc>
                <a:spcPct val="100000"/>
              </a:lnSpc>
              <a:buFont typeface="Courier New" panose="02070309020205020404" pitchFamily="49" charset="0"/>
              <a:buChar char="o"/>
              <a:tabLst>
                <a:tab pos="0" algn="l"/>
              </a:tabLst>
            </a:pPr>
            <a:endParaRPr lang="es-CO" sz="1500" b="0" u="none" strike="noStrike" noProof="0" dirty="0">
              <a:solidFill>
                <a:schemeClr val="tx1"/>
              </a:solidFill>
              <a:effectLst/>
              <a:uFillTx/>
              <a:latin typeface="Space Grotesk"/>
              <a:ea typeface="Hind"/>
            </a:endParaRPr>
          </a:p>
          <a:p>
            <a:pPr marL="371475" indent="-285750" algn="just">
              <a:lnSpc>
                <a:spcPct val="100000"/>
              </a:lnSpc>
              <a:buFont typeface="Courier New" panose="02070309020205020404" pitchFamily="49" charset="0"/>
              <a:buChar char="o"/>
              <a:tabLst>
                <a:tab pos="0" algn="l"/>
              </a:tabLst>
            </a:pPr>
            <a:r>
              <a:rPr lang="es-CO" sz="1500" b="0" u="none" strike="noStrike" noProof="0" dirty="0">
                <a:solidFill>
                  <a:schemeClr val="tx1"/>
                </a:solidFill>
                <a:effectLst/>
                <a:uFillTx/>
                <a:latin typeface="Space Grotesk"/>
                <a:ea typeface="Hind"/>
              </a:rPr>
              <a:t>ARPRO ARQUITECTOS INGENIEROS S.A. ostenta la calidad de administradora delegada, por lo que carece de las condiciones o cualidades subjetivas que otorgan la facultad jurídica de pretender determinadas declaraciones judiciales con fines concretos, es decir, los presuntos perjuicios que se reclaman en su demanda de reconvención. </a:t>
            </a:r>
            <a:endParaRPr lang="es-CO" sz="1500" dirty="0">
              <a:solidFill>
                <a:schemeClr val="tx1"/>
              </a:solidFill>
              <a:latin typeface="Space Grotesk"/>
              <a:ea typeface="Hind"/>
            </a:endParaRPr>
          </a:p>
          <a:p>
            <a:pPr indent="0">
              <a:lnSpc>
                <a:spcPct val="100000"/>
              </a:lnSpc>
              <a:buNone/>
              <a:tabLst>
                <a:tab pos="0" algn="l"/>
              </a:tabLst>
            </a:pPr>
            <a:endParaRPr lang="es-CO" sz="1500" dirty="0">
              <a:solidFill>
                <a:schemeClr val="dk1"/>
              </a:solidFill>
              <a:latin typeface="Space Grotesk"/>
              <a:ea typeface="Hind"/>
            </a:endParaRPr>
          </a:p>
          <a:p>
            <a:pPr indent="0">
              <a:lnSpc>
                <a:spcPct val="100000"/>
              </a:lnSpc>
              <a:buNone/>
              <a:tabLst>
                <a:tab pos="0" algn="l"/>
              </a:tabLst>
            </a:pPr>
            <a:endParaRPr lang="es-CO" sz="1500" b="0" u="none" strike="noStrike" noProof="0" dirty="0">
              <a:solidFill>
                <a:schemeClr val="dk1"/>
              </a:solidFill>
              <a:effectLst/>
              <a:uFillTx/>
              <a:latin typeface="Space Grotesk"/>
              <a:ea typeface="Hind"/>
            </a:endParaRPr>
          </a:p>
        </p:txBody>
      </p:sp>
      <p:sp>
        <p:nvSpPr>
          <p:cNvPr id="51" name="PlaceHolder 1"/>
          <p:cNvSpPr>
            <a:spLocks noGrp="1"/>
          </p:cNvSpPr>
          <p:nvPr>
            <p:ph type="title"/>
          </p:nvPr>
        </p:nvSpPr>
        <p:spPr>
          <a:xfrm>
            <a:off x="392151" y="224992"/>
            <a:ext cx="6391080" cy="1021212"/>
          </a:xfrm>
          <a:prstGeom prst="rect">
            <a:avLst/>
          </a:prstGeom>
          <a:noFill/>
          <a:ln w="0">
            <a:noFill/>
          </a:ln>
        </p:spPr>
        <p:txBody>
          <a:bodyPr lIns="91440" tIns="91440" rIns="91440" bIns="91440" anchor="b">
            <a:normAutofit fontScale="90000"/>
          </a:bodyPr>
          <a:lstStyle/>
          <a:p>
            <a:pPr algn="just">
              <a:tabLst>
                <a:tab pos="0" algn="l"/>
              </a:tabLst>
            </a:pPr>
            <a:r>
              <a:rPr lang="fr-FR" sz="2600" b="1" u="none" strike="noStrike" dirty="0">
                <a:solidFill>
                  <a:schemeClr val="dk1"/>
                </a:solidFill>
                <a:effectLst/>
                <a:uFillTx/>
                <a:latin typeface="Space Grotesk"/>
                <a:ea typeface="Space Grotesk"/>
              </a:rPr>
              <a:t>FALTA DE LEGITIMACIÓN DE ARPRO ARQUITECTOS INGENIEROS S.</a:t>
            </a:r>
            <a:r>
              <a:rPr lang="fr-FR" sz="2600" b="1" dirty="0">
                <a:solidFill>
                  <a:schemeClr val="dk1"/>
                </a:solidFill>
                <a:latin typeface="Space Grotesk"/>
                <a:ea typeface="Space Grotesk"/>
              </a:rPr>
              <a:t>A. PARA RECLAMAR </a:t>
            </a:r>
            <a:endParaRPr lang="fr-FR" sz="2600" b="0" u="none" strike="noStrike" dirty="0">
              <a:solidFill>
                <a:schemeClr val="dk1"/>
              </a:solidFill>
              <a:effectLst/>
              <a:uFillTx/>
              <a:latin typeface="Arial"/>
            </a:endParaRPr>
          </a:p>
        </p:txBody>
      </p:sp>
      <p:pic>
        <p:nvPicPr>
          <p:cNvPr id="2" name="Imagen 1" descr="Un letrero azul con letras blancas&#10;&#10;El contenido generado por IA puede ser incorrecto.">
            <a:extLst>
              <a:ext uri="{FF2B5EF4-FFF2-40B4-BE49-F238E27FC236}">
                <a16:creationId xmlns:a16="http://schemas.microsoft.com/office/drawing/2014/main" id="{2DC99C59-31C1-EAFB-9B96-6D3883BAEA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2">
            <a:extLst>
              <a:ext uri="{FF2B5EF4-FFF2-40B4-BE49-F238E27FC236}">
                <a16:creationId xmlns:a16="http://schemas.microsoft.com/office/drawing/2014/main" id="{4942A9B8-CA6A-E1C1-6805-BAD4535DEF6D}"/>
              </a:ext>
            </a:extLst>
          </p:cNvPr>
          <p:cNvSpPr txBox="1">
            <a:spLocks/>
          </p:cNvSpPr>
          <p:nvPr/>
        </p:nvSpPr>
        <p:spPr>
          <a:xfrm>
            <a:off x="613384" y="1861785"/>
            <a:ext cx="7095825" cy="2509493"/>
          </a:xfrm>
          <a:prstGeom prst="rect">
            <a:avLst/>
          </a:prstGeom>
          <a:noFill/>
          <a:ln w="0">
            <a:noFill/>
          </a:ln>
        </p:spPr>
        <p:txBody>
          <a:bodyPr vert="horz" lIns="91440" tIns="91440" rIns="91440" bIns="91440" rtlCol="0" anchor="t">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42900" indent="-342900" algn="just">
              <a:buFont typeface="Courier New" panose="02070309020205020404" pitchFamily="49" charset="0"/>
              <a:buChar char="o"/>
            </a:pPr>
            <a:r>
              <a:rPr lang="es-CO" sz="2400" dirty="0">
                <a:latin typeface="Space Grotesk"/>
              </a:rPr>
              <a:t>El contrato de transacción, </a:t>
            </a:r>
            <a:r>
              <a:rPr lang="es-MX" sz="2400" dirty="0">
                <a:latin typeface="Space Grotesk"/>
              </a:rPr>
              <a:t>así como el acuerdo de cesión fue celebrado apenas días antes de la presentación de la </a:t>
            </a:r>
            <a:r>
              <a:rPr lang="es-CO" sz="2400" dirty="0">
                <a:latin typeface="Space Grotesk"/>
              </a:rPr>
              <a:t>mentada demanda de reconvención y carece de elementos que acrediten su calidad de acto jurídico oneroso.</a:t>
            </a:r>
          </a:p>
          <a:p>
            <a:pPr marL="342900" indent="-342900" algn="just">
              <a:buFont typeface="Courier New" panose="02070309020205020404" pitchFamily="49" charset="0"/>
              <a:buChar char="o"/>
            </a:pPr>
            <a:endParaRPr lang="es-CO" sz="2400" dirty="0">
              <a:latin typeface="Space Grotesk"/>
            </a:endParaRPr>
          </a:p>
          <a:p>
            <a:pPr marL="342900" indent="-342900" algn="just">
              <a:buFont typeface="Courier New" panose="02070309020205020404" pitchFamily="49" charset="0"/>
              <a:buChar char="o"/>
            </a:pPr>
            <a:r>
              <a:rPr lang="es-MX" sz="2400" dirty="0">
                <a:latin typeface="Space Grotesk"/>
              </a:rPr>
              <a:t>No fue acreditado en el trámite procesal la contraprestación recibida por parte de TERRANUM DESARROLLO S.A.S. en razón de la aludida cesión.</a:t>
            </a:r>
          </a:p>
          <a:p>
            <a:pPr marL="342900" indent="-342900" algn="just">
              <a:buFont typeface="Courier New" panose="02070309020205020404" pitchFamily="49" charset="0"/>
              <a:buChar char="o"/>
            </a:pPr>
            <a:endParaRPr lang="es-MX" sz="2400" dirty="0">
              <a:latin typeface="Space Grotesk"/>
            </a:endParaRPr>
          </a:p>
          <a:p>
            <a:pPr marL="342900" indent="-342900" algn="just">
              <a:buFont typeface="Courier New" panose="02070309020205020404" pitchFamily="49" charset="0"/>
              <a:buChar char="o"/>
            </a:pPr>
            <a:r>
              <a:rPr lang="es-CO" sz="2400" dirty="0">
                <a:latin typeface="Space Grotesk"/>
              </a:rPr>
              <a:t>El </a:t>
            </a:r>
            <a:r>
              <a:rPr lang="es-MX" sz="2400" dirty="0">
                <a:latin typeface="Space Grotesk"/>
              </a:rPr>
              <a:t>documento fue suscrito por LAURA VEJARANO REVOLLO, quien carecía de las facultades para dichos efectos, de conformidad con límites autorizados en sus estatutos y documentos de gobierno </a:t>
            </a:r>
            <a:r>
              <a:rPr lang="es-CO" sz="2400" dirty="0">
                <a:latin typeface="Space Grotesk"/>
              </a:rPr>
              <a:t>corporativo.</a:t>
            </a:r>
          </a:p>
          <a:p>
            <a:pPr algn="just"/>
            <a:endParaRPr lang="es-MX" sz="1500" dirty="0">
              <a:latin typeface="Space Grotesk"/>
            </a:endParaRPr>
          </a:p>
          <a:p>
            <a:pPr marL="285750" indent="-285750" algn="just">
              <a:buFont typeface="Arial" panose="020B0604020202020204" pitchFamily="34" charset="0"/>
              <a:buChar char="•"/>
            </a:pPr>
            <a:endParaRPr lang="es-CO" sz="1500" dirty="0">
              <a:solidFill>
                <a:srgbClr val="FFFFFF"/>
              </a:solidFill>
              <a:latin typeface="Space Grotesk"/>
            </a:endParaRPr>
          </a:p>
        </p:txBody>
      </p:sp>
      <p:sp>
        <p:nvSpPr>
          <p:cNvPr id="5" name="PlaceHolder 1">
            <a:extLst>
              <a:ext uri="{FF2B5EF4-FFF2-40B4-BE49-F238E27FC236}">
                <a16:creationId xmlns:a16="http://schemas.microsoft.com/office/drawing/2014/main" id="{3031E53E-DB16-7BF6-8F3B-462B52EAF6FE}"/>
              </a:ext>
            </a:extLst>
          </p:cNvPr>
          <p:cNvSpPr txBox="1">
            <a:spLocks/>
          </p:cNvSpPr>
          <p:nvPr/>
        </p:nvSpPr>
        <p:spPr>
          <a:xfrm>
            <a:off x="367991" y="299056"/>
            <a:ext cx="6391080" cy="1021212"/>
          </a:xfrm>
          <a:prstGeom prst="rect">
            <a:avLst/>
          </a:prstGeom>
          <a:noFill/>
          <a:ln w="0">
            <a:noFill/>
          </a:ln>
        </p:spPr>
        <p:txBody>
          <a:bodyPr vert="horz" lIns="91440" tIns="91440" rIns="91440" bIns="91440" rtlCol="0" anchor="b">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tabLst>
                <a:tab pos="0" algn="l"/>
              </a:tabLst>
            </a:pPr>
            <a:r>
              <a:rPr lang="fr-FR" sz="2600" b="1" dirty="0">
                <a:solidFill>
                  <a:schemeClr val="dk1"/>
                </a:solidFill>
                <a:latin typeface="Space Grotesk"/>
                <a:ea typeface="Space Grotesk"/>
              </a:rPr>
              <a:t>SIMULACIÓN DE LA CESIÓN DE DERECHOS CELEBRADA ENTRE TERRANUM DESARROLLO S.A.S. Y ARPRO ARQUITECTOS INGENIEROS S.A.</a:t>
            </a:r>
            <a:endParaRPr lang="fr-FR" sz="2600" dirty="0">
              <a:solidFill>
                <a:schemeClr val="dk1"/>
              </a:solidFill>
              <a:latin typeface="Arial"/>
            </a:endParaRPr>
          </a:p>
        </p:txBody>
      </p:sp>
      <p:pic>
        <p:nvPicPr>
          <p:cNvPr id="6" name="Imagen 5" descr="Un letrero azul con letras blancas&#10;&#10;El contenido generado por IA puede ser incorrecto.">
            <a:extLst>
              <a:ext uri="{FF2B5EF4-FFF2-40B4-BE49-F238E27FC236}">
                <a16:creationId xmlns:a16="http://schemas.microsoft.com/office/drawing/2014/main" id="{CF2DCE44-95BD-B3DC-B4CD-04A28C01F1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339518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F5F83-BFE7-4C76-E41C-F6FFE006A1FF}"/>
            </a:ext>
          </a:extLst>
        </p:cNvPr>
        <p:cNvGrpSpPr/>
        <p:nvPr/>
      </p:nvGrpSpPr>
      <p:grpSpPr>
        <a:xfrm>
          <a:off x="0" y="0"/>
          <a:ext cx="0" cy="0"/>
          <a:chOff x="0" y="0"/>
          <a:chExt cx="0" cy="0"/>
        </a:xfrm>
      </p:grpSpPr>
      <p:sp>
        <p:nvSpPr>
          <p:cNvPr id="52" name="PlaceHolder 2">
            <a:extLst>
              <a:ext uri="{FF2B5EF4-FFF2-40B4-BE49-F238E27FC236}">
                <a16:creationId xmlns:a16="http://schemas.microsoft.com/office/drawing/2014/main" id="{8933D83E-950C-3B2D-CF0B-91B892656C93}"/>
              </a:ext>
            </a:extLst>
          </p:cNvPr>
          <p:cNvSpPr>
            <a:spLocks noGrp="1"/>
          </p:cNvSpPr>
          <p:nvPr>
            <p:ph type="body"/>
          </p:nvPr>
        </p:nvSpPr>
        <p:spPr>
          <a:xfrm>
            <a:off x="444190" y="1295510"/>
            <a:ext cx="7746380" cy="3492100"/>
          </a:xfrm>
          <a:prstGeom prst="rect">
            <a:avLst/>
          </a:prstGeom>
          <a:noFill/>
          <a:ln w="0">
            <a:noFill/>
          </a:ln>
        </p:spPr>
        <p:txBody>
          <a:bodyPr lIns="91440" tIns="91440" rIns="91440" bIns="91440" anchor="t">
            <a:noAutofit/>
          </a:bodyPr>
          <a:lstStyle/>
          <a:p>
            <a:pPr marL="85725" algn="just">
              <a:lnSpc>
                <a:spcPct val="100000"/>
              </a:lnSpc>
              <a:tabLst>
                <a:tab pos="0" algn="l"/>
              </a:tabLst>
            </a:pPr>
            <a:endParaRPr lang="es-CO" sz="1500" dirty="0">
              <a:solidFill>
                <a:schemeClr val="tx1"/>
              </a:solidFill>
              <a:latin typeface="Space Grotesk"/>
              <a:ea typeface="Hind"/>
            </a:endParaRPr>
          </a:p>
          <a:p>
            <a:pPr marL="85725" algn="just">
              <a:lnSpc>
                <a:spcPct val="100000"/>
              </a:lnSpc>
              <a:tabLst>
                <a:tab pos="0" algn="l"/>
              </a:tabLst>
            </a:pPr>
            <a:r>
              <a:rPr lang="es-CO" sz="1500" dirty="0">
                <a:solidFill>
                  <a:schemeClr val="tx1"/>
                </a:solidFill>
                <a:latin typeface="Space Grotesk"/>
                <a:ea typeface="Hind"/>
              </a:rPr>
              <a:t>El objeto del contrato de administración delegada, estableció las obligaciones de ARPRO Arquitectos Ingenieros S.A., en donde se limitó exclusivamente a la gestión de construcción</a:t>
            </a:r>
          </a:p>
          <a:p>
            <a:pPr indent="0">
              <a:lnSpc>
                <a:spcPct val="100000"/>
              </a:lnSpc>
              <a:buNone/>
              <a:tabLst>
                <a:tab pos="0" algn="l"/>
              </a:tabLst>
            </a:pPr>
            <a:endParaRPr lang="es-CO" sz="1500" b="0" u="none" strike="noStrike" noProof="0" dirty="0">
              <a:solidFill>
                <a:schemeClr val="dk1"/>
              </a:solidFill>
              <a:effectLst/>
              <a:uFillTx/>
              <a:latin typeface="Space Grotesk"/>
              <a:ea typeface="Hind"/>
            </a:endParaRPr>
          </a:p>
        </p:txBody>
      </p:sp>
      <p:sp>
        <p:nvSpPr>
          <p:cNvPr id="51" name="PlaceHolder 1">
            <a:extLst>
              <a:ext uri="{FF2B5EF4-FFF2-40B4-BE49-F238E27FC236}">
                <a16:creationId xmlns:a16="http://schemas.microsoft.com/office/drawing/2014/main" id="{C2AF3F7F-27B8-1E6D-083E-0E1A5DF83B36}"/>
              </a:ext>
            </a:extLst>
          </p:cNvPr>
          <p:cNvSpPr>
            <a:spLocks noGrp="1"/>
          </p:cNvSpPr>
          <p:nvPr>
            <p:ph type="title"/>
          </p:nvPr>
        </p:nvSpPr>
        <p:spPr>
          <a:xfrm>
            <a:off x="1173880" y="115295"/>
            <a:ext cx="6391080" cy="1021212"/>
          </a:xfrm>
          <a:prstGeom prst="rect">
            <a:avLst/>
          </a:prstGeom>
          <a:noFill/>
          <a:ln w="0">
            <a:noFill/>
          </a:ln>
        </p:spPr>
        <p:txBody>
          <a:bodyPr lIns="91440" tIns="91440" rIns="91440" bIns="91440" anchor="b">
            <a:normAutofit/>
          </a:bodyPr>
          <a:lstStyle/>
          <a:p>
            <a:pPr>
              <a:tabLst>
                <a:tab pos="0" algn="l"/>
              </a:tabLst>
            </a:pPr>
            <a:r>
              <a:rPr lang="fr-FR" sz="2600" b="1" u="none" strike="noStrike" dirty="0">
                <a:solidFill>
                  <a:schemeClr val="dk1"/>
                </a:solidFill>
                <a:effectLst/>
                <a:uFillTx/>
                <a:latin typeface="Space Grotesk"/>
                <a:ea typeface="Space Grotesk"/>
              </a:rPr>
              <a:t>PRECISIONES IMPORTANTES Y TRANSVERSALES AL PROCESO</a:t>
            </a:r>
            <a:endParaRPr lang="fr-FR" sz="2600" b="0" u="none" strike="noStrike" dirty="0">
              <a:solidFill>
                <a:schemeClr val="dk1"/>
              </a:solidFill>
              <a:effectLst/>
              <a:uFillTx/>
              <a:latin typeface="Arial"/>
            </a:endParaRPr>
          </a:p>
        </p:txBody>
      </p:sp>
      <p:pic>
        <p:nvPicPr>
          <p:cNvPr id="2" name="Imagen 1" descr="Un letrero azul con letras blancas&#10;&#10;El contenido generado por IA puede ser incorrecto.">
            <a:extLst>
              <a:ext uri="{FF2B5EF4-FFF2-40B4-BE49-F238E27FC236}">
                <a16:creationId xmlns:a16="http://schemas.microsoft.com/office/drawing/2014/main" id="{E71C8C17-741F-ED02-E25C-E89E655966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pic>
        <p:nvPicPr>
          <p:cNvPr id="8" name="Imagen 7">
            <a:extLst>
              <a:ext uri="{FF2B5EF4-FFF2-40B4-BE49-F238E27FC236}">
                <a16:creationId xmlns:a16="http://schemas.microsoft.com/office/drawing/2014/main" id="{BFDEAA35-47AD-8679-DE9D-C6B69F2BCF51}"/>
              </a:ext>
            </a:extLst>
          </p:cNvPr>
          <p:cNvPicPr>
            <a:picLocks noChangeAspect="1"/>
          </p:cNvPicPr>
          <p:nvPr/>
        </p:nvPicPr>
        <p:blipFill>
          <a:blip r:embed="rId3"/>
          <a:stretch>
            <a:fillRect/>
          </a:stretch>
        </p:blipFill>
        <p:spPr>
          <a:xfrm>
            <a:off x="509900" y="2660960"/>
            <a:ext cx="7825948" cy="1033811"/>
          </a:xfrm>
          <a:prstGeom prst="rect">
            <a:avLst/>
          </a:prstGeom>
        </p:spPr>
      </p:pic>
    </p:spTree>
    <p:extLst>
      <p:ext uri="{BB962C8B-B14F-4D97-AF65-F5344CB8AC3E}">
        <p14:creationId xmlns:p14="http://schemas.microsoft.com/office/powerpoint/2010/main" val="146884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65A93-9FB7-0F89-CDC5-9A6F11F969E8}"/>
            </a:ext>
          </a:extLst>
        </p:cNvPr>
        <p:cNvGrpSpPr/>
        <p:nvPr/>
      </p:nvGrpSpPr>
      <p:grpSpPr>
        <a:xfrm>
          <a:off x="0" y="0"/>
          <a:ext cx="0" cy="0"/>
          <a:chOff x="0" y="0"/>
          <a:chExt cx="0" cy="0"/>
        </a:xfrm>
      </p:grpSpPr>
      <p:sp>
        <p:nvSpPr>
          <p:cNvPr id="52" name="PlaceHolder 2">
            <a:extLst>
              <a:ext uri="{FF2B5EF4-FFF2-40B4-BE49-F238E27FC236}">
                <a16:creationId xmlns:a16="http://schemas.microsoft.com/office/drawing/2014/main" id="{05169A7F-AC1A-F054-ADCF-CF4E2AC1ECCE}"/>
              </a:ext>
            </a:extLst>
          </p:cNvPr>
          <p:cNvSpPr>
            <a:spLocks noGrp="1"/>
          </p:cNvSpPr>
          <p:nvPr>
            <p:ph type="body"/>
          </p:nvPr>
        </p:nvSpPr>
        <p:spPr>
          <a:xfrm>
            <a:off x="444190" y="1295510"/>
            <a:ext cx="7746380" cy="3492100"/>
          </a:xfrm>
          <a:prstGeom prst="rect">
            <a:avLst/>
          </a:prstGeom>
          <a:noFill/>
          <a:ln w="0">
            <a:noFill/>
          </a:ln>
        </p:spPr>
        <p:txBody>
          <a:bodyPr lIns="91440" tIns="91440" rIns="91440" bIns="91440" anchor="t">
            <a:noAutofit/>
          </a:bodyPr>
          <a:lstStyle/>
          <a:p>
            <a:pPr marL="85725" algn="just">
              <a:lnSpc>
                <a:spcPct val="100000"/>
              </a:lnSpc>
              <a:tabLst>
                <a:tab pos="0" algn="l"/>
              </a:tabLst>
            </a:pPr>
            <a:endParaRPr lang="es-CO" sz="1500" dirty="0">
              <a:solidFill>
                <a:schemeClr val="tx1"/>
              </a:solidFill>
              <a:latin typeface="Space Grotesk"/>
              <a:ea typeface="Hind"/>
            </a:endParaRPr>
          </a:p>
          <a:p>
            <a:pPr marL="85725" algn="just">
              <a:lnSpc>
                <a:spcPct val="100000"/>
              </a:lnSpc>
              <a:tabLst>
                <a:tab pos="0" algn="l"/>
              </a:tabLst>
            </a:pPr>
            <a:r>
              <a:rPr lang="es-CO" sz="1500" dirty="0">
                <a:solidFill>
                  <a:schemeClr val="tx1"/>
                </a:solidFill>
                <a:latin typeface="Space Grotesk"/>
                <a:ea typeface="Hind"/>
              </a:rPr>
              <a:t>Así mismo, se estableció la calidad que ostenta ARPRO Arquitectos Ingenieros S.A., en donde contaba con un mandato sin representación </a:t>
            </a:r>
          </a:p>
          <a:p>
            <a:pPr marL="85725" algn="just">
              <a:lnSpc>
                <a:spcPct val="100000"/>
              </a:lnSpc>
              <a:tabLst>
                <a:tab pos="0" algn="l"/>
              </a:tabLst>
            </a:pPr>
            <a:endParaRPr lang="es-CO" sz="1500" dirty="0">
              <a:solidFill>
                <a:schemeClr val="tx1"/>
              </a:solidFill>
              <a:latin typeface="Space Grotesk"/>
              <a:ea typeface="Hind"/>
            </a:endParaRPr>
          </a:p>
        </p:txBody>
      </p:sp>
      <p:sp>
        <p:nvSpPr>
          <p:cNvPr id="51" name="PlaceHolder 1">
            <a:extLst>
              <a:ext uri="{FF2B5EF4-FFF2-40B4-BE49-F238E27FC236}">
                <a16:creationId xmlns:a16="http://schemas.microsoft.com/office/drawing/2014/main" id="{D1080CCB-854C-C49C-E5D3-4F3BDA02D13B}"/>
              </a:ext>
            </a:extLst>
          </p:cNvPr>
          <p:cNvSpPr>
            <a:spLocks noGrp="1"/>
          </p:cNvSpPr>
          <p:nvPr>
            <p:ph type="title"/>
          </p:nvPr>
        </p:nvSpPr>
        <p:spPr>
          <a:xfrm>
            <a:off x="1173880" y="115295"/>
            <a:ext cx="6391080" cy="1021212"/>
          </a:xfrm>
          <a:prstGeom prst="rect">
            <a:avLst/>
          </a:prstGeom>
          <a:noFill/>
          <a:ln w="0">
            <a:noFill/>
          </a:ln>
        </p:spPr>
        <p:txBody>
          <a:bodyPr lIns="91440" tIns="91440" rIns="91440" bIns="91440" anchor="b">
            <a:normAutofit/>
          </a:bodyPr>
          <a:lstStyle/>
          <a:p>
            <a:pPr>
              <a:tabLst>
                <a:tab pos="0" algn="l"/>
              </a:tabLst>
            </a:pPr>
            <a:r>
              <a:rPr lang="fr-FR" sz="2600" b="1" u="none" strike="noStrike" dirty="0">
                <a:solidFill>
                  <a:schemeClr val="dk1"/>
                </a:solidFill>
                <a:effectLst/>
                <a:uFillTx/>
                <a:latin typeface="Space Grotesk"/>
                <a:ea typeface="Space Grotesk"/>
              </a:rPr>
              <a:t>PRECISIONES IMPORTANTES Y TRANSVERSALES AL PROCESO</a:t>
            </a:r>
            <a:endParaRPr lang="fr-FR" sz="2600" b="0" u="none" strike="noStrike" dirty="0">
              <a:solidFill>
                <a:schemeClr val="dk1"/>
              </a:solidFill>
              <a:effectLst/>
              <a:uFillTx/>
              <a:latin typeface="Arial"/>
            </a:endParaRPr>
          </a:p>
        </p:txBody>
      </p:sp>
      <p:pic>
        <p:nvPicPr>
          <p:cNvPr id="2" name="Imagen 1" descr="Un letrero azul con letras blancas&#10;&#10;El contenido generado por IA puede ser incorrecto.">
            <a:extLst>
              <a:ext uri="{FF2B5EF4-FFF2-40B4-BE49-F238E27FC236}">
                <a16:creationId xmlns:a16="http://schemas.microsoft.com/office/drawing/2014/main" id="{D5F2DA84-1D42-D228-DD21-DEE8DA814F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pic>
        <p:nvPicPr>
          <p:cNvPr id="6" name="Imagen 5">
            <a:extLst>
              <a:ext uri="{FF2B5EF4-FFF2-40B4-BE49-F238E27FC236}">
                <a16:creationId xmlns:a16="http://schemas.microsoft.com/office/drawing/2014/main" id="{3AD08D21-5158-99F7-A48E-E7D0D9D81C9C}"/>
              </a:ext>
            </a:extLst>
          </p:cNvPr>
          <p:cNvPicPr>
            <a:picLocks noChangeAspect="1"/>
          </p:cNvPicPr>
          <p:nvPr/>
        </p:nvPicPr>
        <p:blipFill>
          <a:blip r:embed="rId3"/>
          <a:stretch>
            <a:fillRect/>
          </a:stretch>
        </p:blipFill>
        <p:spPr>
          <a:xfrm>
            <a:off x="585885" y="2475036"/>
            <a:ext cx="7833942" cy="1281542"/>
          </a:xfrm>
          <a:prstGeom prst="rect">
            <a:avLst/>
          </a:prstGeom>
        </p:spPr>
      </p:pic>
    </p:spTree>
    <p:extLst>
      <p:ext uri="{BB962C8B-B14F-4D97-AF65-F5344CB8AC3E}">
        <p14:creationId xmlns:p14="http://schemas.microsoft.com/office/powerpoint/2010/main" val="322043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DAF4B-3DF2-D1E2-7AED-4C028ABEA85F}"/>
            </a:ext>
          </a:extLst>
        </p:cNvPr>
        <p:cNvGrpSpPr/>
        <p:nvPr/>
      </p:nvGrpSpPr>
      <p:grpSpPr>
        <a:xfrm>
          <a:off x="0" y="0"/>
          <a:ext cx="0" cy="0"/>
          <a:chOff x="0" y="0"/>
          <a:chExt cx="0" cy="0"/>
        </a:xfrm>
      </p:grpSpPr>
      <p:sp>
        <p:nvSpPr>
          <p:cNvPr id="52" name="PlaceHolder 2">
            <a:extLst>
              <a:ext uri="{FF2B5EF4-FFF2-40B4-BE49-F238E27FC236}">
                <a16:creationId xmlns:a16="http://schemas.microsoft.com/office/drawing/2014/main" id="{9D1E2FDE-FF8E-CB6D-1526-C28A2D946EDF}"/>
              </a:ext>
            </a:extLst>
          </p:cNvPr>
          <p:cNvSpPr>
            <a:spLocks noGrp="1"/>
          </p:cNvSpPr>
          <p:nvPr>
            <p:ph type="body"/>
          </p:nvPr>
        </p:nvSpPr>
        <p:spPr>
          <a:xfrm>
            <a:off x="444190" y="1295510"/>
            <a:ext cx="7746380" cy="3492100"/>
          </a:xfrm>
          <a:prstGeom prst="rect">
            <a:avLst/>
          </a:prstGeom>
          <a:noFill/>
          <a:ln w="0">
            <a:noFill/>
          </a:ln>
        </p:spPr>
        <p:txBody>
          <a:bodyPr lIns="91440" tIns="91440" rIns="91440" bIns="91440" anchor="t">
            <a:noAutofit/>
          </a:bodyPr>
          <a:lstStyle/>
          <a:p>
            <a:pPr marL="85725" algn="just">
              <a:lnSpc>
                <a:spcPct val="100000"/>
              </a:lnSpc>
              <a:tabLst>
                <a:tab pos="0" algn="l"/>
              </a:tabLst>
            </a:pPr>
            <a:r>
              <a:rPr lang="es-CO" sz="1500" dirty="0">
                <a:solidFill>
                  <a:schemeClr val="tx1"/>
                </a:solidFill>
                <a:latin typeface="Space Grotesk"/>
                <a:ea typeface="Hind"/>
              </a:rPr>
              <a:t>Si bien es objeto de debate el argumento planteado por ARPRO Arquitectos Ingenieros S.A., respecto a situaciones en desarrollo de las obras relacionadas en el </a:t>
            </a:r>
            <a:r>
              <a:rPr lang="es-CO" sz="1600" dirty="0">
                <a:solidFill>
                  <a:schemeClr val="dk1"/>
                </a:solidFill>
                <a:latin typeface="Space Grotesk"/>
                <a:ea typeface="Hind"/>
              </a:rPr>
              <a:t>Contrato de Obra Civil por precio unitario fijo No. 210009, el documento de cesión de derechos deja en claro el origen de </a:t>
            </a:r>
            <a:r>
              <a:rPr lang="es-CO" sz="1500" dirty="0">
                <a:solidFill>
                  <a:schemeClr val="tx1"/>
                </a:solidFill>
                <a:latin typeface="Space Grotesk"/>
                <a:ea typeface="Hind"/>
              </a:rPr>
              <a:t>las sumas económicas que presuntamente debieron ser pagadas para la ejecución de actividades adicionales al mentado contrato</a:t>
            </a:r>
          </a:p>
          <a:p>
            <a:pPr marL="85725" algn="just">
              <a:lnSpc>
                <a:spcPct val="100000"/>
              </a:lnSpc>
              <a:tabLst>
                <a:tab pos="0" algn="l"/>
              </a:tabLst>
            </a:pPr>
            <a:endParaRPr lang="es-CO" sz="1500" dirty="0">
              <a:solidFill>
                <a:schemeClr val="tx1"/>
              </a:solidFill>
              <a:latin typeface="Space Grotesk"/>
              <a:ea typeface="Hind"/>
            </a:endParaRPr>
          </a:p>
        </p:txBody>
      </p:sp>
      <p:sp>
        <p:nvSpPr>
          <p:cNvPr id="51" name="PlaceHolder 1">
            <a:extLst>
              <a:ext uri="{FF2B5EF4-FFF2-40B4-BE49-F238E27FC236}">
                <a16:creationId xmlns:a16="http://schemas.microsoft.com/office/drawing/2014/main" id="{2E2C006D-35C1-E078-CF48-577AE6499D26}"/>
              </a:ext>
            </a:extLst>
          </p:cNvPr>
          <p:cNvSpPr>
            <a:spLocks noGrp="1"/>
          </p:cNvSpPr>
          <p:nvPr>
            <p:ph type="title"/>
          </p:nvPr>
        </p:nvSpPr>
        <p:spPr>
          <a:xfrm>
            <a:off x="1173880" y="115295"/>
            <a:ext cx="6391080" cy="1021212"/>
          </a:xfrm>
          <a:prstGeom prst="rect">
            <a:avLst/>
          </a:prstGeom>
          <a:noFill/>
          <a:ln w="0">
            <a:noFill/>
          </a:ln>
        </p:spPr>
        <p:txBody>
          <a:bodyPr lIns="91440" tIns="91440" rIns="91440" bIns="91440" anchor="b">
            <a:normAutofit/>
          </a:bodyPr>
          <a:lstStyle/>
          <a:p>
            <a:pPr>
              <a:tabLst>
                <a:tab pos="0" algn="l"/>
              </a:tabLst>
            </a:pPr>
            <a:r>
              <a:rPr lang="fr-FR" sz="2600" b="1" u="none" strike="noStrike" dirty="0">
                <a:solidFill>
                  <a:schemeClr val="dk1"/>
                </a:solidFill>
                <a:effectLst/>
                <a:uFillTx/>
                <a:latin typeface="Space Grotesk"/>
                <a:ea typeface="Space Grotesk"/>
              </a:rPr>
              <a:t>PRECISIONES IMPORTANTES Y TRANSVERSALES AL PROCESO</a:t>
            </a:r>
            <a:endParaRPr lang="fr-FR" sz="2600" b="0" u="none" strike="noStrike" dirty="0">
              <a:solidFill>
                <a:schemeClr val="dk1"/>
              </a:solidFill>
              <a:effectLst/>
              <a:uFillTx/>
              <a:latin typeface="Arial"/>
            </a:endParaRPr>
          </a:p>
        </p:txBody>
      </p:sp>
      <p:pic>
        <p:nvPicPr>
          <p:cNvPr id="2" name="Imagen 1" descr="Un letrero azul con letras blancas&#10;&#10;El contenido generado por IA puede ser incorrecto.">
            <a:extLst>
              <a:ext uri="{FF2B5EF4-FFF2-40B4-BE49-F238E27FC236}">
                <a16:creationId xmlns:a16="http://schemas.microsoft.com/office/drawing/2014/main" id="{441799B9-D910-BCB0-72F4-3935B1F641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pic>
        <p:nvPicPr>
          <p:cNvPr id="4" name="Imagen 3">
            <a:extLst>
              <a:ext uri="{FF2B5EF4-FFF2-40B4-BE49-F238E27FC236}">
                <a16:creationId xmlns:a16="http://schemas.microsoft.com/office/drawing/2014/main" id="{4A3C0753-46D3-985A-E66A-972F72A6898C}"/>
              </a:ext>
            </a:extLst>
          </p:cNvPr>
          <p:cNvPicPr>
            <a:picLocks noChangeAspect="1"/>
          </p:cNvPicPr>
          <p:nvPr/>
        </p:nvPicPr>
        <p:blipFill>
          <a:blip r:embed="rId3"/>
          <a:stretch>
            <a:fillRect/>
          </a:stretch>
        </p:blipFill>
        <p:spPr>
          <a:xfrm>
            <a:off x="1363504" y="2640532"/>
            <a:ext cx="5907752" cy="1163065"/>
          </a:xfrm>
          <a:prstGeom prst="rect">
            <a:avLst/>
          </a:prstGeom>
        </p:spPr>
      </p:pic>
      <p:pic>
        <p:nvPicPr>
          <p:cNvPr id="7" name="Imagen 6">
            <a:extLst>
              <a:ext uri="{FF2B5EF4-FFF2-40B4-BE49-F238E27FC236}">
                <a16:creationId xmlns:a16="http://schemas.microsoft.com/office/drawing/2014/main" id="{CAD9A140-06E8-E68F-EAEF-6C3E191F851A}"/>
              </a:ext>
            </a:extLst>
          </p:cNvPr>
          <p:cNvPicPr>
            <a:picLocks noChangeAspect="1"/>
          </p:cNvPicPr>
          <p:nvPr/>
        </p:nvPicPr>
        <p:blipFill>
          <a:blip r:embed="rId4"/>
          <a:stretch>
            <a:fillRect/>
          </a:stretch>
        </p:blipFill>
        <p:spPr>
          <a:xfrm>
            <a:off x="1363504" y="3803597"/>
            <a:ext cx="5907753" cy="779387"/>
          </a:xfrm>
          <a:prstGeom prst="rect">
            <a:avLst/>
          </a:prstGeom>
        </p:spPr>
      </p:pic>
    </p:spTree>
    <p:extLst>
      <p:ext uri="{BB962C8B-B14F-4D97-AF65-F5344CB8AC3E}">
        <p14:creationId xmlns:p14="http://schemas.microsoft.com/office/powerpoint/2010/main" val="353687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D90F-4369-0518-42CC-DC0FF1958C50}"/>
            </a:ext>
          </a:extLst>
        </p:cNvPr>
        <p:cNvGrpSpPr/>
        <p:nvPr/>
      </p:nvGrpSpPr>
      <p:grpSpPr>
        <a:xfrm>
          <a:off x="0" y="0"/>
          <a:ext cx="0" cy="0"/>
          <a:chOff x="0" y="0"/>
          <a:chExt cx="0" cy="0"/>
        </a:xfrm>
      </p:grpSpPr>
      <p:sp>
        <p:nvSpPr>
          <p:cNvPr id="52" name="PlaceHolder 2">
            <a:extLst>
              <a:ext uri="{FF2B5EF4-FFF2-40B4-BE49-F238E27FC236}">
                <a16:creationId xmlns:a16="http://schemas.microsoft.com/office/drawing/2014/main" id="{12974F35-EC5A-3FC2-F991-3D7D30A7B835}"/>
              </a:ext>
            </a:extLst>
          </p:cNvPr>
          <p:cNvSpPr>
            <a:spLocks noGrp="1"/>
          </p:cNvSpPr>
          <p:nvPr>
            <p:ph type="body"/>
          </p:nvPr>
        </p:nvSpPr>
        <p:spPr>
          <a:xfrm>
            <a:off x="444190" y="1295510"/>
            <a:ext cx="7746380" cy="3492100"/>
          </a:xfrm>
          <a:prstGeom prst="rect">
            <a:avLst/>
          </a:prstGeom>
          <a:noFill/>
          <a:ln w="0">
            <a:noFill/>
          </a:ln>
        </p:spPr>
        <p:txBody>
          <a:bodyPr lIns="91440" tIns="91440" rIns="91440" bIns="91440" anchor="t">
            <a:noAutofit/>
          </a:bodyPr>
          <a:lstStyle/>
          <a:p>
            <a:pPr algn="just"/>
            <a:r>
              <a:rPr lang="es-MX" sz="1500" dirty="0">
                <a:latin typeface="Space Grotesk"/>
              </a:rPr>
              <a:t>Por lo indicado, el Honorable Tribunal no debe omitir en su estudio que, a la demandante en reconvención ARPRO Arquitectos Ingenieros S.A. se le otorgó un mandato sin representación para que en nombre de </a:t>
            </a:r>
            <a:r>
              <a:rPr lang="es-MX" sz="1500" dirty="0" err="1">
                <a:latin typeface="Space Grotesk"/>
              </a:rPr>
              <a:t>Terranum</a:t>
            </a:r>
            <a:r>
              <a:rPr lang="es-MX" sz="1500" dirty="0">
                <a:latin typeface="Space Grotesk"/>
              </a:rPr>
              <a:t> Desarrollo S.A.S. ejecutara las actividades requeridas para la gestión de la construcción de las distintas fases del PROYECTO COMPLEJO EMPRESARIAL CONNECTA </a:t>
            </a:r>
            <a:r>
              <a:rPr lang="es-CO" sz="1500" dirty="0">
                <a:latin typeface="Space Grotesk"/>
              </a:rPr>
              <a:t>80, lo que nos permite afirmar sin reparo alguno que ARPRO Arquitectos Ingenieros S.A. se limitó a </a:t>
            </a:r>
            <a:r>
              <a:rPr lang="es-MX" sz="1500" dirty="0">
                <a:latin typeface="Space Grotesk"/>
              </a:rPr>
              <a:t>adelantar acciones bajo la figura de administración delegada para la construcción del proyecto. </a:t>
            </a:r>
          </a:p>
          <a:p>
            <a:pPr algn="just"/>
            <a:endParaRPr lang="es-MX" sz="1500" dirty="0">
              <a:latin typeface="Space Grotesk"/>
            </a:endParaRPr>
          </a:p>
          <a:p>
            <a:pPr algn="just"/>
            <a:r>
              <a:rPr lang="es-MX" sz="1500" dirty="0">
                <a:latin typeface="Space Grotesk"/>
              </a:rPr>
              <a:t>En conclusión </a:t>
            </a:r>
            <a:r>
              <a:rPr lang="es-CO" sz="1500" dirty="0">
                <a:latin typeface="Space Grotesk"/>
              </a:rPr>
              <a:t>ARPRO Arquitectos Ingenieros S.A. </a:t>
            </a:r>
            <a:r>
              <a:rPr lang="es-MX" sz="1500" dirty="0">
                <a:latin typeface="Space Grotesk"/>
              </a:rPr>
              <a:t>no ostenta la presunta calidad de afectada directa que presume en su demanda en reconvención y conforme será expuesto, demuestra la falta de legitimación en la causa por activa de la mentada sociedad.</a:t>
            </a:r>
            <a:endParaRPr lang="es-CO" sz="1500" dirty="0">
              <a:solidFill>
                <a:schemeClr val="tx1"/>
              </a:solidFill>
              <a:latin typeface="Space Grotesk"/>
              <a:ea typeface="Hind"/>
            </a:endParaRPr>
          </a:p>
        </p:txBody>
      </p:sp>
      <p:sp>
        <p:nvSpPr>
          <p:cNvPr id="51" name="PlaceHolder 1">
            <a:extLst>
              <a:ext uri="{FF2B5EF4-FFF2-40B4-BE49-F238E27FC236}">
                <a16:creationId xmlns:a16="http://schemas.microsoft.com/office/drawing/2014/main" id="{E322E530-297E-1CF2-B2DC-F0B83FAC87FE}"/>
              </a:ext>
            </a:extLst>
          </p:cNvPr>
          <p:cNvSpPr>
            <a:spLocks noGrp="1"/>
          </p:cNvSpPr>
          <p:nvPr>
            <p:ph type="title"/>
          </p:nvPr>
        </p:nvSpPr>
        <p:spPr>
          <a:xfrm>
            <a:off x="1173880" y="115295"/>
            <a:ext cx="6391080" cy="1021212"/>
          </a:xfrm>
          <a:prstGeom prst="rect">
            <a:avLst/>
          </a:prstGeom>
          <a:noFill/>
          <a:ln w="0">
            <a:noFill/>
          </a:ln>
        </p:spPr>
        <p:txBody>
          <a:bodyPr lIns="91440" tIns="91440" rIns="91440" bIns="91440" anchor="b">
            <a:normAutofit/>
          </a:bodyPr>
          <a:lstStyle/>
          <a:p>
            <a:pPr>
              <a:tabLst>
                <a:tab pos="0" algn="l"/>
              </a:tabLst>
            </a:pPr>
            <a:r>
              <a:rPr lang="fr-FR" sz="2600" b="1" u="none" strike="noStrike" dirty="0">
                <a:solidFill>
                  <a:schemeClr val="dk1"/>
                </a:solidFill>
                <a:effectLst/>
                <a:uFillTx/>
                <a:latin typeface="Space Grotesk"/>
                <a:ea typeface="Space Grotesk"/>
              </a:rPr>
              <a:t>PRECISIONES IMPORTANTES Y TRANSVERSALES AL PROCESO</a:t>
            </a:r>
            <a:endParaRPr lang="fr-FR" sz="2600" b="0" u="none" strike="noStrike" dirty="0">
              <a:solidFill>
                <a:schemeClr val="dk1"/>
              </a:solidFill>
              <a:effectLst/>
              <a:uFillTx/>
              <a:latin typeface="Arial"/>
            </a:endParaRPr>
          </a:p>
        </p:txBody>
      </p:sp>
      <p:pic>
        <p:nvPicPr>
          <p:cNvPr id="2" name="Imagen 1" descr="Un letrero azul con letras blancas&#10;&#10;El contenido generado por IA puede ser incorrecto.">
            <a:extLst>
              <a:ext uri="{FF2B5EF4-FFF2-40B4-BE49-F238E27FC236}">
                <a16:creationId xmlns:a16="http://schemas.microsoft.com/office/drawing/2014/main" id="{86E963DC-A59E-B07F-25A5-E58E638804E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402127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2838E-7F13-42A2-1B8B-93EFD68204DF}"/>
            </a:ext>
          </a:extLst>
        </p:cNvPr>
        <p:cNvGrpSpPr/>
        <p:nvPr/>
      </p:nvGrpSpPr>
      <p:grpSpPr>
        <a:xfrm>
          <a:off x="0" y="0"/>
          <a:ext cx="0" cy="0"/>
          <a:chOff x="0" y="0"/>
          <a:chExt cx="0" cy="0"/>
        </a:xfrm>
      </p:grpSpPr>
      <p:sp>
        <p:nvSpPr>
          <p:cNvPr id="4" name="PlaceHolder 2">
            <a:extLst>
              <a:ext uri="{FF2B5EF4-FFF2-40B4-BE49-F238E27FC236}">
                <a16:creationId xmlns:a16="http://schemas.microsoft.com/office/drawing/2014/main" id="{657EC86A-0F16-D913-613C-1714FB3ABF6A}"/>
              </a:ext>
            </a:extLst>
          </p:cNvPr>
          <p:cNvSpPr txBox="1">
            <a:spLocks/>
          </p:cNvSpPr>
          <p:nvPr/>
        </p:nvSpPr>
        <p:spPr>
          <a:xfrm>
            <a:off x="672857" y="1036389"/>
            <a:ext cx="7564177" cy="3744459"/>
          </a:xfrm>
          <a:prstGeom prst="rect">
            <a:avLst/>
          </a:prstGeom>
          <a:noFill/>
          <a:ln w="0">
            <a:noFill/>
          </a:ln>
        </p:spPr>
        <p:txBody>
          <a:bodyPr vert="horz" lIns="91440" tIns="91440" rIns="91440" bIns="9144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gn="just">
              <a:buFont typeface="Courier New" panose="02070309020205020404" pitchFamily="49" charset="0"/>
              <a:buChar char="o"/>
            </a:pPr>
            <a:r>
              <a:rPr lang="es-CO" sz="1450" dirty="0">
                <a:solidFill>
                  <a:schemeClr val="dk1"/>
                </a:solidFill>
                <a:latin typeface="Space Grotesk"/>
                <a:ea typeface="Hind"/>
              </a:rPr>
              <a:t>ARPRO Arquitectos Ingenieros S.A.</a:t>
            </a:r>
            <a:r>
              <a:rPr lang="es-MX" sz="1450" dirty="0">
                <a:latin typeface="Space Grotesk"/>
              </a:rPr>
              <a:t> carece de legitimación en la causa por activa dentro del presente asunto para reclamar cualquier perjuicio. Lo anterior comoquiera que su patrimonio no se vio afectado, en tanto el titular del derecho en este asunto es </a:t>
            </a:r>
            <a:r>
              <a:rPr lang="es-CO" sz="1450" dirty="0" err="1">
                <a:solidFill>
                  <a:schemeClr val="dk1"/>
                </a:solidFill>
                <a:latin typeface="Space Grotesk"/>
                <a:ea typeface="Hind"/>
              </a:rPr>
              <a:t>Terranum</a:t>
            </a:r>
            <a:r>
              <a:rPr lang="es-CO" sz="1450" dirty="0">
                <a:solidFill>
                  <a:schemeClr val="dk1"/>
                </a:solidFill>
                <a:latin typeface="Space Grotesk"/>
                <a:ea typeface="Hind"/>
              </a:rPr>
              <a:t> Desarrollo S.A.S.</a:t>
            </a:r>
          </a:p>
          <a:p>
            <a:pPr marL="285750" indent="-285750" algn="just">
              <a:buFont typeface="Courier New" panose="02070309020205020404" pitchFamily="49" charset="0"/>
              <a:buChar char="o"/>
            </a:pPr>
            <a:endParaRPr lang="es-CO" sz="1450" dirty="0">
              <a:solidFill>
                <a:schemeClr val="dk1"/>
              </a:solidFill>
              <a:latin typeface="Space Grotesk"/>
              <a:ea typeface="Hind"/>
            </a:endParaRPr>
          </a:p>
          <a:p>
            <a:pPr marL="285750" indent="-285750" algn="just">
              <a:buFont typeface="Courier New" panose="02070309020205020404" pitchFamily="49" charset="0"/>
              <a:buChar char="o"/>
            </a:pPr>
            <a:r>
              <a:rPr lang="es-MX" sz="1450" dirty="0">
                <a:latin typeface="Space Grotesk"/>
              </a:rPr>
              <a:t>El acuerdo de cesión que fue aportado por </a:t>
            </a:r>
            <a:r>
              <a:rPr lang="es-CO" sz="1450" dirty="0">
                <a:solidFill>
                  <a:schemeClr val="dk1"/>
                </a:solidFill>
                <a:latin typeface="Space Grotesk"/>
                <a:ea typeface="Hind"/>
              </a:rPr>
              <a:t>ARPRO Arquitectos Ingenieros S.A.</a:t>
            </a:r>
            <a:r>
              <a:rPr lang="es-MX" sz="1450" dirty="0">
                <a:latin typeface="Space Grotesk"/>
              </a:rPr>
              <a:t> y que fue firmado por esta con </a:t>
            </a:r>
            <a:r>
              <a:rPr lang="es-CO" sz="1450" dirty="0" err="1">
                <a:solidFill>
                  <a:schemeClr val="dk1"/>
                </a:solidFill>
                <a:latin typeface="Space Grotesk"/>
                <a:ea typeface="Hind"/>
              </a:rPr>
              <a:t>Terranum</a:t>
            </a:r>
            <a:r>
              <a:rPr lang="es-CO" sz="1450" dirty="0">
                <a:solidFill>
                  <a:schemeClr val="dk1"/>
                </a:solidFill>
                <a:latin typeface="Space Grotesk"/>
                <a:ea typeface="Hind"/>
              </a:rPr>
              <a:t> Desarrollo S.A.S. no debe interpretarse como una obligación pendiente y que recae sobre Equipos y </a:t>
            </a:r>
            <a:r>
              <a:rPr lang="es-CO" sz="1450" dirty="0" err="1">
                <a:solidFill>
                  <a:schemeClr val="dk1"/>
                </a:solidFill>
                <a:latin typeface="Space Grotesk"/>
                <a:ea typeface="Hind"/>
              </a:rPr>
              <a:t>Terrastest</a:t>
            </a:r>
            <a:r>
              <a:rPr lang="es-CO" sz="1450" dirty="0">
                <a:solidFill>
                  <a:schemeClr val="dk1"/>
                </a:solidFill>
                <a:latin typeface="Space Grotesk"/>
                <a:ea typeface="Hind"/>
              </a:rPr>
              <a:t> S.A.S., sino como una mera posibilidad de someter a un litigio una situación por demás incierta, que será resuelta al momento de su terminación, pero de ninguna manera tal cesión puede interpretarse como un derecho consolidado.</a:t>
            </a:r>
          </a:p>
          <a:p>
            <a:pPr marL="285750" indent="-285750" algn="just">
              <a:buFont typeface="Courier New" panose="02070309020205020404" pitchFamily="49" charset="0"/>
              <a:buChar char="o"/>
            </a:pPr>
            <a:endParaRPr lang="es-CO" sz="1450" dirty="0">
              <a:solidFill>
                <a:schemeClr val="dk1"/>
              </a:solidFill>
              <a:latin typeface="Space Grotesk"/>
              <a:ea typeface="Hind"/>
            </a:endParaRPr>
          </a:p>
          <a:p>
            <a:pPr marL="285750" indent="-285750" algn="just">
              <a:buFont typeface="Courier New" panose="02070309020205020404" pitchFamily="49" charset="0"/>
              <a:buChar char="o"/>
            </a:pPr>
            <a:r>
              <a:rPr lang="es-CO" sz="1450" dirty="0">
                <a:solidFill>
                  <a:schemeClr val="dk1"/>
                </a:solidFill>
                <a:latin typeface="Space Grotesk"/>
                <a:ea typeface="Hind"/>
              </a:rPr>
              <a:t>ARPRO Arquitectos Ingenieros S.A. ha buscado hacer uso de una clausula de indemnidad contenida en el Contrato de Obra Civil por precio unitario fijo No. 210009, que otorga una protección en favor de </a:t>
            </a:r>
            <a:r>
              <a:rPr lang="es-CO" sz="1450" dirty="0" err="1">
                <a:solidFill>
                  <a:schemeClr val="dk1"/>
                </a:solidFill>
                <a:latin typeface="Space Grotesk"/>
                <a:ea typeface="Hind"/>
              </a:rPr>
              <a:t>Terranum</a:t>
            </a:r>
            <a:r>
              <a:rPr lang="es-CO" sz="1450" dirty="0">
                <a:solidFill>
                  <a:schemeClr val="dk1"/>
                </a:solidFill>
                <a:latin typeface="Space Grotesk"/>
                <a:ea typeface="Hind"/>
              </a:rPr>
              <a:t> Desarrollo S.A.S. y que le permite entonces ceder los derechos a reclamar. No obstante, tal premisa desdibuja la naturaleza de la clausula de indemnidad, pues la misma solo es aplicable a las partes que firmaron el contrato y en todo caso, no puede usarse como argumento de base para permitir reclamar a través de este proceso arbitral, cualquier concepto por cuenta de </a:t>
            </a:r>
            <a:r>
              <a:rPr lang="es-CO" sz="1450" dirty="0" err="1">
                <a:solidFill>
                  <a:schemeClr val="dk1"/>
                </a:solidFill>
                <a:latin typeface="Space Grotesk"/>
                <a:ea typeface="Hind"/>
              </a:rPr>
              <a:t>Terranum</a:t>
            </a:r>
            <a:r>
              <a:rPr lang="es-CO" sz="1450" dirty="0">
                <a:solidFill>
                  <a:schemeClr val="dk1"/>
                </a:solidFill>
                <a:latin typeface="Space Grotesk"/>
                <a:ea typeface="Hind"/>
              </a:rPr>
              <a:t> Desarrollo S.A.S.</a:t>
            </a:r>
          </a:p>
          <a:p>
            <a:pPr marL="285750" indent="-285750" algn="just">
              <a:buFont typeface="Courier New" panose="02070309020205020404" pitchFamily="49" charset="0"/>
              <a:buChar char="o"/>
            </a:pPr>
            <a:endParaRPr lang="es-CO" sz="1300" dirty="0">
              <a:solidFill>
                <a:schemeClr val="dk1"/>
              </a:solidFill>
              <a:latin typeface="Space Grotesk"/>
              <a:ea typeface="Hind"/>
            </a:endParaRPr>
          </a:p>
        </p:txBody>
      </p:sp>
      <p:sp>
        <p:nvSpPr>
          <p:cNvPr id="5" name="PlaceHolder 1">
            <a:extLst>
              <a:ext uri="{FF2B5EF4-FFF2-40B4-BE49-F238E27FC236}">
                <a16:creationId xmlns:a16="http://schemas.microsoft.com/office/drawing/2014/main" id="{53887AE7-D3AF-13E9-FC05-A15FA958EE39}"/>
              </a:ext>
            </a:extLst>
          </p:cNvPr>
          <p:cNvSpPr txBox="1">
            <a:spLocks/>
          </p:cNvSpPr>
          <p:nvPr/>
        </p:nvSpPr>
        <p:spPr>
          <a:xfrm>
            <a:off x="613383" y="128524"/>
            <a:ext cx="6160555" cy="1021212"/>
          </a:xfrm>
          <a:prstGeom prst="rect">
            <a:avLst/>
          </a:prstGeom>
          <a:noFill/>
          <a:ln w="0">
            <a:noFill/>
          </a:ln>
        </p:spPr>
        <p:txBody>
          <a:bodyPr vert="horz" lIns="91440" tIns="91440" rIns="91440" bIns="91440" rtlCol="0" anchor="b">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tabLst>
                <a:tab pos="0" algn="l"/>
              </a:tabLst>
            </a:pPr>
            <a:r>
              <a:rPr lang="fr-FR" sz="2600" b="1" dirty="0">
                <a:solidFill>
                  <a:schemeClr val="dk1"/>
                </a:solidFill>
                <a:latin typeface="Space Grotesk"/>
              </a:rPr>
              <a:t>FALTA DE COMPETENCIA DEL TRIBUNAL DE ARBITRAMENTO PARA ESTUDIAR LA DEMANDA DE RECONVENCIÓN</a:t>
            </a:r>
            <a:endParaRPr lang="fr-FR" sz="2600" dirty="0">
              <a:solidFill>
                <a:schemeClr val="dk1"/>
              </a:solidFill>
              <a:latin typeface="Arial"/>
            </a:endParaRPr>
          </a:p>
        </p:txBody>
      </p:sp>
      <p:pic>
        <p:nvPicPr>
          <p:cNvPr id="6" name="Imagen 5" descr="Un letrero azul con letras blancas&#10;&#10;El contenido generado por IA puede ser incorrecto.">
            <a:extLst>
              <a:ext uri="{FF2B5EF4-FFF2-40B4-BE49-F238E27FC236}">
                <a16:creationId xmlns:a16="http://schemas.microsoft.com/office/drawing/2014/main" id="{D7AA4D6C-6697-A9FC-5232-48F804E584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109759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F42A6-56C3-59A7-4D04-3EFE49ED0378}"/>
            </a:ext>
          </a:extLst>
        </p:cNvPr>
        <p:cNvGrpSpPr/>
        <p:nvPr/>
      </p:nvGrpSpPr>
      <p:grpSpPr>
        <a:xfrm>
          <a:off x="0" y="0"/>
          <a:ext cx="0" cy="0"/>
          <a:chOff x="0" y="0"/>
          <a:chExt cx="0" cy="0"/>
        </a:xfrm>
      </p:grpSpPr>
      <p:sp>
        <p:nvSpPr>
          <p:cNvPr id="38" name="PlaceHolder 1">
            <a:extLst>
              <a:ext uri="{FF2B5EF4-FFF2-40B4-BE49-F238E27FC236}">
                <a16:creationId xmlns:a16="http://schemas.microsoft.com/office/drawing/2014/main" id="{ACD6401A-EB29-09F8-73BB-9B0914C0A4BE}"/>
              </a:ext>
            </a:extLst>
          </p:cNvPr>
          <p:cNvSpPr>
            <a:spLocks noGrp="1"/>
          </p:cNvSpPr>
          <p:nvPr>
            <p:ph type="title"/>
          </p:nvPr>
        </p:nvSpPr>
        <p:spPr>
          <a:xfrm>
            <a:off x="635398" y="1720399"/>
            <a:ext cx="7724520" cy="242856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fr-FR" sz="4500" b="1" dirty="0">
                <a:solidFill>
                  <a:schemeClr val="dk1"/>
                </a:solidFill>
                <a:latin typeface="Space Grotesk"/>
                <a:ea typeface="Space Grotesk"/>
              </a:rPr>
              <a:t>FRENTE AL LLAMAMIENTO EN GARANTÍA REALIZADO A  JMALUCELLI </a:t>
            </a:r>
            <a:r>
              <a:rPr lang="fr-FR" sz="4500" b="1" u="none" strike="noStrike" dirty="0">
                <a:solidFill>
                  <a:schemeClr val="dk1"/>
                </a:solidFill>
                <a:effectLst/>
                <a:uFillTx/>
                <a:latin typeface="Space Grotesk"/>
                <a:ea typeface="Space Grotesk"/>
              </a:rPr>
              <a:t>TRAVELERS SEGUROS S.A.</a:t>
            </a:r>
            <a:endParaRPr lang="fr-FR" sz="4500" b="0" u="none" strike="noStrike" dirty="0">
              <a:solidFill>
                <a:schemeClr val="dk1"/>
              </a:solidFill>
              <a:effectLst/>
              <a:uFillTx/>
              <a:latin typeface="Arial"/>
            </a:endParaRPr>
          </a:p>
        </p:txBody>
      </p:sp>
      <p:cxnSp>
        <p:nvCxnSpPr>
          <p:cNvPr id="42" name="Google Shape;108;p25">
            <a:extLst>
              <a:ext uri="{FF2B5EF4-FFF2-40B4-BE49-F238E27FC236}">
                <a16:creationId xmlns:a16="http://schemas.microsoft.com/office/drawing/2014/main" id="{BEB5FE51-8FEF-0EE3-BA72-9D5C0791E3A5}"/>
              </a:ext>
            </a:extLst>
          </p:cNvPr>
          <p:cNvCxnSpPr/>
          <p:nvPr/>
        </p:nvCxnSpPr>
        <p:spPr>
          <a:xfrm>
            <a:off x="114120" y="4451760"/>
            <a:ext cx="360" cy="749160"/>
          </a:xfrm>
          <a:prstGeom prst="straightConnector1">
            <a:avLst/>
          </a:prstGeom>
          <a:ln w="9525">
            <a:solidFill>
              <a:srgbClr val="FFFFFF"/>
            </a:solidFill>
            <a:round/>
          </a:ln>
        </p:spPr>
      </p:cxnSp>
      <p:pic>
        <p:nvPicPr>
          <p:cNvPr id="2" name="Imagen 1" descr="Un letrero azul con letras blancas&#10;&#10;El contenido generado por IA puede ser incorrecto.">
            <a:extLst>
              <a:ext uri="{FF2B5EF4-FFF2-40B4-BE49-F238E27FC236}">
                <a16:creationId xmlns:a16="http://schemas.microsoft.com/office/drawing/2014/main" id="{E6BD10E8-0D08-65C9-9CF0-22DF36CB16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233521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BE6BC-AEDF-D03C-216A-EF5DC8328083}"/>
            </a:ext>
          </a:extLst>
        </p:cNvPr>
        <p:cNvGrpSpPr/>
        <p:nvPr/>
      </p:nvGrpSpPr>
      <p:grpSpPr>
        <a:xfrm>
          <a:off x="0" y="0"/>
          <a:ext cx="0" cy="0"/>
          <a:chOff x="0" y="0"/>
          <a:chExt cx="0" cy="0"/>
        </a:xfrm>
      </p:grpSpPr>
      <p:sp>
        <p:nvSpPr>
          <p:cNvPr id="51" name="PlaceHolder 1">
            <a:extLst>
              <a:ext uri="{FF2B5EF4-FFF2-40B4-BE49-F238E27FC236}">
                <a16:creationId xmlns:a16="http://schemas.microsoft.com/office/drawing/2014/main" id="{48301329-9BF1-042E-E113-7E2772C11E7E}"/>
              </a:ext>
            </a:extLst>
          </p:cNvPr>
          <p:cNvSpPr>
            <a:spLocks noGrp="1"/>
          </p:cNvSpPr>
          <p:nvPr>
            <p:ph type="title"/>
          </p:nvPr>
        </p:nvSpPr>
        <p:spPr>
          <a:xfrm>
            <a:off x="392151" y="224992"/>
            <a:ext cx="6391080" cy="1021212"/>
          </a:xfrm>
          <a:prstGeom prst="rect">
            <a:avLst/>
          </a:prstGeom>
          <a:noFill/>
          <a:ln w="0">
            <a:noFill/>
          </a:ln>
        </p:spPr>
        <p:txBody>
          <a:bodyPr lIns="91440" tIns="91440" rIns="91440" bIns="91440" anchor="b">
            <a:normAutofit/>
          </a:bodyPr>
          <a:lstStyle/>
          <a:p>
            <a:pPr indent="0" algn="just">
              <a:lnSpc>
                <a:spcPct val="100000"/>
              </a:lnSpc>
              <a:buNone/>
              <a:tabLst>
                <a:tab pos="0" algn="l"/>
              </a:tabLst>
            </a:pPr>
            <a:r>
              <a:rPr lang="fr-FR" sz="2600" b="1" u="none" strike="noStrike" dirty="0">
                <a:solidFill>
                  <a:schemeClr val="dk1"/>
                </a:solidFill>
                <a:effectLst/>
                <a:uFillTx/>
                <a:latin typeface="Space Grotesk"/>
                <a:ea typeface="Space Grotesk"/>
              </a:rPr>
              <a:t>AUSENCIA DE </a:t>
            </a:r>
            <a:r>
              <a:rPr lang="fr-FR" sz="2600" b="1" dirty="0">
                <a:solidFill>
                  <a:schemeClr val="dk1"/>
                </a:solidFill>
                <a:latin typeface="Space Grotesk"/>
                <a:ea typeface="Space Grotesk"/>
              </a:rPr>
              <a:t>INTERES ASEGURABLE</a:t>
            </a:r>
            <a:r>
              <a:rPr lang="fr-FR" sz="2600" b="1" u="none" strike="noStrike" dirty="0">
                <a:solidFill>
                  <a:schemeClr val="dk1"/>
                </a:solidFill>
                <a:effectLst/>
                <a:uFillTx/>
                <a:latin typeface="Space Grotesk"/>
                <a:ea typeface="Space Grotesk"/>
              </a:rPr>
              <a:t> DE ARPRO ARQUITECTOS INGENIEROS S.A.</a:t>
            </a:r>
            <a:endParaRPr lang="fr-FR" sz="2600" b="0" u="none" strike="noStrike" dirty="0">
              <a:solidFill>
                <a:schemeClr val="dk1"/>
              </a:solidFill>
              <a:effectLst/>
              <a:uFillTx/>
              <a:latin typeface="Arial"/>
            </a:endParaRPr>
          </a:p>
        </p:txBody>
      </p:sp>
      <p:sp>
        <p:nvSpPr>
          <p:cNvPr id="52" name="PlaceHolder 2">
            <a:extLst>
              <a:ext uri="{FF2B5EF4-FFF2-40B4-BE49-F238E27FC236}">
                <a16:creationId xmlns:a16="http://schemas.microsoft.com/office/drawing/2014/main" id="{82279E1B-0C6C-65D8-6B81-FFF6C899488B}"/>
              </a:ext>
            </a:extLst>
          </p:cNvPr>
          <p:cNvSpPr>
            <a:spLocks noGrp="1"/>
          </p:cNvSpPr>
          <p:nvPr>
            <p:ph type="body"/>
          </p:nvPr>
        </p:nvSpPr>
        <p:spPr>
          <a:xfrm>
            <a:off x="459058" y="1125422"/>
            <a:ext cx="7746380" cy="3492100"/>
          </a:xfrm>
          <a:prstGeom prst="rect">
            <a:avLst/>
          </a:prstGeom>
          <a:noFill/>
          <a:ln w="0">
            <a:noFill/>
          </a:ln>
        </p:spPr>
        <p:txBody>
          <a:bodyPr lIns="91440" tIns="91440" rIns="91440" bIns="91440" anchor="t">
            <a:noAutofit/>
          </a:bodyPr>
          <a:lstStyle/>
          <a:p>
            <a:pPr marL="371475" indent="-285750" algn="just">
              <a:buFont typeface="Courier New" panose="02070309020205020404" pitchFamily="49" charset="0"/>
              <a:buChar char="o"/>
              <a:tabLst>
                <a:tab pos="0" algn="l"/>
              </a:tabLst>
            </a:pPr>
            <a:r>
              <a:rPr lang="es-CO" sz="1350" dirty="0">
                <a:solidFill>
                  <a:schemeClr val="tx1"/>
                </a:solidFill>
                <a:latin typeface="Space Grotesk"/>
                <a:ea typeface="Hind"/>
              </a:rPr>
              <a:t>El patrimonio autónomo FIDEICOMISO PA COMPLEJO CONNECTA 80 se constituyó para administrar los recursos del proyecto COMPLEJO EMPRESARIAL CONNECTA 80, designando como mandatario a TERRANUM DESARROLLO S.A.S., quien suscribió un contrato de administración delegada sin representación con ARPRO ARQUITECTOS INGENIEROS S.A. </a:t>
            </a:r>
          </a:p>
          <a:p>
            <a:pPr marL="371475" indent="-285750" algn="just">
              <a:buFont typeface="Courier New" panose="02070309020205020404" pitchFamily="49" charset="0"/>
              <a:buChar char="o"/>
              <a:tabLst>
                <a:tab pos="0" algn="l"/>
              </a:tabLst>
            </a:pPr>
            <a:endParaRPr lang="es-CO" sz="1350" dirty="0">
              <a:solidFill>
                <a:schemeClr val="tx1"/>
              </a:solidFill>
              <a:latin typeface="Space Grotesk"/>
              <a:ea typeface="Hind"/>
            </a:endParaRPr>
          </a:p>
          <a:p>
            <a:pPr marL="371475" indent="-285750" algn="just">
              <a:buFont typeface="Courier New" panose="02070309020205020404" pitchFamily="49" charset="0"/>
              <a:buChar char="o"/>
              <a:tabLst>
                <a:tab pos="0" algn="l"/>
              </a:tabLst>
            </a:pPr>
            <a:r>
              <a:rPr lang="es-CO" sz="1350" dirty="0">
                <a:solidFill>
                  <a:schemeClr val="tx1"/>
                </a:solidFill>
                <a:latin typeface="Space Grotesk"/>
                <a:ea typeface="Hind"/>
              </a:rPr>
              <a:t>El verdadero titular con derecho a exigir indemnización alguna con cargo al contrato de seguro materializado en la Póliza de Seguro de Cumplimiento a favor de entidades particulares No. 2025519 sería exclusivamente el FIDEICOMISO PA COMPLEJO CONNECTA 80, al ser el único sujeto de derechos y obligaciones que, de acreditarse el dicho de la parte actora, tendría una merma en su patrimonio. </a:t>
            </a:r>
          </a:p>
          <a:p>
            <a:pPr marL="371475" indent="-285750" algn="just">
              <a:buFont typeface="Courier New" panose="02070309020205020404" pitchFamily="49" charset="0"/>
              <a:buChar char="o"/>
              <a:tabLst>
                <a:tab pos="0" algn="l"/>
              </a:tabLst>
            </a:pPr>
            <a:endParaRPr lang="es-CO" sz="1350" dirty="0">
              <a:solidFill>
                <a:schemeClr val="tx1"/>
              </a:solidFill>
              <a:latin typeface="Space Grotesk"/>
              <a:ea typeface="Hind"/>
            </a:endParaRPr>
          </a:p>
          <a:p>
            <a:pPr marL="371475" indent="-285750" algn="just">
              <a:lnSpc>
                <a:spcPct val="100000"/>
              </a:lnSpc>
              <a:buFont typeface="Courier New" panose="02070309020205020404" pitchFamily="49" charset="0"/>
              <a:buChar char="o"/>
              <a:tabLst>
                <a:tab pos="0" algn="l"/>
              </a:tabLst>
            </a:pPr>
            <a:r>
              <a:rPr lang="es-CO" sz="1350" b="0" u="none" strike="noStrike" noProof="0" dirty="0">
                <a:solidFill>
                  <a:schemeClr val="tx1"/>
                </a:solidFill>
                <a:effectLst/>
                <a:uFillTx/>
                <a:latin typeface="Space Grotesk"/>
                <a:ea typeface="Hind"/>
              </a:rPr>
              <a:t>ARPRO ARQUITECTOS INGENIEROS S.A. </a:t>
            </a:r>
            <a:r>
              <a:rPr lang="es-MX" sz="1350" dirty="0">
                <a:solidFill>
                  <a:schemeClr val="tx1"/>
                </a:solidFill>
                <a:latin typeface="Space Grotesk"/>
              </a:rPr>
              <a:t>carece de interés asegurable, requisito indispensable para reclamar bajo una póliza de seguro, pues, su patrimonio nunca estuvo económicamente comprometido por el resultado de la obra. Su rol se limitó a ser un administrador delegado con obligaciones "de medio", lo que significa que actuaba como un simple mandatario gestionando el proyecto por cuenta y riesgo de un tercero. Dado que el verdadero titular de los derechos, obligaciones y recursos del proyecto era el fideicomiso, este era el único que podía sufrir una afectación económica directa, por lo cual ARPRO no está legitimada para reclamar una indemnización por un perjuicio que no padeció.</a:t>
            </a:r>
            <a:endParaRPr lang="es-CO" sz="1350" dirty="0">
              <a:solidFill>
                <a:schemeClr val="tx1"/>
              </a:solidFill>
              <a:latin typeface="Space Grotesk"/>
              <a:ea typeface="Hind"/>
            </a:endParaRPr>
          </a:p>
        </p:txBody>
      </p:sp>
      <p:pic>
        <p:nvPicPr>
          <p:cNvPr id="2" name="Imagen 1" descr="Un letrero azul con letras blancas&#10;&#10;El contenido generado por IA puede ser incorrecto.">
            <a:extLst>
              <a:ext uri="{FF2B5EF4-FFF2-40B4-BE49-F238E27FC236}">
                <a16:creationId xmlns:a16="http://schemas.microsoft.com/office/drawing/2014/main" id="{74F2D7F5-37D8-739E-1F6A-A04FFDE408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882" y="175686"/>
            <a:ext cx="2133600" cy="900430"/>
          </a:xfrm>
          <a:prstGeom prst="rect">
            <a:avLst/>
          </a:prstGeom>
          <a:noFill/>
          <a:ln>
            <a:noFill/>
          </a:ln>
        </p:spPr>
      </p:pic>
    </p:spTree>
    <p:extLst>
      <p:ext uri="{BB962C8B-B14F-4D97-AF65-F5344CB8AC3E}">
        <p14:creationId xmlns:p14="http://schemas.microsoft.com/office/powerpoint/2010/main" val="965992213"/>
      </p:ext>
    </p:extLst>
  </p:cSld>
  <p:clrMapOvr>
    <a:masterClrMapping/>
  </p:clrMapOvr>
</p:sld>
</file>

<file path=ppt/theme/theme1.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640</TotalTime>
  <Words>2609</Words>
  <Application>Microsoft Office PowerPoint</Application>
  <PresentationFormat>Presentación en pantalla (16:9)</PresentationFormat>
  <Paragraphs>107</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21</vt:i4>
      </vt:variant>
    </vt:vector>
  </HeadingPairs>
  <TitlesOfParts>
    <vt:vector size="31" baseType="lpstr">
      <vt:lpstr>Arial</vt:lpstr>
      <vt:lpstr>Century Gothic</vt:lpstr>
      <vt:lpstr>Courier New</vt:lpstr>
      <vt:lpstr>OpenSymbol</vt:lpstr>
      <vt:lpstr>Space Grotesk</vt:lpstr>
      <vt:lpstr>Symbol</vt:lpstr>
      <vt:lpstr>Wingdings</vt:lpstr>
      <vt:lpstr>Wingdings 3</vt:lpstr>
      <vt:lpstr>Slidesgo Final Pages</vt:lpstr>
      <vt:lpstr>Espiral</vt:lpstr>
      <vt:lpstr>ALEGATOS DE CONCLUSIÓN JMALUCELLI TRAVELERS SEGUROS S.A.</vt:lpstr>
      <vt:lpstr>PRECISIONES IMPORTANTES Y TRANSVERSALES AL PROCESO</vt:lpstr>
      <vt:lpstr>PRECISIONES IMPORTANTES Y TRANSVERSALES AL PROCESO</vt:lpstr>
      <vt:lpstr>PRECISIONES IMPORTANTES Y TRANSVERSALES AL PROCESO</vt:lpstr>
      <vt:lpstr>PRECISIONES IMPORTANTES Y TRANSVERSALES AL PROCESO</vt:lpstr>
      <vt:lpstr>PRECISIONES IMPORTANTES Y TRANSVERSALES AL PROCESO</vt:lpstr>
      <vt:lpstr>Presentación de PowerPoint</vt:lpstr>
      <vt:lpstr>FRENTE AL LLAMAMIENTO EN GARANTÍA REALIZADO A  JMALUCELLI TRAVELERS SEGUROS S.A.</vt:lpstr>
      <vt:lpstr>AUSENCIA DE INTERES ASEGURABLE DE ARPRO ARQUITECTOS INGENIEROS S.A.</vt:lpstr>
      <vt:lpstr>AUSENCIA DE INTERES ASEGURABLE DE ARPRO ARQUITECTOS INGENIEROS S.A.</vt:lpstr>
      <vt:lpstr>AUSENCIA DE INTERES ASEGURABLE DE ARPRO ARQUITECTOS INGENIEROS S.A.</vt:lpstr>
      <vt:lpstr>AUSENCIA DE INTERES ASEGURABLE DE ARPRO ARQUITECTOS INGENIEROS S.A.</vt:lpstr>
      <vt:lpstr>TERMINACIÓN AUTOMÁTICA DEL CONTRATO DE SEGURO ANTE LA FALTA DE NOTIFICACIÓN DE LA AGRAVACIÓN DEL RIESGO ART 1060 C.CIO.</vt:lpstr>
      <vt:lpstr>INCUMPLIMIENTO DE LAS CARGAS DEL ARTÍCULO 1077 DEL C. CIO</vt:lpstr>
      <vt:lpstr>FALTA DE COBERTURA MATERIAL AL ESTAR ANTE RIESGOS EXCLUIDOS</vt:lpstr>
      <vt:lpstr>TERMINACIÓN DEL CONTRATO DE SEGURO ANTE INCUMPLIMIENTO DE LA CLAUSULA DE GARANTÍA</vt:lpstr>
      <vt:lpstr>TERMINACIÓN DEL CONTRATO DE SEGURO ANTE INCUMPLIMIENTO DE LA CLAUSULA DE GARANTÍA</vt:lpstr>
      <vt:lpstr>FRENTE A LA DEMANDA EN RECONVENCIÓN</vt:lpstr>
      <vt:lpstr>Presentación de PowerPoint</vt:lpstr>
      <vt:lpstr>FALTA DE LEGITIMACIÓN DE ARPRO ARQUITECTOS INGENIEROS S.A. PARA RECLAMAR </vt:lpstr>
      <vt:lpstr>Presentación de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Esteban Franco Zuluaga</cp:lastModifiedBy>
  <cp:revision>24</cp:revision>
  <dcterms:modified xsi:type="dcterms:W3CDTF">2025-08-11T22:22:44Z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2025-08-06T19:13:25Z</dcterms:created>
  <dc:creator>Unknown Creator</dc:creator>
  <dc:description/>
  <dc:language>en-US</dc:language>
  <cp:lastModifiedBy>Unknown Creator</cp:lastModifiedBy>
  <dcterms:modified xsi:type="dcterms:W3CDTF">2025-08-06T19:13:25Z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13</vt:r8>
  </property>
</Properties>
</file>