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6" r:id="rId1"/>
  </p:sldMasterIdLst>
  <p:sldIdLst>
    <p:sldId id="261" r:id="rId2"/>
    <p:sldId id="262" r:id="rId3"/>
    <p:sldId id="278" r:id="rId4"/>
    <p:sldId id="279" r:id="rId5"/>
    <p:sldId id="257" r:id="rId6"/>
    <p:sldId id="263" r:id="rId7"/>
    <p:sldId id="274" r:id="rId8"/>
    <p:sldId id="275" r:id="rId9"/>
    <p:sldId id="276" r:id="rId10"/>
    <p:sldId id="280" r:id="rId11"/>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D824ED-E0AA-4FCB-A031-34BD921B36D6}" v="16" dt="2025-06-03T14:45:04.548"/>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67" autoAdjust="0"/>
    <p:restoredTop sz="93447" autoAdjust="0"/>
  </p:normalViewPr>
  <p:slideViewPr>
    <p:cSldViewPr snapToGrid="0">
      <p:cViewPr varScale="1">
        <p:scale>
          <a:sx n="59" d="100"/>
          <a:sy n="59" d="100"/>
        </p:scale>
        <p:origin x="1120" y="52"/>
      </p:cViewPr>
      <p:guideLst/>
    </p:cSldViewPr>
  </p:slideViewPr>
  <p:outlineViewPr>
    <p:cViewPr>
      <p:scale>
        <a:sx n="33" d="100"/>
        <a:sy n="33" d="100"/>
      </p:scale>
      <p:origin x="0" y="-64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Marcela Henao Jaimes" userId="2ed50232-8a9f-495e-9909-176c685f4c75" providerId="ADAL" clId="{0FD824ED-E0AA-4FCB-A031-34BD921B36D6}"/>
    <pc:docChg chg="undo custSel delSld modSld">
      <pc:chgData name="Laura Marcela Henao Jaimes" userId="2ed50232-8a9f-495e-9909-176c685f4c75" providerId="ADAL" clId="{0FD824ED-E0AA-4FCB-A031-34BD921B36D6}" dt="2025-06-03T14:47:22.466" v="63" actId="14100"/>
      <pc:docMkLst>
        <pc:docMk/>
      </pc:docMkLst>
      <pc:sldChg chg="addSp modSp mod">
        <pc:chgData name="Laura Marcela Henao Jaimes" userId="2ed50232-8a9f-495e-9909-176c685f4c75" providerId="ADAL" clId="{0FD824ED-E0AA-4FCB-A031-34BD921B36D6}" dt="2025-06-03T14:43:37.068" v="41" actId="167"/>
        <pc:sldMkLst>
          <pc:docMk/>
          <pc:sldMk cId="336883336" sldId="257"/>
        </pc:sldMkLst>
        <pc:picChg chg="add mod ord">
          <ac:chgData name="Laura Marcela Henao Jaimes" userId="2ed50232-8a9f-495e-9909-176c685f4c75" providerId="ADAL" clId="{0FD824ED-E0AA-4FCB-A031-34BD921B36D6}" dt="2025-06-03T14:43:37.068" v="41" actId="167"/>
          <ac:picMkLst>
            <pc:docMk/>
            <pc:sldMk cId="336883336" sldId="257"/>
            <ac:picMk id="3" creationId="{67C8AE67-31AB-8B4A-DE4E-4D690D76C889}"/>
          </ac:picMkLst>
        </pc:picChg>
      </pc:sldChg>
      <pc:sldChg chg="addSp modSp mod">
        <pc:chgData name="Laura Marcela Henao Jaimes" userId="2ed50232-8a9f-495e-9909-176c685f4c75" providerId="ADAL" clId="{0FD824ED-E0AA-4FCB-A031-34BD921B36D6}" dt="2025-06-03T14:43:45.804" v="43" actId="167"/>
        <pc:sldMkLst>
          <pc:docMk/>
          <pc:sldMk cId="315350646" sldId="258"/>
        </pc:sldMkLst>
        <pc:picChg chg="add mod ord">
          <ac:chgData name="Laura Marcela Henao Jaimes" userId="2ed50232-8a9f-495e-9909-176c685f4c75" providerId="ADAL" clId="{0FD824ED-E0AA-4FCB-A031-34BD921B36D6}" dt="2025-06-03T14:43:45.804" v="43" actId="167"/>
          <ac:picMkLst>
            <pc:docMk/>
            <pc:sldMk cId="315350646" sldId="258"/>
            <ac:picMk id="4" creationId="{6AAC6879-638F-E845-31AF-3D190455294E}"/>
          </ac:picMkLst>
        </pc:picChg>
      </pc:sldChg>
      <pc:sldChg chg="addSp modSp mod">
        <pc:chgData name="Laura Marcela Henao Jaimes" userId="2ed50232-8a9f-495e-9909-176c685f4c75" providerId="ADAL" clId="{0FD824ED-E0AA-4FCB-A031-34BD921B36D6}" dt="2025-06-03T14:42:30.250" v="30" actId="962"/>
        <pc:sldMkLst>
          <pc:docMk/>
          <pc:sldMk cId="2778686444" sldId="261"/>
        </pc:sldMkLst>
        <pc:picChg chg="add mod">
          <ac:chgData name="Laura Marcela Henao Jaimes" userId="2ed50232-8a9f-495e-9909-176c685f4c75" providerId="ADAL" clId="{0FD824ED-E0AA-4FCB-A031-34BD921B36D6}" dt="2025-06-03T14:42:30.250" v="30" actId="962"/>
          <ac:picMkLst>
            <pc:docMk/>
            <pc:sldMk cId="2778686444" sldId="261"/>
            <ac:picMk id="3" creationId="{BE9B15A6-A7E7-0A96-41F7-53FB949D26CF}"/>
          </ac:picMkLst>
        </pc:picChg>
      </pc:sldChg>
      <pc:sldChg chg="addSp modSp mod">
        <pc:chgData name="Laura Marcela Henao Jaimes" userId="2ed50232-8a9f-495e-9909-176c685f4c75" providerId="ADAL" clId="{0FD824ED-E0AA-4FCB-A031-34BD921B36D6}" dt="2025-06-03T14:43:01.030" v="35" actId="1076"/>
        <pc:sldMkLst>
          <pc:docMk/>
          <pc:sldMk cId="3806720675" sldId="262"/>
        </pc:sldMkLst>
        <pc:graphicFrameChg chg="mod">
          <ac:chgData name="Laura Marcela Henao Jaimes" userId="2ed50232-8a9f-495e-9909-176c685f4c75" providerId="ADAL" clId="{0FD824ED-E0AA-4FCB-A031-34BD921B36D6}" dt="2025-06-03T14:43:01.030" v="35" actId="1076"/>
          <ac:graphicFrameMkLst>
            <pc:docMk/>
            <pc:sldMk cId="3806720675" sldId="262"/>
            <ac:graphicFrameMk id="4" creationId="{7579BE5C-8188-654E-02FC-626B577AFB56}"/>
          </ac:graphicFrameMkLst>
        </pc:graphicFrameChg>
        <pc:picChg chg="add mod ord">
          <ac:chgData name="Laura Marcela Henao Jaimes" userId="2ed50232-8a9f-495e-9909-176c685f4c75" providerId="ADAL" clId="{0FD824ED-E0AA-4FCB-A031-34BD921B36D6}" dt="2025-06-03T14:42:49.753" v="34" actId="171"/>
          <ac:picMkLst>
            <pc:docMk/>
            <pc:sldMk cId="3806720675" sldId="262"/>
            <ac:picMk id="3" creationId="{74D2A549-18C3-7F6C-03A5-42061A888D87}"/>
          </ac:picMkLst>
        </pc:picChg>
      </pc:sldChg>
      <pc:sldChg chg="addSp modSp mod">
        <pc:chgData name="Laura Marcela Henao Jaimes" userId="2ed50232-8a9f-495e-9909-176c685f4c75" providerId="ADAL" clId="{0FD824ED-E0AA-4FCB-A031-34BD921B36D6}" dt="2025-06-03T14:43:22.647" v="38" actId="171"/>
        <pc:sldMkLst>
          <pc:docMk/>
          <pc:sldMk cId="2923467403" sldId="263"/>
        </pc:sldMkLst>
        <pc:picChg chg="add mod ord">
          <ac:chgData name="Laura Marcela Henao Jaimes" userId="2ed50232-8a9f-495e-9909-176c685f4c75" providerId="ADAL" clId="{0FD824ED-E0AA-4FCB-A031-34BD921B36D6}" dt="2025-06-03T14:43:22.647" v="38" actId="171"/>
          <ac:picMkLst>
            <pc:docMk/>
            <pc:sldMk cId="2923467403" sldId="263"/>
            <ac:picMk id="3" creationId="{FD50B4F7-EB4B-60B5-23BA-7D1E85DB4372}"/>
          </ac:picMkLst>
        </pc:picChg>
      </pc:sldChg>
      <pc:sldChg chg="addSp modSp mod">
        <pc:chgData name="Laura Marcela Henao Jaimes" userId="2ed50232-8a9f-495e-9909-176c685f4c75" providerId="ADAL" clId="{0FD824ED-E0AA-4FCB-A031-34BD921B36D6}" dt="2025-06-03T14:44:03.774" v="47" actId="167"/>
        <pc:sldMkLst>
          <pc:docMk/>
          <pc:sldMk cId="852682633" sldId="264"/>
        </pc:sldMkLst>
        <pc:picChg chg="add mod ord">
          <ac:chgData name="Laura Marcela Henao Jaimes" userId="2ed50232-8a9f-495e-9909-176c685f4c75" providerId="ADAL" clId="{0FD824ED-E0AA-4FCB-A031-34BD921B36D6}" dt="2025-06-03T14:44:03.774" v="47" actId="167"/>
          <ac:picMkLst>
            <pc:docMk/>
            <pc:sldMk cId="852682633" sldId="264"/>
            <ac:picMk id="5" creationId="{98766571-6F42-71B5-2470-EC548E2DF350}"/>
          </ac:picMkLst>
        </pc:picChg>
      </pc:sldChg>
      <pc:sldChg chg="addSp modSp mod">
        <pc:chgData name="Laura Marcela Henao Jaimes" userId="2ed50232-8a9f-495e-9909-176c685f4c75" providerId="ADAL" clId="{0FD824ED-E0AA-4FCB-A031-34BD921B36D6}" dt="2025-06-03T14:44:29.499" v="51" actId="167"/>
        <pc:sldMkLst>
          <pc:docMk/>
          <pc:sldMk cId="3333417007" sldId="265"/>
        </pc:sldMkLst>
        <pc:picChg chg="add mod ord">
          <ac:chgData name="Laura Marcela Henao Jaimes" userId="2ed50232-8a9f-495e-9909-176c685f4c75" providerId="ADAL" clId="{0FD824ED-E0AA-4FCB-A031-34BD921B36D6}" dt="2025-06-03T14:44:29.499" v="51" actId="167"/>
          <ac:picMkLst>
            <pc:docMk/>
            <pc:sldMk cId="3333417007" sldId="265"/>
            <ac:picMk id="5" creationId="{AB179CBC-9F02-5503-E7CB-FC3A5F43E37D}"/>
          </ac:picMkLst>
        </pc:picChg>
      </pc:sldChg>
      <pc:sldChg chg="addSp modSp mod">
        <pc:chgData name="Laura Marcela Henao Jaimes" userId="2ed50232-8a9f-495e-9909-176c685f4c75" providerId="ADAL" clId="{0FD824ED-E0AA-4FCB-A031-34BD921B36D6}" dt="2025-06-03T14:44:53.134" v="55" actId="167"/>
        <pc:sldMkLst>
          <pc:docMk/>
          <pc:sldMk cId="2686855687" sldId="266"/>
        </pc:sldMkLst>
        <pc:picChg chg="add mod ord">
          <ac:chgData name="Laura Marcela Henao Jaimes" userId="2ed50232-8a9f-495e-9909-176c685f4c75" providerId="ADAL" clId="{0FD824ED-E0AA-4FCB-A031-34BD921B36D6}" dt="2025-06-03T14:44:53.134" v="55" actId="167"/>
          <ac:picMkLst>
            <pc:docMk/>
            <pc:sldMk cId="2686855687" sldId="266"/>
            <ac:picMk id="6" creationId="{069BF9DA-6C5B-AA8A-BD3E-9460B394B1F1}"/>
          </ac:picMkLst>
        </pc:picChg>
      </pc:sldChg>
      <pc:sldChg chg="addSp modSp mod">
        <pc:chgData name="Laura Marcela Henao Jaimes" userId="2ed50232-8a9f-495e-9909-176c685f4c75" providerId="ADAL" clId="{0FD824ED-E0AA-4FCB-A031-34BD921B36D6}" dt="2025-06-03T14:45:00.906" v="57" actId="167"/>
        <pc:sldMkLst>
          <pc:docMk/>
          <pc:sldMk cId="187140653" sldId="267"/>
        </pc:sldMkLst>
        <pc:picChg chg="add mod ord">
          <ac:chgData name="Laura Marcela Henao Jaimes" userId="2ed50232-8a9f-495e-9909-176c685f4c75" providerId="ADAL" clId="{0FD824ED-E0AA-4FCB-A031-34BD921B36D6}" dt="2025-06-03T14:45:00.906" v="57" actId="167"/>
          <ac:picMkLst>
            <pc:docMk/>
            <pc:sldMk cId="187140653" sldId="267"/>
            <ac:picMk id="4" creationId="{D65B8FB4-FD41-4FD9-2346-4F2767B43D52}"/>
          </ac:picMkLst>
        </pc:picChg>
      </pc:sldChg>
      <pc:sldChg chg="addSp modSp mod">
        <pc:chgData name="Laura Marcela Henao Jaimes" userId="2ed50232-8a9f-495e-9909-176c685f4c75" providerId="ADAL" clId="{0FD824ED-E0AA-4FCB-A031-34BD921B36D6}" dt="2025-06-03T14:45:06.133" v="59" actId="167"/>
        <pc:sldMkLst>
          <pc:docMk/>
          <pc:sldMk cId="1664068706" sldId="268"/>
        </pc:sldMkLst>
        <pc:picChg chg="add mod ord">
          <ac:chgData name="Laura Marcela Henao Jaimes" userId="2ed50232-8a9f-495e-9909-176c685f4c75" providerId="ADAL" clId="{0FD824ED-E0AA-4FCB-A031-34BD921B36D6}" dt="2025-06-03T14:45:06.133" v="59" actId="167"/>
          <ac:picMkLst>
            <pc:docMk/>
            <pc:sldMk cId="1664068706" sldId="268"/>
            <ac:picMk id="4" creationId="{9C70F09F-737A-B581-4835-368E65F90C8B}"/>
          </ac:picMkLst>
        </pc:picChg>
      </pc:sldChg>
      <pc:sldChg chg="modSp del mod">
        <pc:chgData name="Laura Marcela Henao Jaimes" userId="2ed50232-8a9f-495e-9909-176c685f4c75" providerId="ADAL" clId="{0FD824ED-E0AA-4FCB-A031-34BD921B36D6}" dt="2025-06-03T14:41:27.184" v="25" actId="47"/>
        <pc:sldMkLst>
          <pc:docMk/>
          <pc:sldMk cId="1965724969" sldId="269"/>
        </pc:sldMkLst>
        <pc:graphicFrameChg chg="modGraphic">
          <ac:chgData name="Laura Marcela Henao Jaimes" userId="2ed50232-8a9f-495e-9909-176c685f4c75" providerId="ADAL" clId="{0FD824ED-E0AA-4FCB-A031-34BD921B36D6}" dt="2025-06-03T14:41:02.835" v="23" actId="14734"/>
          <ac:graphicFrameMkLst>
            <pc:docMk/>
            <pc:sldMk cId="1965724969" sldId="269"/>
            <ac:graphicFrameMk id="4" creationId="{E58D93D4-C091-8FBB-BF68-498800AFBBE7}"/>
          </ac:graphicFrameMkLst>
        </pc:graphicFrameChg>
      </pc:sldChg>
      <pc:sldChg chg="addSp modSp mod">
        <pc:chgData name="Laura Marcela Henao Jaimes" userId="2ed50232-8a9f-495e-9909-176c685f4c75" providerId="ADAL" clId="{0FD824ED-E0AA-4FCB-A031-34BD921B36D6}" dt="2025-06-03T14:44:17.167" v="49" actId="167"/>
        <pc:sldMkLst>
          <pc:docMk/>
          <pc:sldMk cId="2003998211" sldId="270"/>
        </pc:sldMkLst>
        <pc:picChg chg="add mod ord">
          <ac:chgData name="Laura Marcela Henao Jaimes" userId="2ed50232-8a9f-495e-9909-176c685f4c75" providerId="ADAL" clId="{0FD824ED-E0AA-4FCB-A031-34BD921B36D6}" dt="2025-06-03T14:44:17.167" v="49" actId="167"/>
          <ac:picMkLst>
            <pc:docMk/>
            <pc:sldMk cId="2003998211" sldId="270"/>
            <ac:picMk id="4" creationId="{45274C17-5D5F-8333-C313-DD566081BA8B}"/>
          </ac:picMkLst>
        </pc:picChg>
      </pc:sldChg>
      <pc:sldChg chg="addSp modSp mod">
        <pc:chgData name="Laura Marcela Henao Jaimes" userId="2ed50232-8a9f-495e-9909-176c685f4c75" providerId="ADAL" clId="{0FD824ED-E0AA-4FCB-A031-34BD921B36D6}" dt="2025-06-03T14:44:44.477" v="53" actId="167"/>
        <pc:sldMkLst>
          <pc:docMk/>
          <pc:sldMk cId="3796198041" sldId="271"/>
        </pc:sldMkLst>
        <pc:picChg chg="add mod ord">
          <ac:chgData name="Laura Marcela Henao Jaimes" userId="2ed50232-8a9f-495e-9909-176c685f4c75" providerId="ADAL" clId="{0FD824ED-E0AA-4FCB-A031-34BD921B36D6}" dt="2025-06-03T14:44:44.477" v="53" actId="167"/>
          <ac:picMkLst>
            <pc:docMk/>
            <pc:sldMk cId="3796198041" sldId="271"/>
            <ac:picMk id="4" creationId="{F0C9B04B-1454-B52F-5371-85E93D172C04}"/>
          </ac:picMkLst>
        </pc:picChg>
      </pc:sldChg>
      <pc:sldChg chg="addSp modSp mod">
        <pc:chgData name="Laura Marcela Henao Jaimes" userId="2ed50232-8a9f-495e-9909-176c685f4c75" providerId="ADAL" clId="{0FD824ED-E0AA-4FCB-A031-34BD921B36D6}" dt="2025-06-03T14:47:22.466" v="63" actId="14100"/>
        <pc:sldMkLst>
          <pc:docMk/>
          <pc:sldMk cId="2562325022" sldId="272"/>
        </pc:sldMkLst>
        <pc:graphicFrameChg chg="mod modGraphic">
          <ac:chgData name="Laura Marcela Henao Jaimes" userId="2ed50232-8a9f-495e-9909-176c685f4c75" providerId="ADAL" clId="{0FD824ED-E0AA-4FCB-A031-34BD921B36D6}" dt="2025-06-03T14:47:22.466" v="63" actId="14100"/>
          <ac:graphicFrameMkLst>
            <pc:docMk/>
            <pc:sldMk cId="2562325022" sldId="272"/>
            <ac:graphicFrameMk id="4" creationId="{7B0D1602-D62A-0BFA-47FD-E67B2D236295}"/>
          </ac:graphicFrameMkLst>
        </pc:graphicFrameChg>
        <pc:picChg chg="add mod ord">
          <ac:chgData name="Laura Marcela Henao Jaimes" userId="2ed50232-8a9f-495e-9909-176c685f4c75" providerId="ADAL" clId="{0FD824ED-E0AA-4FCB-A031-34BD921B36D6}" dt="2025-06-03T14:43:54.131" v="45" actId="167"/>
          <ac:picMkLst>
            <pc:docMk/>
            <pc:sldMk cId="2562325022" sldId="272"/>
            <ac:picMk id="5" creationId="{F37A590F-41F7-3B89-E59B-2EA893ECF99F}"/>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A6D5F4-FF1E-28C0-82D0-DDB5A298F314}"/>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4105BC06-47BC-AD9A-ADAB-4DE5E67F81E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48486BEF-EECA-3B8C-2F7B-A867B4A30194}"/>
              </a:ext>
            </a:extLst>
          </p:cNvPr>
          <p:cNvSpPr>
            <a:spLocks noGrp="1"/>
          </p:cNvSpPr>
          <p:nvPr>
            <p:ph type="dt" sz="half" idx="10"/>
          </p:nvPr>
        </p:nvSpPr>
        <p:spPr/>
        <p:txBody>
          <a:bodyPr/>
          <a:lstStyle/>
          <a:p>
            <a:fld id="{FDDA761E-C657-4729-97FB-0BD6A32520CC}" type="datetimeFigureOut">
              <a:rPr lang="es-CO" smtClean="0"/>
              <a:t>20/06/2025</a:t>
            </a:fld>
            <a:endParaRPr lang="es-CO"/>
          </a:p>
        </p:txBody>
      </p:sp>
      <p:sp>
        <p:nvSpPr>
          <p:cNvPr id="5" name="Marcador de pie de página 4">
            <a:extLst>
              <a:ext uri="{FF2B5EF4-FFF2-40B4-BE49-F238E27FC236}">
                <a16:creationId xmlns:a16="http://schemas.microsoft.com/office/drawing/2014/main" id="{210703B9-A82F-8BB9-6232-AE9DE711BE05}"/>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A79E123E-57B6-849D-2AD4-331CB67C06F9}"/>
              </a:ext>
            </a:extLst>
          </p:cNvPr>
          <p:cNvSpPr>
            <a:spLocks noGrp="1"/>
          </p:cNvSpPr>
          <p:nvPr>
            <p:ph type="sldNum" sz="quarter" idx="12"/>
          </p:nvPr>
        </p:nvSpPr>
        <p:spPr/>
        <p:txBody>
          <a:bodyPr/>
          <a:lstStyle/>
          <a:p>
            <a:fld id="{E497AECD-5507-4EEF-8642-37C8729AFDE3}" type="slidenum">
              <a:rPr lang="es-CO" smtClean="0"/>
              <a:t>‹Nº›</a:t>
            </a:fld>
            <a:endParaRPr lang="es-CO"/>
          </a:p>
        </p:txBody>
      </p:sp>
    </p:spTree>
    <p:extLst>
      <p:ext uri="{BB962C8B-B14F-4D97-AF65-F5344CB8AC3E}">
        <p14:creationId xmlns:p14="http://schemas.microsoft.com/office/powerpoint/2010/main" val="3978039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A152E7-50DB-306A-7985-6B2A4C997ADB}"/>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59AFB85F-B3AB-6FF5-4029-18037438C8E0}"/>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FEC10AF0-0525-B757-2BC4-CFFC1E6213ED}"/>
              </a:ext>
            </a:extLst>
          </p:cNvPr>
          <p:cNvSpPr>
            <a:spLocks noGrp="1"/>
          </p:cNvSpPr>
          <p:nvPr>
            <p:ph type="dt" sz="half" idx="10"/>
          </p:nvPr>
        </p:nvSpPr>
        <p:spPr/>
        <p:txBody>
          <a:bodyPr/>
          <a:lstStyle/>
          <a:p>
            <a:fld id="{FDDA761E-C657-4729-97FB-0BD6A32520CC}" type="datetimeFigureOut">
              <a:rPr lang="es-CO" smtClean="0"/>
              <a:t>20/06/2025</a:t>
            </a:fld>
            <a:endParaRPr lang="es-CO"/>
          </a:p>
        </p:txBody>
      </p:sp>
      <p:sp>
        <p:nvSpPr>
          <p:cNvPr id="5" name="Marcador de pie de página 4">
            <a:extLst>
              <a:ext uri="{FF2B5EF4-FFF2-40B4-BE49-F238E27FC236}">
                <a16:creationId xmlns:a16="http://schemas.microsoft.com/office/drawing/2014/main" id="{F32B6920-8403-E96D-9853-EC7C8B5890AC}"/>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8DC4F07D-55DA-7671-687D-C0D9409A78C8}"/>
              </a:ext>
            </a:extLst>
          </p:cNvPr>
          <p:cNvSpPr>
            <a:spLocks noGrp="1"/>
          </p:cNvSpPr>
          <p:nvPr>
            <p:ph type="sldNum" sz="quarter" idx="12"/>
          </p:nvPr>
        </p:nvSpPr>
        <p:spPr/>
        <p:txBody>
          <a:bodyPr/>
          <a:lstStyle/>
          <a:p>
            <a:fld id="{E497AECD-5507-4EEF-8642-37C8729AFDE3}" type="slidenum">
              <a:rPr lang="es-CO" smtClean="0"/>
              <a:t>‹Nº›</a:t>
            </a:fld>
            <a:endParaRPr lang="es-CO"/>
          </a:p>
        </p:txBody>
      </p:sp>
    </p:spTree>
    <p:extLst>
      <p:ext uri="{BB962C8B-B14F-4D97-AF65-F5344CB8AC3E}">
        <p14:creationId xmlns:p14="http://schemas.microsoft.com/office/powerpoint/2010/main" val="13408397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78686C3-C5F5-0632-C913-B890977DA784}"/>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90BEFC54-2A44-924A-13CE-C462C93C21DB}"/>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EFBB0DC-5779-512A-BAF6-C5512C8A3B11}"/>
              </a:ext>
            </a:extLst>
          </p:cNvPr>
          <p:cNvSpPr>
            <a:spLocks noGrp="1"/>
          </p:cNvSpPr>
          <p:nvPr>
            <p:ph type="dt" sz="half" idx="10"/>
          </p:nvPr>
        </p:nvSpPr>
        <p:spPr/>
        <p:txBody>
          <a:bodyPr/>
          <a:lstStyle/>
          <a:p>
            <a:fld id="{FDDA761E-C657-4729-97FB-0BD6A32520CC}" type="datetimeFigureOut">
              <a:rPr lang="es-CO" smtClean="0"/>
              <a:t>20/06/2025</a:t>
            </a:fld>
            <a:endParaRPr lang="es-CO"/>
          </a:p>
        </p:txBody>
      </p:sp>
      <p:sp>
        <p:nvSpPr>
          <p:cNvPr id="5" name="Marcador de pie de página 4">
            <a:extLst>
              <a:ext uri="{FF2B5EF4-FFF2-40B4-BE49-F238E27FC236}">
                <a16:creationId xmlns:a16="http://schemas.microsoft.com/office/drawing/2014/main" id="{D7A10319-9A3D-B41A-711B-B0B95B0BAB89}"/>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378CF6DB-BC59-B097-B881-A299CA85A2B6}"/>
              </a:ext>
            </a:extLst>
          </p:cNvPr>
          <p:cNvSpPr>
            <a:spLocks noGrp="1"/>
          </p:cNvSpPr>
          <p:nvPr>
            <p:ph type="sldNum" sz="quarter" idx="12"/>
          </p:nvPr>
        </p:nvSpPr>
        <p:spPr/>
        <p:txBody>
          <a:bodyPr/>
          <a:lstStyle/>
          <a:p>
            <a:fld id="{E497AECD-5507-4EEF-8642-37C8729AFDE3}" type="slidenum">
              <a:rPr lang="es-CO" smtClean="0"/>
              <a:t>‹Nº›</a:t>
            </a:fld>
            <a:endParaRPr lang="es-CO"/>
          </a:p>
        </p:txBody>
      </p:sp>
    </p:spTree>
    <p:extLst>
      <p:ext uri="{BB962C8B-B14F-4D97-AF65-F5344CB8AC3E}">
        <p14:creationId xmlns:p14="http://schemas.microsoft.com/office/powerpoint/2010/main" val="3488588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3546242-C927-A5BF-C8DF-A404F7C717BD}"/>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3A70148A-A6FD-7A98-EB59-90D6E539AFF9}"/>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073F0CBB-C820-5BC3-171E-F2A4620B520A}"/>
              </a:ext>
            </a:extLst>
          </p:cNvPr>
          <p:cNvSpPr>
            <a:spLocks noGrp="1"/>
          </p:cNvSpPr>
          <p:nvPr>
            <p:ph type="dt" sz="half" idx="10"/>
          </p:nvPr>
        </p:nvSpPr>
        <p:spPr/>
        <p:txBody>
          <a:bodyPr/>
          <a:lstStyle/>
          <a:p>
            <a:fld id="{FDDA761E-C657-4729-97FB-0BD6A32520CC}" type="datetimeFigureOut">
              <a:rPr lang="es-CO" smtClean="0"/>
              <a:t>20/06/2025</a:t>
            </a:fld>
            <a:endParaRPr lang="es-CO"/>
          </a:p>
        </p:txBody>
      </p:sp>
      <p:sp>
        <p:nvSpPr>
          <p:cNvPr id="5" name="Marcador de pie de página 4">
            <a:extLst>
              <a:ext uri="{FF2B5EF4-FFF2-40B4-BE49-F238E27FC236}">
                <a16:creationId xmlns:a16="http://schemas.microsoft.com/office/drawing/2014/main" id="{62D89617-1679-1092-E7D5-F6F5202B4202}"/>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1FA27927-200F-D6BD-71FC-81A3846B0453}"/>
              </a:ext>
            </a:extLst>
          </p:cNvPr>
          <p:cNvSpPr>
            <a:spLocks noGrp="1"/>
          </p:cNvSpPr>
          <p:nvPr>
            <p:ph type="sldNum" sz="quarter" idx="12"/>
          </p:nvPr>
        </p:nvSpPr>
        <p:spPr/>
        <p:txBody>
          <a:bodyPr/>
          <a:lstStyle/>
          <a:p>
            <a:fld id="{E497AECD-5507-4EEF-8642-37C8729AFDE3}" type="slidenum">
              <a:rPr lang="es-CO" smtClean="0"/>
              <a:t>‹Nº›</a:t>
            </a:fld>
            <a:endParaRPr lang="es-CO"/>
          </a:p>
        </p:txBody>
      </p:sp>
    </p:spTree>
    <p:extLst>
      <p:ext uri="{BB962C8B-B14F-4D97-AF65-F5344CB8AC3E}">
        <p14:creationId xmlns:p14="http://schemas.microsoft.com/office/powerpoint/2010/main" val="2274537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EC1687-31BA-AA4F-0A21-24525A260C7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10EE9F9C-4CCD-25E2-FB12-BC8C5C83A90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39BB42B7-6AC5-A21F-7F69-1B200DDF50D8}"/>
              </a:ext>
            </a:extLst>
          </p:cNvPr>
          <p:cNvSpPr>
            <a:spLocks noGrp="1"/>
          </p:cNvSpPr>
          <p:nvPr>
            <p:ph type="dt" sz="half" idx="10"/>
          </p:nvPr>
        </p:nvSpPr>
        <p:spPr/>
        <p:txBody>
          <a:bodyPr/>
          <a:lstStyle/>
          <a:p>
            <a:fld id="{FDDA761E-C657-4729-97FB-0BD6A32520CC}" type="datetimeFigureOut">
              <a:rPr lang="es-CO" smtClean="0"/>
              <a:t>20/06/2025</a:t>
            </a:fld>
            <a:endParaRPr lang="es-CO"/>
          </a:p>
        </p:txBody>
      </p:sp>
      <p:sp>
        <p:nvSpPr>
          <p:cNvPr id="5" name="Marcador de pie de página 4">
            <a:extLst>
              <a:ext uri="{FF2B5EF4-FFF2-40B4-BE49-F238E27FC236}">
                <a16:creationId xmlns:a16="http://schemas.microsoft.com/office/drawing/2014/main" id="{ECA3E23C-4218-A845-B561-3EB4825315DB}"/>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1C6AC73E-754F-B493-A5B2-C2017494F2F0}"/>
              </a:ext>
            </a:extLst>
          </p:cNvPr>
          <p:cNvSpPr>
            <a:spLocks noGrp="1"/>
          </p:cNvSpPr>
          <p:nvPr>
            <p:ph type="sldNum" sz="quarter" idx="12"/>
          </p:nvPr>
        </p:nvSpPr>
        <p:spPr/>
        <p:txBody>
          <a:bodyPr/>
          <a:lstStyle/>
          <a:p>
            <a:fld id="{E497AECD-5507-4EEF-8642-37C8729AFDE3}" type="slidenum">
              <a:rPr lang="es-CO" smtClean="0"/>
              <a:t>‹Nº›</a:t>
            </a:fld>
            <a:endParaRPr lang="es-CO"/>
          </a:p>
        </p:txBody>
      </p:sp>
    </p:spTree>
    <p:extLst>
      <p:ext uri="{BB962C8B-B14F-4D97-AF65-F5344CB8AC3E}">
        <p14:creationId xmlns:p14="http://schemas.microsoft.com/office/powerpoint/2010/main" val="118358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171AEF4-79DF-A8BD-0CCB-D816E43F2765}"/>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B9F01F97-D82A-70C0-5320-0007765F547D}"/>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4555DEF1-BC49-E802-60E7-FA614990D15C}"/>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BC615B8D-61CA-6EF0-531D-0F1F5C469484}"/>
              </a:ext>
            </a:extLst>
          </p:cNvPr>
          <p:cNvSpPr>
            <a:spLocks noGrp="1"/>
          </p:cNvSpPr>
          <p:nvPr>
            <p:ph type="dt" sz="half" idx="10"/>
          </p:nvPr>
        </p:nvSpPr>
        <p:spPr/>
        <p:txBody>
          <a:bodyPr/>
          <a:lstStyle/>
          <a:p>
            <a:fld id="{FDDA761E-C657-4729-97FB-0BD6A32520CC}" type="datetimeFigureOut">
              <a:rPr lang="es-CO" smtClean="0"/>
              <a:t>20/06/2025</a:t>
            </a:fld>
            <a:endParaRPr lang="es-CO"/>
          </a:p>
        </p:txBody>
      </p:sp>
      <p:sp>
        <p:nvSpPr>
          <p:cNvPr id="6" name="Marcador de pie de página 5">
            <a:extLst>
              <a:ext uri="{FF2B5EF4-FFF2-40B4-BE49-F238E27FC236}">
                <a16:creationId xmlns:a16="http://schemas.microsoft.com/office/drawing/2014/main" id="{A16D6A84-E66E-39DD-2A1D-6B09F5051240}"/>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A5CBF074-8F56-B4EE-9056-F97B141D797F}"/>
              </a:ext>
            </a:extLst>
          </p:cNvPr>
          <p:cNvSpPr>
            <a:spLocks noGrp="1"/>
          </p:cNvSpPr>
          <p:nvPr>
            <p:ph type="sldNum" sz="quarter" idx="12"/>
          </p:nvPr>
        </p:nvSpPr>
        <p:spPr/>
        <p:txBody>
          <a:bodyPr/>
          <a:lstStyle/>
          <a:p>
            <a:fld id="{E497AECD-5507-4EEF-8642-37C8729AFDE3}" type="slidenum">
              <a:rPr lang="es-CO" smtClean="0"/>
              <a:t>‹Nº›</a:t>
            </a:fld>
            <a:endParaRPr lang="es-CO"/>
          </a:p>
        </p:txBody>
      </p:sp>
    </p:spTree>
    <p:extLst>
      <p:ext uri="{BB962C8B-B14F-4D97-AF65-F5344CB8AC3E}">
        <p14:creationId xmlns:p14="http://schemas.microsoft.com/office/powerpoint/2010/main" val="194045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D030109-44A0-E69E-99DD-712A0F61B818}"/>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A676266-BB7B-6D64-95D5-BA21EF8D3E3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DEE723AA-E825-3447-E250-13CDFB8C8B82}"/>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904D74C0-EABE-BF4B-24E9-828F861D3D6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08A838F7-BE37-9267-7DE0-9E60E875F2B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28207386-97A3-EE9C-FF7A-E816718FF3C7}"/>
              </a:ext>
            </a:extLst>
          </p:cNvPr>
          <p:cNvSpPr>
            <a:spLocks noGrp="1"/>
          </p:cNvSpPr>
          <p:nvPr>
            <p:ph type="dt" sz="half" idx="10"/>
          </p:nvPr>
        </p:nvSpPr>
        <p:spPr/>
        <p:txBody>
          <a:bodyPr/>
          <a:lstStyle/>
          <a:p>
            <a:fld id="{FDDA761E-C657-4729-97FB-0BD6A32520CC}" type="datetimeFigureOut">
              <a:rPr lang="es-CO" smtClean="0"/>
              <a:t>20/06/2025</a:t>
            </a:fld>
            <a:endParaRPr lang="es-CO"/>
          </a:p>
        </p:txBody>
      </p:sp>
      <p:sp>
        <p:nvSpPr>
          <p:cNvPr id="8" name="Marcador de pie de página 7">
            <a:extLst>
              <a:ext uri="{FF2B5EF4-FFF2-40B4-BE49-F238E27FC236}">
                <a16:creationId xmlns:a16="http://schemas.microsoft.com/office/drawing/2014/main" id="{A651C52E-B448-3B36-A16A-9CE15E1BBBF8}"/>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8990E68B-7107-1453-CE91-C18E74711683}"/>
              </a:ext>
            </a:extLst>
          </p:cNvPr>
          <p:cNvSpPr>
            <a:spLocks noGrp="1"/>
          </p:cNvSpPr>
          <p:nvPr>
            <p:ph type="sldNum" sz="quarter" idx="12"/>
          </p:nvPr>
        </p:nvSpPr>
        <p:spPr/>
        <p:txBody>
          <a:bodyPr/>
          <a:lstStyle/>
          <a:p>
            <a:fld id="{E497AECD-5507-4EEF-8642-37C8729AFDE3}" type="slidenum">
              <a:rPr lang="es-CO" smtClean="0"/>
              <a:t>‹Nº›</a:t>
            </a:fld>
            <a:endParaRPr lang="es-CO"/>
          </a:p>
        </p:txBody>
      </p:sp>
    </p:spTree>
    <p:extLst>
      <p:ext uri="{BB962C8B-B14F-4D97-AF65-F5344CB8AC3E}">
        <p14:creationId xmlns:p14="http://schemas.microsoft.com/office/powerpoint/2010/main" val="3490112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E190A77-1122-B1EF-C871-52B7188A16C0}"/>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F9BE2471-334E-16D3-7544-445F450E4755}"/>
              </a:ext>
            </a:extLst>
          </p:cNvPr>
          <p:cNvSpPr>
            <a:spLocks noGrp="1"/>
          </p:cNvSpPr>
          <p:nvPr>
            <p:ph type="dt" sz="half" idx="10"/>
          </p:nvPr>
        </p:nvSpPr>
        <p:spPr/>
        <p:txBody>
          <a:bodyPr/>
          <a:lstStyle/>
          <a:p>
            <a:fld id="{FDDA761E-C657-4729-97FB-0BD6A32520CC}" type="datetimeFigureOut">
              <a:rPr lang="es-CO" smtClean="0"/>
              <a:t>20/06/2025</a:t>
            </a:fld>
            <a:endParaRPr lang="es-CO"/>
          </a:p>
        </p:txBody>
      </p:sp>
      <p:sp>
        <p:nvSpPr>
          <p:cNvPr id="4" name="Marcador de pie de página 3">
            <a:extLst>
              <a:ext uri="{FF2B5EF4-FFF2-40B4-BE49-F238E27FC236}">
                <a16:creationId xmlns:a16="http://schemas.microsoft.com/office/drawing/2014/main" id="{E1C24B93-7CED-D24D-B72E-BC19B2D3DFF1}"/>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C295D218-A4DC-4FF2-EE18-40FCDD991404}"/>
              </a:ext>
            </a:extLst>
          </p:cNvPr>
          <p:cNvSpPr>
            <a:spLocks noGrp="1"/>
          </p:cNvSpPr>
          <p:nvPr>
            <p:ph type="sldNum" sz="quarter" idx="12"/>
          </p:nvPr>
        </p:nvSpPr>
        <p:spPr/>
        <p:txBody>
          <a:bodyPr/>
          <a:lstStyle/>
          <a:p>
            <a:fld id="{E497AECD-5507-4EEF-8642-37C8729AFDE3}" type="slidenum">
              <a:rPr lang="es-CO" smtClean="0"/>
              <a:t>‹Nº›</a:t>
            </a:fld>
            <a:endParaRPr lang="es-CO"/>
          </a:p>
        </p:txBody>
      </p:sp>
    </p:spTree>
    <p:extLst>
      <p:ext uri="{BB962C8B-B14F-4D97-AF65-F5344CB8AC3E}">
        <p14:creationId xmlns:p14="http://schemas.microsoft.com/office/powerpoint/2010/main" val="1591370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53CD1BDF-8BFA-AF2B-24B9-E412C7742968}"/>
              </a:ext>
            </a:extLst>
          </p:cNvPr>
          <p:cNvSpPr>
            <a:spLocks noGrp="1"/>
          </p:cNvSpPr>
          <p:nvPr>
            <p:ph type="dt" sz="half" idx="10"/>
          </p:nvPr>
        </p:nvSpPr>
        <p:spPr/>
        <p:txBody>
          <a:bodyPr/>
          <a:lstStyle/>
          <a:p>
            <a:fld id="{FDDA761E-C657-4729-97FB-0BD6A32520CC}" type="datetimeFigureOut">
              <a:rPr lang="es-CO" smtClean="0"/>
              <a:t>20/06/2025</a:t>
            </a:fld>
            <a:endParaRPr lang="es-CO"/>
          </a:p>
        </p:txBody>
      </p:sp>
      <p:sp>
        <p:nvSpPr>
          <p:cNvPr id="3" name="Marcador de pie de página 2">
            <a:extLst>
              <a:ext uri="{FF2B5EF4-FFF2-40B4-BE49-F238E27FC236}">
                <a16:creationId xmlns:a16="http://schemas.microsoft.com/office/drawing/2014/main" id="{FD721B6C-D368-FE54-81FB-C79633F7D83C}"/>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49C3E1C8-DEA3-F028-6A6A-E9D022E56A2F}"/>
              </a:ext>
            </a:extLst>
          </p:cNvPr>
          <p:cNvSpPr>
            <a:spLocks noGrp="1"/>
          </p:cNvSpPr>
          <p:nvPr>
            <p:ph type="sldNum" sz="quarter" idx="12"/>
          </p:nvPr>
        </p:nvSpPr>
        <p:spPr/>
        <p:txBody>
          <a:bodyPr/>
          <a:lstStyle/>
          <a:p>
            <a:fld id="{E497AECD-5507-4EEF-8642-37C8729AFDE3}" type="slidenum">
              <a:rPr lang="es-CO" smtClean="0"/>
              <a:t>‹Nº›</a:t>
            </a:fld>
            <a:endParaRPr lang="es-CO"/>
          </a:p>
        </p:txBody>
      </p:sp>
    </p:spTree>
    <p:extLst>
      <p:ext uri="{BB962C8B-B14F-4D97-AF65-F5344CB8AC3E}">
        <p14:creationId xmlns:p14="http://schemas.microsoft.com/office/powerpoint/2010/main" val="2727292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F28A31-4999-8F4A-1451-628AD0E8B27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32B49A8A-8A35-9226-8618-3C5B546620A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4703A5A4-BB95-D871-7193-0ABCB31570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37ECA6F-8D42-19A1-4394-8B09BDD812CB}"/>
              </a:ext>
            </a:extLst>
          </p:cNvPr>
          <p:cNvSpPr>
            <a:spLocks noGrp="1"/>
          </p:cNvSpPr>
          <p:nvPr>
            <p:ph type="dt" sz="half" idx="10"/>
          </p:nvPr>
        </p:nvSpPr>
        <p:spPr/>
        <p:txBody>
          <a:bodyPr/>
          <a:lstStyle/>
          <a:p>
            <a:fld id="{FDDA761E-C657-4729-97FB-0BD6A32520CC}" type="datetimeFigureOut">
              <a:rPr lang="es-CO" smtClean="0"/>
              <a:t>20/06/2025</a:t>
            </a:fld>
            <a:endParaRPr lang="es-CO"/>
          </a:p>
        </p:txBody>
      </p:sp>
      <p:sp>
        <p:nvSpPr>
          <p:cNvPr id="6" name="Marcador de pie de página 5">
            <a:extLst>
              <a:ext uri="{FF2B5EF4-FFF2-40B4-BE49-F238E27FC236}">
                <a16:creationId xmlns:a16="http://schemas.microsoft.com/office/drawing/2014/main" id="{6EA124BE-B748-DFB0-0E17-FC8B25078D3C}"/>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96A9E49E-ED4A-4C62-AB1C-54B35363AE5E}"/>
              </a:ext>
            </a:extLst>
          </p:cNvPr>
          <p:cNvSpPr>
            <a:spLocks noGrp="1"/>
          </p:cNvSpPr>
          <p:nvPr>
            <p:ph type="sldNum" sz="quarter" idx="12"/>
          </p:nvPr>
        </p:nvSpPr>
        <p:spPr/>
        <p:txBody>
          <a:bodyPr/>
          <a:lstStyle/>
          <a:p>
            <a:fld id="{E497AECD-5507-4EEF-8642-37C8729AFDE3}" type="slidenum">
              <a:rPr lang="es-CO" smtClean="0"/>
              <a:t>‹Nº›</a:t>
            </a:fld>
            <a:endParaRPr lang="es-CO"/>
          </a:p>
        </p:txBody>
      </p:sp>
    </p:spTree>
    <p:extLst>
      <p:ext uri="{BB962C8B-B14F-4D97-AF65-F5344CB8AC3E}">
        <p14:creationId xmlns:p14="http://schemas.microsoft.com/office/powerpoint/2010/main" val="1807894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259D97-7B73-D721-C237-0317B074152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2C03D989-990D-39F3-550B-5E08A2A71EC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B6D4D5EA-B1F6-46B2-0C45-B179427F12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C910F45-EF5B-91D6-EE25-FADD0AC3AB6A}"/>
              </a:ext>
            </a:extLst>
          </p:cNvPr>
          <p:cNvSpPr>
            <a:spLocks noGrp="1"/>
          </p:cNvSpPr>
          <p:nvPr>
            <p:ph type="dt" sz="half" idx="10"/>
          </p:nvPr>
        </p:nvSpPr>
        <p:spPr/>
        <p:txBody>
          <a:bodyPr/>
          <a:lstStyle/>
          <a:p>
            <a:fld id="{FDDA761E-C657-4729-97FB-0BD6A32520CC}" type="datetimeFigureOut">
              <a:rPr lang="es-CO" smtClean="0"/>
              <a:t>20/06/2025</a:t>
            </a:fld>
            <a:endParaRPr lang="es-CO"/>
          </a:p>
        </p:txBody>
      </p:sp>
      <p:sp>
        <p:nvSpPr>
          <p:cNvPr id="6" name="Marcador de pie de página 5">
            <a:extLst>
              <a:ext uri="{FF2B5EF4-FFF2-40B4-BE49-F238E27FC236}">
                <a16:creationId xmlns:a16="http://schemas.microsoft.com/office/drawing/2014/main" id="{A3AE88FE-633A-9EFC-9BA0-DE532AEBA5D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23E14CE3-0038-A809-06F9-0ACA3B1BDEEA}"/>
              </a:ext>
            </a:extLst>
          </p:cNvPr>
          <p:cNvSpPr>
            <a:spLocks noGrp="1"/>
          </p:cNvSpPr>
          <p:nvPr>
            <p:ph type="sldNum" sz="quarter" idx="12"/>
          </p:nvPr>
        </p:nvSpPr>
        <p:spPr/>
        <p:txBody>
          <a:bodyPr/>
          <a:lstStyle/>
          <a:p>
            <a:fld id="{E497AECD-5507-4EEF-8642-37C8729AFDE3}" type="slidenum">
              <a:rPr lang="es-CO" smtClean="0"/>
              <a:t>‹Nº›</a:t>
            </a:fld>
            <a:endParaRPr lang="es-CO"/>
          </a:p>
        </p:txBody>
      </p:sp>
    </p:spTree>
    <p:extLst>
      <p:ext uri="{BB962C8B-B14F-4D97-AF65-F5344CB8AC3E}">
        <p14:creationId xmlns:p14="http://schemas.microsoft.com/office/powerpoint/2010/main" val="18575819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8FE6542C-D532-B3F6-F1FB-AE97307954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BDBEA2F-8783-9A5A-2D6A-65ADEC7AF32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A19D9068-C8D7-A2C4-3CD1-C2864D12883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DDA761E-C657-4729-97FB-0BD6A32520CC}" type="datetimeFigureOut">
              <a:rPr lang="es-CO" smtClean="0"/>
              <a:t>20/06/2025</a:t>
            </a:fld>
            <a:endParaRPr lang="es-CO"/>
          </a:p>
        </p:txBody>
      </p:sp>
      <p:sp>
        <p:nvSpPr>
          <p:cNvPr id="5" name="Marcador de pie de página 4">
            <a:extLst>
              <a:ext uri="{FF2B5EF4-FFF2-40B4-BE49-F238E27FC236}">
                <a16:creationId xmlns:a16="http://schemas.microsoft.com/office/drawing/2014/main" id="{9043EF0E-93EB-4607-8859-A9FFDFD4B42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CO"/>
          </a:p>
        </p:txBody>
      </p:sp>
      <p:sp>
        <p:nvSpPr>
          <p:cNvPr id="6" name="Marcador de número de diapositiva 5">
            <a:extLst>
              <a:ext uri="{FF2B5EF4-FFF2-40B4-BE49-F238E27FC236}">
                <a16:creationId xmlns:a16="http://schemas.microsoft.com/office/drawing/2014/main" id="{47C83FDA-E992-10A7-070C-96AED13084B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497AECD-5507-4EEF-8642-37C8729AFDE3}" type="slidenum">
              <a:rPr lang="es-CO" smtClean="0"/>
              <a:t>‹Nº›</a:t>
            </a:fld>
            <a:endParaRPr lang="es-CO"/>
          </a:p>
        </p:txBody>
      </p:sp>
    </p:spTree>
    <p:extLst>
      <p:ext uri="{BB962C8B-B14F-4D97-AF65-F5344CB8AC3E}">
        <p14:creationId xmlns:p14="http://schemas.microsoft.com/office/powerpoint/2010/main" val="925261689"/>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7C568190-DEBA-DFB0-30F7-2BFE223FEC7A}"/>
              </a:ext>
            </a:extLst>
          </p:cNvPr>
          <p:cNvSpPr>
            <a:spLocks noGrp="1"/>
          </p:cNvSpPr>
          <p:nvPr>
            <p:ph type="title"/>
          </p:nvPr>
        </p:nvSpPr>
        <p:spPr>
          <a:xfrm>
            <a:off x="838200" y="2766218"/>
            <a:ext cx="10515600" cy="1325563"/>
          </a:xfrm>
        </p:spPr>
        <p:txBody>
          <a:bodyPr>
            <a:noAutofit/>
          </a:bodyPr>
          <a:lstStyle/>
          <a:p>
            <a:pPr algn="ctr"/>
            <a:br>
              <a:rPr lang="es-CO" sz="3200" dirty="0">
                <a:latin typeface="Abadi" panose="020B0604020104020204" pitchFamily="34" charset="0"/>
              </a:rPr>
            </a:br>
            <a:r>
              <a:rPr lang="es-CO" sz="3200" dirty="0">
                <a:latin typeface="Abadi" panose="020B0604020104020204" pitchFamily="34" charset="0"/>
              </a:rPr>
              <a:t>PROCESO VERBAL </a:t>
            </a:r>
            <a:br>
              <a:rPr lang="es-CO" sz="3200" dirty="0">
                <a:latin typeface="Abadi" panose="020B0604020104020204" pitchFamily="34" charset="0"/>
              </a:rPr>
            </a:br>
            <a:br>
              <a:rPr lang="es-CO" sz="3200" dirty="0">
                <a:latin typeface="Abadi" panose="020B0604020104020204" pitchFamily="34" charset="0"/>
              </a:rPr>
            </a:br>
            <a:r>
              <a:rPr lang="es-CO" sz="3200" dirty="0">
                <a:latin typeface="Abadi" panose="020B0604020104020204" pitchFamily="34" charset="0"/>
              </a:rPr>
              <a:t>ABAD ALFONSO AMAYA JÁCOME</a:t>
            </a:r>
            <a:br>
              <a:rPr lang="es-CO" sz="3200" dirty="0">
                <a:latin typeface="Abadi" panose="020B0604020104020204" pitchFamily="34" charset="0"/>
              </a:rPr>
            </a:br>
            <a:br>
              <a:rPr lang="es-CO" sz="3200" dirty="0">
                <a:latin typeface="Abadi" panose="020B0604020104020204" pitchFamily="34" charset="0"/>
              </a:rPr>
            </a:br>
            <a:r>
              <a:rPr lang="es-CO" sz="3200" dirty="0">
                <a:latin typeface="Abadi" panose="020B0604020104020204" pitchFamily="34" charset="0"/>
              </a:rPr>
              <a:t>vs </a:t>
            </a:r>
            <a:br>
              <a:rPr lang="es-CO" sz="3200" dirty="0">
                <a:latin typeface="Abadi" panose="020B0604020104020204" pitchFamily="34" charset="0"/>
              </a:rPr>
            </a:br>
            <a:br>
              <a:rPr lang="es-CO" sz="3200" dirty="0">
                <a:latin typeface="Abadi" panose="020B0604020104020204" pitchFamily="34" charset="0"/>
              </a:rPr>
            </a:br>
            <a:r>
              <a:rPr lang="es-CO" sz="3200" dirty="0">
                <a:latin typeface="Abadi" panose="020B0604020104020204" pitchFamily="34" charset="0"/>
              </a:rPr>
              <a:t>ALLIANZ SEGUROS DE VIDA S.A.</a:t>
            </a:r>
            <a:br>
              <a:rPr lang="es-CO" sz="3200" dirty="0">
                <a:latin typeface="Abadi" panose="020B0604020104020204" pitchFamily="34" charset="0"/>
              </a:rPr>
            </a:br>
            <a:br>
              <a:rPr lang="es-CO" sz="3200" dirty="0">
                <a:latin typeface="Abadi" panose="020B0604020104020204" pitchFamily="34" charset="0"/>
              </a:rPr>
            </a:br>
            <a:r>
              <a:rPr lang="es-CO" sz="3200" dirty="0">
                <a:latin typeface="Abadi" panose="020B0604020104020204" pitchFamily="34" charset="0"/>
              </a:rPr>
              <a:t>VINCULADO POR EL DESPACHO: DRUMMOND LTD AL SER EL TOMADOR DE LA PÓLIZA</a:t>
            </a:r>
          </a:p>
        </p:txBody>
      </p:sp>
      <p:pic>
        <p:nvPicPr>
          <p:cNvPr id="3" name="Imagen 2" descr="Logotipo, nombre de la empresa&#10;&#10;El contenido generado por IA puede ser incorrecto.">
            <a:extLst>
              <a:ext uri="{FF2B5EF4-FFF2-40B4-BE49-F238E27FC236}">
                <a16:creationId xmlns:a16="http://schemas.microsoft.com/office/drawing/2014/main" id="{BE9B15A6-A7E7-0A96-41F7-53FB949D26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07045" y="0"/>
            <a:ext cx="2784955" cy="1435515"/>
          </a:xfrm>
          <a:prstGeom prst="rect">
            <a:avLst/>
          </a:prstGeom>
        </p:spPr>
      </p:pic>
    </p:spTree>
    <p:extLst>
      <p:ext uri="{BB962C8B-B14F-4D97-AF65-F5344CB8AC3E}">
        <p14:creationId xmlns:p14="http://schemas.microsoft.com/office/powerpoint/2010/main" val="2778686444"/>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8D9DE8B-D5D2-6961-E72F-C118D66BF471}"/>
              </a:ext>
            </a:extLst>
          </p:cNvPr>
          <p:cNvSpPr>
            <a:spLocks noGrp="1"/>
          </p:cNvSpPr>
          <p:nvPr>
            <p:ph type="title"/>
          </p:nvPr>
        </p:nvSpPr>
        <p:spPr>
          <a:xfrm>
            <a:off x="838200" y="365126"/>
            <a:ext cx="10515600" cy="440418"/>
          </a:xfrm>
        </p:spPr>
        <p:txBody>
          <a:bodyPr>
            <a:normAutofit fontScale="90000"/>
          </a:bodyPr>
          <a:lstStyle/>
          <a:p>
            <a:pPr algn="ctr"/>
            <a:r>
              <a:rPr lang="es-ES" dirty="0">
                <a:latin typeface="Abadi" panose="020B0604020104020204" pitchFamily="34" charset="0"/>
              </a:rPr>
              <a:t>Posición Jurisprudencial</a:t>
            </a:r>
            <a:endParaRPr lang="es-CO" dirty="0">
              <a:latin typeface="Abadi" panose="020B0604020104020204" pitchFamily="34" charset="0"/>
            </a:endParaRPr>
          </a:p>
        </p:txBody>
      </p:sp>
      <p:sp>
        <p:nvSpPr>
          <p:cNvPr id="3" name="Marcador de contenido 2">
            <a:extLst>
              <a:ext uri="{FF2B5EF4-FFF2-40B4-BE49-F238E27FC236}">
                <a16:creationId xmlns:a16="http://schemas.microsoft.com/office/drawing/2014/main" id="{9914C45C-37C6-CF82-ACA5-66698F09D5F3}"/>
              </a:ext>
            </a:extLst>
          </p:cNvPr>
          <p:cNvSpPr>
            <a:spLocks noGrp="1"/>
          </p:cNvSpPr>
          <p:nvPr>
            <p:ph idx="1"/>
          </p:nvPr>
        </p:nvSpPr>
        <p:spPr>
          <a:xfrm>
            <a:off x="838200" y="1121229"/>
            <a:ext cx="10515600" cy="5055734"/>
          </a:xfrm>
        </p:spPr>
        <p:txBody>
          <a:bodyPr>
            <a:normAutofit/>
          </a:bodyPr>
          <a:lstStyle/>
          <a:p>
            <a:pPr marL="514350" indent="-514350" algn="just">
              <a:buFont typeface="+mj-lt"/>
              <a:buAutoNum type="arabicPeriod"/>
            </a:pPr>
            <a:r>
              <a:rPr lang="es-ES" dirty="0"/>
              <a:t> </a:t>
            </a:r>
            <a:r>
              <a:rPr lang="es-ES" dirty="0">
                <a:latin typeface="Abadi" panose="020B0604020104020204" pitchFamily="34" charset="0"/>
              </a:rPr>
              <a:t>El amparo de enfermedades graves contiene temas muy técnicos que el asegurado no está obligado a saber.</a:t>
            </a:r>
          </a:p>
          <a:p>
            <a:pPr marL="514350" indent="-514350">
              <a:buFont typeface="+mj-lt"/>
              <a:buAutoNum type="arabicPeriod"/>
            </a:pPr>
            <a:endParaRPr lang="es-ES" dirty="0">
              <a:latin typeface="Abadi" panose="020B0604020104020204" pitchFamily="34" charset="0"/>
            </a:endParaRPr>
          </a:p>
          <a:p>
            <a:pPr marL="514350" indent="-514350" algn="just">
              <a:buFont typeface="+mj-lt"/>
              <a:buAutoNum type="arabicPeriod"/>
            </a:pPr>
            <a:r>
              <a:rPr lang="es-CO" b="1" dirty="0">
                <a:latin typeface="Abadi" panose="020B0604020104020204" pitchFamily="34" charset="0"/>
              </a:rPr>
              <a:t>La condición no cumplida por el asegurado respecto de la fracción de eyección igual al 30% y que fuese argumento de la objeción</a:t>
            </a:r>
            <a:r>
              <a:rPr lang="es-CO" dirty="0">
                <a:latin typeface="Abadi" panose="020B0604020104020204" pitchFamily="34" charset="0"/>
              </a:rPr>
              <a:t> de la aseguradora, al revisar el condicionado de la Póliza para el amparo de enfermedades graves- se encuentra </a:t>
            </a:r>
            <a:r>
              <a:rPr lang="es-CO" b="1" dirty="0">
                <a:latin typeface="Abadi" panose="020B0604020104020204" pitchFamily="34" charset="0"/>
              </a:rPr>
              <a:t>como una condición accesoria y no principal</a:t>
            </a:r>
            <a:r>
              <a:rPr lang="es-CO" dirty="0">
                <a:latin typeface="Abadi" panose="020B0604020104020204" pitchFamily="34" charset="0"/>
              </a:rPr>
              <a:t>. Razón por la que </a:t>
            </a:r>
            <a:r>
              <a:rPr lang="es-CO" b="1" dirty="0">
                <a:latin typeface="Abadi" panose="020B0604020104020204" pitchFamily="34" charset="0"/>
              </a:rPr>
              <a:t>no es argumento de objeción</a:t>
            </a:r>
            <a:r>
              <a:rPr lang="es-CO" dirty="0">
                <a:latin typeface="Abadi" panose="020B0604020104020204" pitchFamily="34" charset="0"/>
              </a:rPr>
              <a:t> aun cuando el asegurado cumplió los presupuestos principales para la afectación del amparo.</a:t>
            </a:r>
          </a:p>
          <a:p>
            <a:pPr marL="0" indent="0">
              <a:buNone/>
            </a:pPr>
            <a:endParaRPr lang="es-CO" dirty="0"/>
          </a:p>
        </p:txBody>
      </p:sp>
    </p:spTree>
    <p:extLst>
      <p:ext uri="{BB962C8B-B14F-4D97-AF65-F5344CB8AC3E}">
        <p14:creationId xmlns:p14="http://schemas.microsoft.com/office/powerpoint/2010/main" val="171035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5B2150-9B2B-B5D0-8CC9-4A600B2ADD0F}"/>
              </a:ext>
            </a:extLst>
          </p:cNvPr>
          <p:cNvSpPr>
            <a:spLocks noGrp="1"/>
          </p:cNvSpPr>
          <p:nvPr>
            <p:ph type="title"/>
          </p:nvPr>
        </p:nvSpPr>
        <p:spPr>
          <a:xfrm>
            <a:off x="793007" y="0"/>
            <a:ext cx="10498666" cy="359343"/>
          </a:xfrm>
        </p:spPr>
        <p:txBody>
          <a:bodyPr>
            <a:normAutofit fontScale="90000"/>
          </a:bodyPr>
          <a:lstStyle/>
          <a:p>
            <a:pPr algn="ctr"/>
            <a:r>
              <a:rPr lang="es-ES" dirty="0">
                <a:solidFill>
                  <a:schemeClr val="tx1"/>
                </a:solidFill>
                <a:latin typeface="Abadi" panose="020B0604020104020204" pitchFamily="34" charset="0"/>
              </a:rPr>
              <a:t>Hechos Relevantes</a:t>
            </a:r>
            <a:endParaRPr lang="es-CO" dirty="0">
              <a:solidFill>
                <a:schemeClr val="tx1"/>
              </a:solidFill>
              <a:latin typeface="Abadi" panose="020B0604020104020204" pitchFamily="34" charset="0"/>
            </a:endParaRPr>
          </a:p>
        </p:txBody>
      </p:sp>
      <p:pic>
        <p:nvPicPr>
          <p:cNvPr id="3" name="Imagen 2" descr="Logotipo, nombre de la empresa&#10;&#10;El contenido generado por IA puede ser incorrecto.">
            <a:extLst>
              <a:ext uri="{FF2B5EF4-FFF2-40B4-BE49-F238E27FC236}">
                <a16:creationId xmlns:a16="http://schemas.microsoft.com/office/drawing/2014/main" id="{74D2A549-18C3-7F6C-03A5-42061A888D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07045" y="0"/>
            <a:ext cx="2784955" cy="1435515"/>
          </a:xfrm>
          <a:prstGeom prst="rect">
            <a:avLst/>
          </a:prstGeom>
        </p:spPr>
      </p:pic>
      <p:graphicFrame>
        <p:nvGraphicFramePr>
          <p:cNvPr id="4" name="Marcador de contenido 3">
            <a:extLst>
              <a:ext uri="{FF2B5EF4-FFF2-40B4-BE49-F238E27FC236}">
                <a16:creationId xmlns:a16="http://schemas.microsoft.com/office/drawing/2014/main" id="{7579BE5C-8188-654E-02FC-626B577AFB56}"/>
              </a:ext>
            </a:extLst>
          </p:cNvPr>
          <p:cNvGraphicFramePr>
            <a:graphicFrameLocks noGrp="1"/>
          </p:cNvGraphicFramePr>
          <p:nvPr>
            <p:ph idx="1"/>
            <p:extLst>
              <p:ext uri="{D42A27DB-BD31-4B8C-83A1-F6EECF244321}">
                <p14:modId xmlns:p14="http://schemas.microsoft.com/office/powerpoint/2010/main" val="2884987826"/>
              </p:ext>
            </p:extLst>
          </p:nvPr>
        </p:nvGraphicFramePr>
        <p:xfrm>
          <a:off x="147263" y="376902"/>
          <a:ext cx="11897474" cy="6474025"/>
        </p:xfrm>
        <a:graphic>
          <a:graphicData uri="http://schemas.openxmlformats.org/drawingml/2006/table">
            <a:tbl>
              <a:tblPr firstRow="1" bandRow="1">
                <a:tableStyleId>{5C22544A-7EE6-4342-B048-85BDC9FD1C3A}</a:tableStyleId>
              </a:tblPr>
              <a:tblGrid>
                <a:gridCol w="3213847">
                  <a:extLst>
                    <a:ext uri="{9D8B030D-6E8A-4147-A177-3AD203B41FA5}">
                      <a16:colId xmlns:a16="http://schemas.microsoft.com/office/drawing/2014/main" val="1194911634"/>
                    </a:ext>
                  </a:extLst>
                </a:gridCol>
                <a:gridCol w="8683627">
                  <a:extLst>
                    <a:ext uri="{9D8B030D-6E8A-4147-A177-3AD203B41FA5}">
                      <a16:colId xmlns:a16="http://schemas.microsoft.com/office/drawing/2014/main" val="1483323196"/>
                    </a:ext>
                  </a:extLst>
                </a:gridCol>
              </a:tblGrid>
              <a:tr h="428901">
                <a:tc>
                  <a:txBody>
                    <a:bodyPr/>
                    <a:lstStyle/>
                    <a:p>
                      <a:pPr algn="ctr"/>
                      <a:r>
                        <a:rPr lang="es-ES" sz="1440" dirty="0"/>
                        <a:t>Concepto</a:t>
                      </a:r>
                      <a:endParaRPr lang="es-CO" sz="1440" dirty="0"/>
                    </a:p>
                  </a:txBody>
                  <a:tcPr/>
                </a:tc>
                <a:tc>
                  <a:txBody>
                    <a:bodyPr/>
                    <a:lstStyle/>
                    <a:p>
                      <a:pPr algn="ctr"/>
                      <a:r>
                        <a:rPr lang="es-ES" sz="1440" dirty="0"/>
                        <a:t>Descripción </a:t>
                      </a:r>
                      <a:endParaRPr lang="es-CO" sz="1440" dirty="0"/>
                    </a:p>
                  </a:txBody>
                  <a:tcPr/>
                </a:tc>
                <a:extLst>
                  <a:ext uri="{0D108BD9-81ED-4DB2-BD59-A6C34878D82A}">
                    <a16:rowId xmlns:a16="http://schemas.microsoft.com/office/drawing/2014/main" val="2364900968"/>
                  </a:ext>
                </a:extLst>
              </a:tr>
              <a:tr h="553032">
                <a:tc>
                  <a:txBody>
                    <a:bodyPr/>
                    <a:lstStyle/>
                    <a:p>
                      <a:r>
                        <a:rPr lang="es-ES" sz="1440" b="1" dirty="0"/>
                        <a:t>Condición del Demandante: </a:t>
                      </a:r>
                      <a:endParaRPr lang="es-CO" sz="1440" b="1"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ES" sz="1440" dirty="0">
                          <a:solidFill>
                            <a:schemeClr val="tx1"/>
                          </a:solidFill>
                          <a:latin typeface="Abadi" panose="020B0604020104020204" pitchFamily="34" charset="0"/>
                        </a:rPr>
                        <a:t>El señor Abad Alfonso Amaya es Trabajador de la Drummond desde el 9 de febrero de 1999. Trabajó 26 años con Drummond. </a:t>
                      </a:r>
                    </a:p>
                  </a:txBody>
                  <a:tcPr/>
                </a:tc>
                <a:extLst>
                  <a:ext uri="{0D108BD9-81ED-4DB2-BD59-A6C34878D82A}">
                    <a16:rowId xmlns:a16="http://schemas.microsoft.com/office/drawing/2014/main" val="4010549959"/>
                  </a:ext>
                </a:extLst>
              </a:tr>
              <a:tr h="1189212">
                <a:tc>
                  <a:txBody>
                    <a:bodyPr/>
                    <a:lstStyle/>
                    <a:p>
                      <a:r>
                        <a:rPr lang="es-ES" sz="1440" b="1" dirty="0"/>
                        <a:t>Póliza de la que se solicita Afectación y Amparo: </a:t>
                      </a:r>
                      <a:endParaRPr lang="es-CO" sz="144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440" b="1" dirty="0">
                          <a:solidFill>
                            <a:schemeClr val="tx1"/>
                          </a:solidFill>
                          <a:latin typeface="Abadi" panose="020B0604020104020204" pitchFamily="34" charset="0"/>
                        </a:rPr>
                        <a:t>Póliza de Vida Grupo no Contributiva # 22350302</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440" b="1" dirty="0">
                        <a:solidFill>
                          <a:schemeClr val="tx1"/>
                        </a:solidFill>
                        <a:latin typeface="Abadi" panose="020B0604020104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s-ES" sz="1440" b="1" dirty="0"/>
                        <a:t>Anticipo por Enfermedades Graves </a:t>
                      </a:r>
                      <a:endParaRPr lang="es-CO" sz="1440" b="1" dirty="0"/>
                    </a:p>
                    <a:p>
                      <a:pPr marL="0" marR="0" lvl="0" indent="0" algn="l" defTabSz="457200" rtl="0" eaLnBrk="1" fontAlgn="auto" latinLnBrk="0" hangingPunct="1">
                        <a:lnSpc>
                          <a:spcPct val="100000"/>
                        </a:lnSpc>
                        <a:spcBef>
                          <a:spcPts val="0"/>
                        </a:spcBef>
                        <a:spcAft>
                          <a:spcPts val="0"/>
                        </a:spcAft>
                        <a:buClrTx/>
                        <a:buSzTx/>
                        <a:buFontTx/>
                        <a:buNone/>
                        <a:tabLst/>
                        <a:defRPr/>
                      </a:pPr>
                      <a:r>
                        <a:rPr lang="es-ES" sz="1440" dirty="0">
                          <a:solidFill>
                            <a:schemeClr val="tx1"/>
                          </a:solidFill>
                          <a:latin typeface="Abadi" panose="020B0604020104020204" pitchFamily="34" charset="0"/>
                        </a:rPr>
                        <a:t>Valor Asegurado: 50% del valor alcanzado en el amparo básico del seguro de vida, con el límite máximo individual de </a:t>
                      </a:r>
                      <a:r>
                        <a:rPr lang="es-ES" sz="1440" b="1" dirty="0">
                          <a:solidFill>
                            <a:schemeClr val="tx1"/>
                          </a:solidFill>
                          <a:latin typeface="Abadi" panose="020B0604020104020204" pitchFamily="34" charset="0"/>
                        </a:rPr>
                        <a:t>$100.000.000.</a:t>
                      </a:r>
                    </a:p>
                  </a:txBody>
                  <a:tcPr/>
                </a:tc>
                <a:extLst>
                  <a:ext uri="{0D108BD9-81ED-4DB2-BD59-A6C34878D82A}">
                    <a16:rowId xmlns:a16="http://schemas.microsoft.com/office/drawing/2014/main" val="1441720014"/>
                  </a:ext>
                </a:extLst>
              </a:tr>
              <a:tr h="750119">
                <a:tc>
                  <a:txBody>
                    <a:bodyPr/>
                    <a:lstStyle/>
                    <a:p>
                      <a:r>
                        <a:rPr lang="es-ES" sz="1440" b="1" dirty="0"/>
                        <a:t>Antecedentes de Salud Relevantes: </a:t>
                      </a:r>
                      <a:endParaRPr lang="es-CO" sz="1440" b="1" dirty="0"/>
                    </a:p>
                  </a:txBody>
                  <a:tcPr/>
                </a:tc>
                <a:tc>
                  <a:txBody>
                    <a:bodyPr/>
                    <a:lstStyle/>
                    <a:p>
                      <a:r>
                        <a:rPr lang="es-ES" sz="1440" b="0" kern="1200" dirty="0">
                          <a:solidFill>
                            <a:schemeClr val="dk1"/>
                          </a:solidFill>
                          <a:effectLst/>
                          <a:latin typeface="Abadi" panose="020B0604020104020204" pitchFamily="34" charset="0"/>
                          <a:ea typeface="+mn-ea"/>
                          <a:cs typeface="+mn-cs"/>
                        </a:rPr>
                        <a:t>Tiene Enfermedad Coronaria severa multivascular – DX- Cardiopatía Isquémica</a:t>
                      </a:r>
                    </a:p>
                    <a:p>
                      <a:r>
                        <a:rPr lang="es-ES" sz="1440" b="0" kern="1200" dirty="0">
                          <a:solidFill>
                            <a:schemeClr val="dk1"/>
                          </a:solidFill>
                          <a:effectLst/>
                          <a:latin typeface="Abadi" panose="020B0604020104020204" pitchFamily="34" charset="0"/>
                          <a:ea typeface="+mn-ea"/>
                          <a:cs typeface="+mn-cs"/>
                        </a:rPr>
                        <a:t>Cateterismo cardiaco realizado el 25 de abril de 2019</a:t>
                      </a:r>
                    </a:p>
                    <a:p>
                      <a:r>
                        <a:rPr lang="es-ES" sz="1440" b="1" kern="1200" dirty="0">
                          <a:solidFill>
                            <a:schemeClr val="dk1"/>
                          </a:solidFill>
                          <a:effectLst/>
                          <a:latin typeface="Abadi" panose="020B0604020104020204" pitchFamily="34" charset="0"/>
                          <a:ea typeface="+mn-ea"/>
                          <a:cs typeface="+mn-cs"/>
                        </a:rPr>
                        <a:t>Cirugía de Revascularización realizada el 10 de mayo de 2019 en el Instituto Cardiovascular del Cesar</a:t>
                      </a:r>
                      <a:endParaRPr lang="es-CO" sz="1440" b="1" kern="1200" dirty="0">
                        <a:solidFill>
                          <a:schemeClr val="dk1"/>
                        </a:solidFill>
                        <a:effectLst/>
                        <a:latin typeface="Abadi" panose="020B0604020104020204" pitchFamily="34" charset="0"/>
                        <a:ea typeface="+mn-ea"/>
                        <a:cs typeface="+mn-cs"/>
                      </a:endParaRPr>
                    </a:p>
                  </a:txBody>
                  <a:tcPr/>
                </a:tc>
                <a:extLst>
                  <a:ext uri="{0D108BD9-81ED-4DB2-BD59-A6C34878D82A}">
                    <a16:rowId xmlns:a16="http://schemas.microsoft.com/office/drawing/2014/main" val="3822879341"/>
                  </a:ext>
                </a:extLst>
              </a:tr>
              <a:tr h="397398">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ES" sz="1440" b="1" dirty="0"/>
                        <a:t>Reclamación presentada: </a:t>
                      </a:r>
                      <a:endParaRPr lang="es-CO" sz="1440" b="1" dirty="0"/>
                    </a:p>
                  </a:txBody>
                  <a:tcPr/>
                </a:tc>
                <a:tc>
                  <a:txBody>
                    <a:bodyPr/>
                    <a:lstStyle/>
                    <a:p>
                      <a:r>
                        <a:rPr lang="es-ES" sz="1440" dirty="0"/>
                        <a:t>30/31 de mayo de 2019</a:t>
                      </a:r>
                      <a:endParaRPr lang="es-CO" sz="1440" dirty="0"/>
                    </a:p>
                  </a:txBody>
                  <a:tcPr/>
                </a:tc>
                <a:extLst>
                  <a:ext uri="{0D108BD9-81ED-4DB2-BD59-A6C34878D82A}">
                    <a16:rowId xmlns:a16="http://schemas.microsoft.com/office/drawing/2014/main" val="1140456959"/>
                  </a:ext>
                </a:extLst>
              </a:tr>
              <a:tr h="996977">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ES" sz="1440" b="1" dirty="0"/>
                        <a:t>Objeción Aseguradora: </a:t>
                      </a:r>
                      <a:endParaRPr lang="es-CO" sz="1440" b="1" dirty="0"/>
                    </a:p>
                  </a:txBody>
                  <a:tcPr/>
                </a:tc>
                <a:tc>
                  <a:txBody>
                    <a:bodyPr/>
                    <a:lstStyle/>
                    <a:p>
                      <a:r>
                        <a:rPr lang="es-ES" sz="1440" b="1" dirty="0"/>
                        <a:t>20 de junio de 2019</a:t>
                      </a:r>
                    </a:p>
                    <a:p>
                      <a:r>
                        <a:rPr lang="es-ES" sz="1440" dirty="0"/>
                        <a:t>No se cumplieron los presupuestos indicados en la Póliza, toda vez que, de acuerdo con la historia clínica aportada, la cardiopatía isquémica coronaria multivascular, no demuestra como secuela permanente una fracción de eyección igual o menor al 30%. </a:t>
                      </a:r>
                    </a:p>
                  </a:txBody>
                  <a:tcPr/>
                </a:tc>
                <a:extLst>
                  <a:ext uri="{0D108BD9-81ED-4DB2-BD59-A6C34878D82A}">
                    <a16:rowId xmlns:a16="http://schemas.microsoft.com/office/drawing/2014/main" val="1158587444"/>
                  </a:ext>
                </a:extLst>
              </a:tr>
              <a:tr h="969666">
                <a:tc>
                  <a:txBody>
                    <a:bodyPr/>
                    <a:lstStyle/>
                    <a:p>
                      <a:r>
                        <a:rPr lang="es-ES" sz="1440" b="1" dirty="0"/>
                        <a:t>Actuaciones procesales: </a:t>
                      </a:r>
                      <a:endParaRPr lang="es-CO" sz="1440" b="1"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ES" sz="1440" b="1" dirty="0">
                          <a:solidFill>
                            <a:schemeClr val="tx1"/>
                          </a:solidFill>
                          <a:latin typeface="Abadi" panose="020B0604020104020204" pitchFamily="34" charset="0"/>
                        </a:rPr>
                        <a:t>Presentación demanda: </a:t>
                      </a:r>
                      <a:r>
                        <a:rPr lang="es-ES" sz="1440" b="0" dirty="0">
                          <a:solidFill>
                            <a:schemeClr val="tx1"/>
                          </a:solidFill>
                          <a:latin typeface="Abadi" panose="020B0604020104020204" pitchFamily="34" charset="0"/>
                        </a:rPr>
                        <a:t>22 de enero de 2020</a:t>
                      </a:r>
                    </a:p>
                    <a:p>
                      <a:pPr marL="0" marR="0" lvl="0" indent="0" algn="l" defTabSz="457200" rtl="0" eaLnBrk="1" fontAlgn="auto" latinLnBrk="0" hangingPunct="1">
                        <a:lnSpc>
                          <a:spcPct val="100000"/>
                        </a:lnSpc>
                        <a:spcBef>
                          <a:spcPts val="0"/>
                        </a:spcBef>
                        <a:spcAft>
                          <a:spcPts val="0"/>
                        </a:spcAft>
                        <a:buClrTx/>
                        <a:buSzTx/>
                        <a:buFontTx/>
                        <a:buNone/>
                        <a:tabLst/>
                        <a:defRPr/>
                      </a:pPr>
                      <a:r>
                        <a:rPr lang="es-ES" sz="1440" b="1" dirty="0">
                          <a:solidFill>
                            <a:schemeClr val="tx1"/>
                          </a:solidFill>
                          <a:latin typeface="Abadi" panose="020B0604020104020204" pitchFamily="34" charset="0"/>
                        </a:rPr>
                        <a:t>Vinculación </a:t>
                      </a:r>
                      <a:r>
                        <a:rPr lang="es-ES" sz="1440" b="1" dirty="0" err="1">
                          <a:solidFill>
                            <a:schemeClr val="tx1"/>
                          </a:solidFill>
                          <a:latin typeface="Abadi" panose="020B0604020104020204" pitchFamily="34" charset="0"/>
                        </a:rPr>
                        <a:t>Drumomond</a:t>
                      </a:r>
                      <a:r>
                        <a:rPr lang="es-ES" sz="1440" b="1" dirty="0">
                          <a:solidFill>
                            <a:schemeClr val="tx1"/>
                          </a:solidFill>
                          <a:latin typeface="Abadi" panose="020B0604020104020204" pitchFamily="34" charset="0"/>
                        </a:rPr>
                        <a:t> de Oficio por el Despacho: </a:t>
                      </a:r>
                      <a:r>
                        <a:rPr lang="es-ES" sz="1440" b="0" dirty="0">
                          <a:solidFill>
                            <a:schemeClr val="tx1"/>
                          </a:solidFill>
                          <a:latin typeface="Abadi" panose="020B0604020104020204" pitchFamily="34" charset="0"/>
                        </a:rPr>
                        <a:t>8 de agosto de 2024</a:t>
                      </a:r>
                    </a:p>
                    <a:p>
                      <a:pPr marL="0" marR="0" lvl="0" indent="0" algn="l" defTabSz="457200" rtl="0" eaLnBrk="1" fontAlgn="auto" latinLnBrk="0" hangingPunct="1">
                        <a:lnSpc>
                          <a:spcPct val="100000"/>
                        </a:lnSpc>
                        <a:spcBef>
                          <a:spcPts val="0"/>
                        </a:spcBef>
                        <a:spcAft>
                          <a:spcPts val="0"/>
                        </a:spcAft>
                        <a:buClrTx/>
                        <a:buSzTx/>
                        <a:buFontTx/>
                        <a:buNone/>
                        <a:tabLst/>
                        <a:defRPr/>
                      </a:pPr>
                      <a:r>
                        <a:rPr lang="es-ES" sz="1440" b="1" dirty="0">
                          <a:solidFill>
                            <a:schemeClr val="tx1"/>
                          </a:solidFill>
                          <a:latin typeface="Abadi" panose="020B0604020104020204" pitchFamily="34" charset="0"/>
                        </a:rPr>
                        <a:t>Audiencia Inicial: </a:t>
                      </a:r>
                      <a:r>
                        <a:rPr lang="es-ES" sz="1440" b="0" dirty="0">
                          <a:solidFill>
                            <a:schemeClr val="tx1"/>
                          </a:solidFill>
                          <a:latin typeface="Abadi" panose="020B0604020104020204" pitchFamily="34" charset="0"/>
                        </a:rPr>
                        <a:t>11 de marzo de 2025 (Agotó etapa de conciliación, interrogatorios de parte, fijación de litigio y decretó de pruebas). </a:t>
                      </a:r>
                    </a:p>
                  </a:txBody>
                  <a:tcPr/>
                </a:tc>
                <a:extLst>
                  <a:ext uri="{0D108BD9-81ED-4DB2-BD59-A6C34878D82A}">
                    <a16:rowId xmlns:a16="http://schemas.microsoft.com/office/drawing/2014/main" val="465501745"/>
                  </a:ext>
                </a:extLst>
              </a:tr>
              <a:tr h="1119593">
                <a:tc>
                  <a:txBody>
                    <a:bodyPr/>
                    <a:lstStyle/>
                    <a:p>
                      <a:r>
                        <a:rPr lang="es-ES" sz="1440" b="1" dirty="0"/>
                        <a:t>Interrogatorio </a:t>
                      </a:r>
                      <a:r>
                        <a:rPr lang="es-ES" sz="1440" b="1" dirty="0" err="1"/>
                        <a:t>Dte</a:t>
                      </a:r>
                      <a:r>
                        <a:rPr lang="es-ES" sz="1440" b="1" dirty="0"/>
                        <a:t>: </a:t>
                      </a:r>
                      <a:endParaRPr lang="es-CO" sz="1440" b="1"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ES" sz="1440" b="1" dirty="0">
                          <a:solidFill>
                            <a:schemeClr val="tx1"/>
                          </a:solidFill>
                          <a:latin typeface="Abadi" panose="020B0604020104020204" pitchFamily="34" charset="0"/>
                        </a:rPr>
                        <a:t>-</a:t>
                      </a:r>
                      <a:r>
                        <a:rPr lang="es-ES" sz="1440" b="0" dirty="0">
                          <a:solidFill>
                            <a:schemeClr val="tx1"/>
                          </a:solidFill>
                          <a:latin typeface="Abadi" panose="020B0604020104020204" pitchFamily="34" charset="0"/>
                        </a:rPr>
                        <a:t>La cirugía que le realizaron fue a través de la Póliza.</a:t>
                      </a:r>
                    </a:p>
                    <a:p>
                      <a:pPr marL="285750" marR="0" lvl="0" indent="-285750" algn="l" defTabSz="457200" rtl="0" eaLnBrk="1" fontAlgn="auto" latinLnBrk="0" hangingPunct="1">
                        <a:lnSpc>
                          <a:spcPct val="100000"/>
                        </a:lnSpc>
                        <a:spcBef>
                          <a:spcPts val="0"/>
                        </a:spcBef>
                        <a:spcAft>
                          <a:spcPts val="0"/>
                        </a:spcAft>
                        <a:buClrTx/>
                        <a:buSzTx/>
                        <a:buFontTx/>
                        <a:buChar char="-"/>
                        <a:tabLst/>
                        <a:defRPr/>
                      </a:pPr>
                      <a:r>
                        <a:rPr lang="es-ES" sz="1440" b="0" dirty="0">
                          <a:solidFill>
                            <a:schemeClr val="tx1"/>
                          </a:solidFill>
                          <a:latin typeface="Abadi" panose="020B0604020104020204" pitchFamily="34" charset="0"/>
                        </a:rPr>
                        <a:t>En el año 2018 presentó problemas de salud donde le dijeron que había tenido un infarto, le realizaron cateterismo 25 abril 2019. Sigue en controles cada 3 meses. </a:t>
                      </a:r>
                    </a:p>
                    <a:p>
                      <a:pPr marL="285750" marR="0" lvl="0" indent="-285750" algn="l" defTabSz="457200" rtl="0" eaLnBrk="1" fontAlgn="auto" latinLnBrk="0" hangingPunct="1">
                        <a:lnSpc>
                          <a:spcPct val="100000"/>
                        </a:lnSpc>
                        <a:spcBef>
                          <a:spcPts val="0"/>
                        </a:spcBef>
                        <a:spcAft>
                          <a:spcPts val="0"/>
                        </a:spcAft>
                        <a:buClrTx/>
                        <a:buSzTx/>
                        <a:buFontTx/>
                        <a:buChar char="-"/>
                        <a:tabLst/>
                        <a:defRPr/>
                      </a:pPr>
                      <a:r>
                        <a:rPr lang="es-ES" sz="1440" b="0" dirty="0">
                          <a:solidFill>
                            <a:schemeClr val="tx1"/>
                          </a:solidFill>
                          <a:latin typeface="Abadi" panose="020B0604020104020204" pitchFamily="34" charset="0"/>
                        </a:rPr>
                        <a:t>Presentó reclamación septiembre /octubre de 2019 </a:t>
                      </a:r>
                    </a:p>
                    <a:p>
                      <a:pPr marL="285750" marR="0" lvl="0" indent="-285750" algn="l" defTabSz="457200" rtl="0" eaLnBrk="1" fontAlgn="auto" latinLnBrk="0" hangingPunct="1">
                        <a:lnSpc>
                          <a:spcPct val="100000"/>
                        </a:lnSpc>
                        <a:spcBef>
                          <a:spcPts val="0"/>
                        </a:spcBef>
                        <a:spcAft>
                          <a:spcPts val="0"/>
                        </a:spcAft>
                        <a:buClrTx/>
                        <a:buSzTx/>
                        <a:buFontTx/>
                        <a:buChar char="-"/>
                        <a:tabLst/>
                        <a:defRPr/>
                      </a:pPr>
                      <a:r>
                        <a:rPr lang="es-ES" sz="1440" b="0" dirty="0">
                          <a:solidFill>
                            <a:schemeClr val="tx1"/>
                          </a:solidFill>
                          <a:latin typeface="Abadi" panose="020B0604020104020204" pitchFamily="34" charset="0"/>
                        </a:rPr>
                        <a:t>Fracción de Eyección, quedo como con el 50 o 52 mas o menos</a:t>
                      </a:r>
                    </a:p>
                  </a:txBody>
                  <a:tcPr/>
                </a:tc>
                <a:extLst>
                  <a:ext uri="{0D108BD9-81ED-4DB2-BD59-A6C34878D82A}">
                    <a16:rowId xmlns:a16="http://schemas.microsoft.com/office/drawing/2014/main" val="4028460825"/>
                  </a:ext>
                </a:extLst>
              </a:tr>
            </a:tbl>
          </a:graphicData>
        </a:graphic>
      </p:graphicFrame>
    </p:spTree>
    <p:extLst>
      <p:ext uri="{BB962C8B-B14F-4D97-AF65-F5344CB8AC3E}">
        <p14:creationId xmlns:p14="http://schemas.microsoft.com/office/powerpoint/2010/main" val="3806720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D1FD17-8DBE-7D3A-DD45-9DF06F237B1B}"/>
              </a:ext>
            </a:extLst>
          </p:cNvPr>
          <p:cNvSpPr>
            <a:spLocks noGrp="1"/>
          </p:cNvSpPr>
          <p:nvPr>
            <p:ph type="title"/>
          </p:nvPr>
        </p:nvSpPr>
        <p:spPr>
          <a:xfrm>
            <a:off x="838200" y="365126"/>
            <a:ext cx="10515600" cy="505732"/>
          </a:xfrm>
        </p:spPr>
        <p:txBody>
          <a:bodyPr>
            <a:normAutofit fontScale="90000"/>
          </a:bodyPr>
          <a:lstStyle/>
          <a:p>
            <a:pPr algn="ctr"/>
            <a:r>
              <a:rPr lang="es-ES" dirty="0"/>
              <a:t>D</a:t>
            </a:r>
            <a:r>
              <a:rPr lang="es-ES" dirty="0">
                <a:latin typeface="Abadi" panose="020B0604020104020204" pitchFamily="34" charset="0"/>
              </a:rPr>
              <a:t>efensas Principales Allianz </a:t>
            </a:r>
            <a:endParaRPr lang="es-CO" dirty="0">
              <a:latin typeface="Abadi" panose="020B0604020104020204" pitchFamily="34" charset="0"/>
            </a:endParaRPr>
          </a:p>
        </p:txBody>
      </p:sp>
      <p:sp>
        <p:nvSpPr>
          <p:cNvPr id="3" name="Marcador de contenido 2">
            <a:extLst>
              <a:ext uri="{FF2B5EF4-FFF2-40B4-BE49-F238E27FC236}">
                <a16:creationId xmlns:a16="http://schemas.microsoft.com/office/drawing/2014/main" id="{175CEF9A-006E-4FCB-028C-1315495D53AB}"/>
              </a:ext>
            </a:extLst>
          </p:cNvPr>
          <p:cNvSpPr>
            <a:spLocks noGrp="1"/>
          </p:cNvSpPr>
          <p:nvPr>
            <p:ph idx="1"/>
          </p:nvPr>
        </p:nvSpPr>
        <p:spPr>
          <a:xfrm>
            <a:off x="838200" y="1001486"/>
            <a:ext cx="10515600" cy="5175477"/>
          </a:xfrm>
        </p:spPr>
        <p:txBody>
          <a:bodyPr/>
          <a:lstStyle/>
          <a:p>
            <a:pPr marL="0" indent="0">
              <a:buNone/>
            </a:pPr>
            <a:endParaRPr lang="es-ES" dirty="0"/>
          </a:p>
          <a:p>
            <a:pPr marL="0" indent="0">
              <a:buNone/>
            </a:pPr>
            <a:endParaRPr lang="es-CO" dirty="0"/>
          </a:p>
        </p:txBody>
      </p:sp>
      <p:sp>
        <p:nvSpPr>
          <p:cNvPr id="5" name="Elipse 4">
            <a:extLst>
              <a:ext uri="{FF2B5EF4-FFF2-40B4-BE49-F238E27FC236}">
                <a16:creationId xmlns:a16="http://schemas.microsoft.com/office/drawing/2014/main" id="{36E2FC79-8188-46C7-24B2-B2E5800EBBE5}"/>
              </a:ext>
            </a:extLst>
          </p:cNvPr>
          <p:cNvSpPr/>
          <p:nvPr/>
        </p:nvSpPr>
        <p:spPr>
          <a:xfrm>
            <a:off x="6281057" y="1404257"/>
            <a:ext cx="5497285" cy="477270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514350" indent="-514350" algn="just">
              <a:buFont typeface="+mj-lt"/>
              <a:buAutoNum type="arabicPeriod"/>
            </a:pPr>
            <a:r>
              <a:rPr lang="es-ES" sz="2800" dirty="0">
                <a:latin typeface="Abadi" panose="020B0604020104020204" pitchFamily="34" charset="0"/>
              </a:rPr>
              <a:t>No existe obligación de intereses moratorios al no acreditarse requisitos del Art. 1077 del C.co.</a:t>
            </a:r>
          </a:p>
          <a:p>
            <a:pPr marL="514350" indent="-514350" algn="just">
              <a:buFont typeface="+mj-lt"/>
              <a:buAutoNum type="arabicPeriod"/>
            </a:pPr>
            <a:r>
              <a:rPr lang="es-ES" sz="2800" dirty="0">
                <a:latin typeface="Abadi" panose="020B0604020104020204" pitchFamily="34" charset="0"/>
              </a:rPr>
              <a:t>Aplicación del límite asegurado y deducibl</a:t>
            </a:r>
            <a:r>
              <a:rPr lang="es-ES" sz="2800" dirty="0"/>
              <a:t>e</a:t>
            </a:r>
          </a:p>
        </p:txBody>
      </p:sp>
      <p:sp>
        <p:nvSpPr>
          <p:cNvPr id="6" name="Elipse 5">
            <a:extLst>
              <a:ext uri="{FF2B5EF4-FFF2-40B4-BE49-F238E27FC236}">
                <a16:creationId xmlns:a16="http://schemas.microsoft.com/office/drawing/2014/main" id="{C667D631-A38E-65E4-B79B-1553300247F8}"/>
              </a:ext>
            </a:extLst>
          </p:cNvPr>
          <p:cNvSpPr/>
          <p:nvPr/>
        </p:nvSpPr>
        <p:spPr>
          <a:xfrm>
            <a:off x="413659" y="1404257"/>
            <a:ext cx="5682342" cy="477270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514350" indent="-514350" algn="just">
              <a:buFont typeface="+mj-lt"/>
              <a:buAutoNum type="arabicPeriod"/>
            </a:pPr>
            <a:r>
              <a:rPr lang="es-ES" sz="2800" dirty="0">
                <a:latin typeface="Abadi" panose="020B0604020104020204" pitchFamily="34" charset="0"/>
              </a:rPr>
              <a:t>No se cumplen los requisitos establecidos en el contrato de seguro.</a:t>
            </a:r>
          </a:p>
          <a:p>
            <a:pPr marL="514350" indent="-514350">
              <a:buFont typeface="+mj-lt"/>
              <a:buAutoNum type="arabicPeriod"/>
            </a:pPr>
            <a:r>
              <a:rPr lang="es-ES" sz="2800" dirty="0">
                <a:latin typeface="Abadi" panose="020B0604020104020204" pitchFamily="34" charset="0"/>
              </a:rPr>
              <a:t>No se acredita ocurrencia y cuantía de siniestro.</a:t>
            </a:r>
          </a:p>
          <a:p>
            <a:endParaRPr lang="es-ES" dirty="0"/>
          </a:p>
        </p:txBody>
      </p:sp>
      <p:pic>
        <p:nvPicPr>
          <p:cNvPr id="4" name="Imagen 3" descr="Logotipo, nombre de la empresa&#10;&#10;El contenido generado por IA puede ser incorrecto.">
            <a:extLst>
              <a:ext uri="{FF2B5EF4-FFF2-40B4-BE49-F238E27FC236}">
                <a16:creationId xmlns:a16="http://schemas.microsoft.com/office/drawing/2014/main" id="{328B3C7D-9934-1B15-7967-4EB8CB56D7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07045" y="0"/>
            <a:ext cx="2784955" cy="1435515"/>
          </a:xfrm>
          <a:prstGeom prst="rect">
            <a:avLst/>
          </a:prstGeom>
        </p:spPr>
      </p:pic>
    </p:spTree>
    <p:extLst>
      <p:ext uri="{BB962C8B-B14F-4D97-AF65-F5344CB8AC3E}">
        <p14:creationId xmlns:p14="http://schemas.microsoft.com/office/powerpoint/2010/main" val="24992673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C151D6-0A0B-A2F2-7D00-8E7565D61EBD}"/>
              </a:ext>
            </a:extLst>
          </p:cNvPr>
          <p:cNvSpPr>
            <a:spLocks noGrp="1"/>
          </p:cNvSpPr>
          <p:nvPr>
            <p:ph type="title"/>
          </p:nvPr>
        </p:nvSpPr>
        <p:spPr>
          <a:xfrm>
            <a:off x="838200" y="365125"/>
            <a:ext cx="10515600" cy="701675"/>
          </a:xfrm>
        </p:spPr>
        <p:txBody>
          <a:bodyPr/>
          <a:lstStyle/>
          <a:p>
            <a:pPr algn="ctr"/>
            <a:r>
              <a:rPr lang="es-ES" dirty="0">
                <a:latin typeface="Abadi" panose="020B0604020104020204" pitchFamily="34" charset="0"/>
              </a:rPr>
              <a:t>Medios Probatorios Allianz</a:t>
            </a:r>
            <a:endParaRPr lang="es-CO" dirty="0">
              <a:latin typeface="Abadi" panose="020B0604020104020204" pitchFamily="34" charset="0"/>
            </a:endParaRPr>
          </a:p>
        </p:txBody>
      </p:sp>
      <p:sp>
        <p:nvSpPr>
          <p:cNvPr id="3" name="Marcador de contenido 2">
            <a:extLst>
              <a:ext uri="{FF2B5EF4-FFF2-40B4-BE49-F238E27FC236}">
                <a16:creationId xmlns:a16="http://schemas.microsoft.com/office/drawing/2014/main" id="{13305B1C-92A6-457D-C893-ACE69252D882}"/>
              </a:ext>
            </a:extLst>
          </p:cNvPr>
          <p:cNvSpPr>
            <a:spLocks noGrp="1"/>
          </p:cNvSpPr>
          <p:nvPr>
            <p:ph idx="1"/>
          </p:nvPr>
        </p:nvSpPr>
        <p:spPr>
          <a:xfrm>
            <a:off x="838200" y="1431925"/>
            <a:ext cx="10515600" cy="4853895"/>
          </a:xfrm>
        </p:spPr>
        <p:style>
          <a:lnRef idx="1">
            <a:schemeClr val="accent1"/>
          </a:lnRef>
          <a:fillRef idx="2">
            <a:schemeClr val="accent1"/>
          </a:fillRef>
          <a:effectRef idx="1">
            <a:schemeClr val="accent1"/>
          </a:effectRef>
          <a:fontRef idx="minor">
            <a:schemeClr val="dk1"/>
          </a:fontRef>
        </p:style>
        <p:txBody>
          <a:bodyPr>
            <a:normAutofit fontScale="92500" lnSpcReduction="10000"/>
          </a:bodyPr>
          <a:lstStyle/>
          <a:p>
            <a:pPr marL="742950" indent="-742950">
              <a:buFont typeface="+mj-lt"/>
              <a:buAutoNum type="arabicPeriod"/>
            </a:pPr>
            <a:r>
              <a:rPr lang="es-ES" sz="4400" dirty="0">
                <a:latin typeface="Abadi" panose="020B0604020104020204" pitchFamily="34" charset="0"/>
              </a:rPr>
              <a:t>Documentales</a:t>
            </a:r>
          </a:p>
          <a:p>
            <a:pPr marL="742950" indent="-742950">
              <a:buFont typeface="+mj-lt"/>
              <a:buAutoNum type="arabicPeriod"/>
            </a:pPr>
            <a:r>
              <a:rPr lang="es-ES" sz="4400" dirty="0">
                <a:latin typeface="Abadi" panose="020B0604020104020204" pitchFamily="34" charset="0"/>
              </a:rPr>
              <a:t>Interrogatorio de parte</a:t>
            </a:r>
          </a:p>
          <a:p>
            <a:pPr marL="742950" indent="-742950">
              <a:buFont typeface="+mj-lt"/>
              <a:buAutoNum type="arabicPeriod"/>
            </a:pPr>
            <a:r>
              <a:rPr lang="es-ES" sz="4400" dirty="0">
                <a:latin typeface="Abadi" panose="020B0604020104020204" pitchFamily="34" charset="0"/>
              </a:rPr>
              <a:t>Declaración de Parte </a:t>
            </a:r>
          </a:p>
          <a:p>
            <a:pPr marL="742950" indent="-742950">
              <a:buFont typeface="+mj-lt"/>
              <a:buAutoNum type="arabicPeriod"/>
            </a:pPr>
            <a:r>
              <a:rPr lang="es-ES" sz="4400" dirty="0">
                <a:latin typeface="Abadi" panose="020B0604020104020204" pitchFamily="34" charset="0"/>
              </a:rPr>
              <a:t>Prueba Por Informe – DP ICVC </a:t>
            </a:r>
          </a:p>
          <a:p>
            <a:pPr marL="742950" indent="-742950" algn="just">
              <a:buFont typeface="+mj-lt"/>
              <a:buAutoNum type="arabicPeriod"/>
            </a:pPr>
            <a:r>
              <a:rPr lang="es-ES" sz="4400" dirty="0">
                <a:latin typeface="Abadi" panose="020B0604020104020204" pitchFamily="34" charset="0"/>
              </a:rPr>
              <a:t>Testimonio Técnico de Médico Cardiólogo Dra. </a:t>
            </a:r>
            <a:r>
              <a:rPr lang="es-CO" sz="4400" dirty="0">
                <a:latin typeface="Abadi" panose="020B0604020104020204" pitchFamily="34" charset="0"/>
              </a:rPr>
              <a:t>MARÍA PATRICIA GUTIERREZ NOGUERA del Instituto Cardiovascular del Cesar. </a:t>
            </a:r>
          </a:p>
          <a:p>
            <a:endParaRPr lang="es-CO" dirty="0"/>
          </a:p>
        </p:txBody>
      </p:sp>
      <p:pic>
        <p:nvPicPr>
          <p:cNvPr id="4" name="Imagen 3" descr="Logotipo, nombre de la empresa&#10;&#10;El contenido generado por IA puede ser incorrecto.">
            <a:extLst>
              <a:ext uri="{FF2B5EF4-FFF2-40B4-BE49-F238E27FC236}">
                <a16:creationId xmlns:a16="http://schemas.microsoft.com/office/drawing/2014/main" id="{E1ADFF23-0160-BCD1-99E1-A9D3472476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07045" y="0"/>
            <a:ext cx="2784955" cy="1435515"/>
          </a:xfrm>
          <a:prstGeom prst="rect">
            <a:avLst/>
          </a:prstGeom>
        </p:spPr>
      </p:pic>
    </p:spTree>
    <p:extLst>
      <p:ext uri="{BB962C8B-B14F-4D97-AF65-F5344CB8AC3E}">
        <p14:creationId xmlns:p14="http://schemas.microsoft.com/office/powerpoint/2010/main" val="34617097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Logotipo, nombre de la empresa&#10;&#10;El contenido generado por IA puede ser incorrecto.">
            <a:extLst>
              <a:ext uri="{FF2B5EF4-FFF2-40B4-BE49-F238E27FC236}">
                <a16:creationId xmlns:a16="http://schemas.microsoft.com/office/drawing/2014/main" id="{67C8AE67-31AB-8B4A-DE4E-4D690D76C8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5293" y="55546"/>
            <a:ext cx="2784955" cy="1435515"/>
          </a:xfrm>
          <a:prstGeom prst="rect">
            <a:avLst/>
          </a:prstGeom>
        </p:spPr>
      </p:pic>
      <p:sp>
        <p:nvSpPr>
          <p:cNvPr id="2" name="Título 1">
            <a:extLst>
              <a:ext uri="{FF2B5EF4-FFF2-40B4-BE49-F238E27FC236}">
                <a16:creationId xmlns:a16="http://schemas.microsoft.com/office/drawing/2014/main" id="{D76F4C99-FBB2-22CF-49FC-7D7514B3F5A6}"/>
              </a:ext>
            </a:extLst>
          </p:cNvPr>
          <p:cNvSpPr>
            <a:spLocks noGrp="1"/>
          </p:cNvSpPr>
          <p:nvPr>
            <p:ph type="title"/>
          </p:nvPr>
        </p:nvSpPr>
        <p:spPr/>
        <p:txBody>
          <a:bodyPr>
            <a:normAutofit/>
          </a:bodyPr>
          <a:lstStyle/>
          <a:p>
            <a:pPr algn="ctr"/>
            <a:r>
              <a:rPr lang="es-ES" dirty="0">
                <a:solidFill>
                  <a:schemeClr val="tx1"/>
                </a:solidFill>
                <a:latin typeface="Abadi" panose="020B0604020104020204" pitchFamily="34" charset="0"/>
              </a:rPr>
              <a:t>Testimonio Técnico Dra. María Patricia Gutierrez - Cardióloga ICVC</a:t>
            </a:r>
            <a:endParaRPr lang="es-CO" dirty="0">
              <a:solidFill>
                <a:schemeClr val="tx1"/>
              </a:solidFill>
              <a:latin typeface="Abadi" panose="020B0604020104020204" pitchFamily="34" charset="0"/>
            </a:endParaRPr>
          </a:p>
        </p:txBody>
      </p:sp>
      <p:sp>
        <p:nvSpPr>
          <p:cNvPr id="6" name="Marcador de contenido 5">
            <a:extLst>
              <a:ext uri="{FF2B5EF4-FFF2-40B4-BE49-F238E27FC236}">
                <a16:creationId xmlns:a16="http://schemas.microsoft.com/office/drawing/2014/main" id="{161F64CB-FEC8-5857-96DD-B7A1A8D1B676}"/>
              </a:ext>
            </a:extLst>
          </p:cNvPr>
          <p:cNvSpPr>
            <a:spLocks noGrp="1"/>
          </p:cNvSpPr>
          <p:nvPr>
            <p:ph idx="1"/>
          </p:nvPr>
        </p:nvSpPr>
        <p:spPr>
          <a:xfrm>
            <a:off x="838200" y="1567543"/>
            <a:ext cx="10515600" cy="5116286"/>
          </a:xfrm>
        </p:spPr>
        <p:style>
          <a:lnRef idx="1">
            <a:schemeClr val="accent1"/>
          </a:lnRef>
          <a:fillRef idx="2">
            <a:schemeClr val="accent1"/>
          </a:fillRef>
          <a:effectRef idx="1">
            <a:schemeClr val="accent1"/>
          </a:effectRef>
          <a:fontRef idx="minor">
            <a:schemeClr val="dk1"/>
          </a:fontRef>
        </p:style>
        <p:txBody>
          <a:bodyPr>
            <a:normAutofit lnSpcReduction="10000"/>
          </a:bodyPr>
          <a:lstStyle/>
          <a:p>
            <a:pPr marL="514350" indent="-514350" algn="just">
              <a:buFont typeface="+mj-lt"/>
              <a:buAutoNum type="alphaLcParenR"/>
            </a:pPr>
            <a:r>
              <a:rPr lang="es-ES" dirty="0">
                <a:latin typeface="Abadi" panose="020B0604020104020204" pitchFamily="34" charset="0"/>
              </a:rPr>
              <a:t>Hospitalizado en Abril de 2019 </a:t>
            </a:r>
          </a:p>
          <a:p>
            <a:pPr marL="514350" indent="-514350" algn="just">
              <a:buFont typeface="+mj-lt"/>
              <a:buAutoNum type="alphaLcParenR"/>
            </a:pPr>
            <a:r>
              <a:rPr lang="es-ES" dirty="0">
                <a:latin typeface="Abadi" panose="020B0604020104020204" pitchFamily="34" charset="0"/>
              </a:rPr>
              <a:t>Atendió al señor Abad Amaya en el cateterismo cardiaco el 25 abril de 2019. </a:t>
            </a:r>
          </a:p>
          <a:p>
            <a:pPr marL="514350" indent="-514350" algn="just">
              <a:buFont typeface="+mj-lt"/>
              <a:buAutoNum type="alphaLcParenR"/>
            </a:pPr>
            <a:r>
              <a:rPr lang="es-ES" dirty="0">
                <a:latin typeface="Abadi" panose="020B0604020104020204" pitchFamily="34" charset="0"/>
              </a:rPr>
              <a:t>Resultados: Severa enfermedad coronaria multivascular con oclusión crónica de arteria descendiente anterior, con Fracción de eyección superior al 60%. </a:t>
            </a:r>
          </a:p>
          <a:p>
            <a:pPr marL="514350" indent="-514350" algn="just">
              <a:buFont typeface="+mj-lt"/>
              <a:buAutoNum type="alphaLcParenR"/>
            </a:pPr>
            <a:r>
              <a:rPr lang="es-ES" dirty="0">
                <a:latin typeface="Abadi" panose="020B0604020104020204" pitchFamily="34" charset="0"/>
              </a:rPr>
              <a:t>Apto para proceso de cirugía cardiovascular.</a:t>
            </a:r>
          </a:p>
          <a:p>
            <a:pPr marL="514350" indent="-514350" algn="just">
              <a:buFont typeface="+mj-lt"/>
              <a:buAutoNum type="alphaLcParenR"/>
            </a:pPr>
            <a:r>
              <a:rPr lang="es-ES" dirty="0">
                <a:latin typeface="Abadi" panose="020B0604020104020204" pitchFamily="34" charset="0"/>
              </a:rPr>
              <a:t>La oclusión del 100% de una arteria quiere decir que el paciente presentó infarto de la paleta anterior del corazón. Su propio organismo se defendió y le dieron circulación a esta arteria, infarto posiblemente silencioso no se tenían ingresos a la clínica por este concepto. No se sabe si tuvo dolor en el pecho. </a:t>
            </a:r>
          </a:p>
          <a:p>
            <a:pPr marL="514350" indent="-514350" algn="just">
              <a:buFont typeface="+mj-lt"/>
              <a:buAutoNum type="alphaLcParenR"/>
            </a:pPr>
            <a:endParaRPr lang="es-ES" dirty="0">
              <a:latin typeface="Abadi" panose="020B0604020104020204" pitchFamily="34" charset="0"/>
            </a:endParaRPr>
          </a:p>
          <a:p>
            <a:pPr marL="514350" indent="-514350" algn="just">
              <a:buFont typeface="+mj-lt"/>
              <a:buAutoNum type="alphaLcParenR"/>
            </a:pPr>
            <a:endParaRPr lang="es-ES" dirty="0">
              <a:latin typeface="Abadi" panose="020B0604020104020204" pitchFamily="34" charset="0"/>
            </a:endParaRPr>
          </a:p>
          <a:p>
            <a:pPr marL="514350" indent="-514350" algn="just">
              <a:buFont typeface="+mj-lt"/>
              <a:buAutoNum type="alphaLcParenR"/>
            </a:pPr>
            <a:endParaRPr lang="es-ES" dirty="0"/>
          </a:p>
          <a:p>
            <a:pPr marL="514350" indent="-514350" algn="just">
              <a:buFont typeface="+mj-lt"/>
              <a:buAutoNum type="alphaLcParenR"/>
            </a:pPr>
            <a:endParaRPr lang="es-ES" dirty="0"/>
          </a:p>
          <a:p>
            <a:pPr marL="514350" indent="-514350">
              <a:buFont typeface="+mj-lt"/>
              <a:buAutoNum type="alphaLcParenR"/>
            </a:pPr>
            <a:endParaRPr lang="es-ES" dirty="0"/>
          </a:p>
          <a:p>
            <a:pPr marL="0" indent="0">
              <a:buNone/>
            </a:pPr>
            <a:endParaRPr lang="es-ES" dirty="0"/>
          </a:p>
          <a:p>
            <a:endParaRPr lang="es-CO" dirty="0"/>
          </a:p>
        </p:txBody>
      </p:sp>
    </p:spTree>
    <p:extLst>
      <p:ext uri="{BB962C8B-B14F-4D97-AF65-F5344CB8AC3E}">
        <p14:creationId xmlns:p14="http://schemas.microsoft.com/office/powerpoint/2010/main" val="336883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descr="Logotipo, nombre de la empresa&#10;&#10;El contenido generado por IA puede ser incorrecto.">
            <a:extLst>
              <a:ext uri="{FF2B5EF4-FFF2-40B4-BE49-F238E27FC236}">
                <a16:creationId xmlns:a16="http://schemas.microsoft.com/office/drawing/2014/main" id="{FD50B4F7-EB4B-60B5-23BA-7D1E85DB43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07045" y="0"/>
            <a:ext cx="2784955" cy="1435515"/>
          </a:xfrm>
          <a:prstGeom prst="rect">
            <a:avLst/>
          </a:prstGeom>
        </p:spPr>
      </p:pic>
      <p:sp>
        <p:nvSpPr>
          <p:cNvPr id="2" name="Título 1">
            <a:extLst>
              <a:ext uri="{FF2B5EF4-FFF2-40B4-BE49-F238E27FC236}">
                <a16:creationId xmlns:a16="http://schemas.microsoft.com/office/drawing/2014/main" id="{21BB8592-3BB4-0711-06D9-CAE47D5CEA50}"/>
              </a:ext>
            </a:extLst>
          </p:cNvPr>
          <p:cNvSpPr>
            <a:spLocks noGrp="1"/>
          </p:cNvSpPr>
          <p:nvPr>
            <p:ph type="title"/>
          </p:nvPr>
        </p:nvSpPr>
        <p:spPr>
          <a:xfrm>
            <a:off x="740228" y="792125"/>
            <a:ext cx="11560740" cy="244549"/>
          </a:xfrm>
        </p:spPr>
        <p:txBody>
          <a:bodyPr>
            <a:noAutofit/>
          </a:bodyPr>
          <a:lstStyle/>
          <a:p>
            <a:pPr algn="ctr"/>
            <a:r>
              <a:rPr lang="es-ES" sz="3200" dirty="0">
                <a:solidFill>
                  <a:schemeClr val="tx1"/>
                </a:solidFill>
                <a:latin typeface="Abadi" panose="020B0604020104020204" pitchFamily="34" charset="0"/>
              </a:rPr>
              <a:t>Consideraciones Sentencia</a:t>
            </a:r>
            <a:r>
              <a:rPr lang="es-ES" sz="3600" dirty="0">
                <a:solidFill>
                  <a:schemeClr val="tx1"/>
                </a:solidFill>
                <a:latin typeface="Abadi" panose="020B0604020104020204" pitchFamily="34" charset="0"/>
              </a:rPr>
              <a:t> Primera Instancia 5 de junio de 2025</a:t>
            </a:r>
            <a:endParaRPr lang="es-CO" sz="3600" dirty="0">
              <a:solidFill>
                <a:schemeClr val="tx1"/>
              </a:solidFill>
              <a:latin typeface="Abadi" panose="020B0604020104020204" pitchFamily="34" charset="0"/>
            </a:endParaRPr>
          </a:p>
        </p:txBody>
      </p:sp>
      <p:sp>
        <p:nvSpPr>
          <p:cNvPr id="9" name="Marcador de contenido 8">
            <a:extLst>
              <a:ext uri="{FF2B5EF4-FFF2-40B4-BE49-F238E27FC236}">
                <a16:creationId xmlns:a16="http://schemas.microsoft.com/office/drawing/2014/main" id="{7ADC7161-BC0E-1E8B-1DEA-7C8F23119A45}"/>
              </a:ext>
            </a:extLst>
          </p:cNvPr>
          <p:cNvSpPr>
            <a:spLocks noGrp="1"/>
          </p:cNvSpPr>
          <p:nvPr>
            <p:ph idx="1"/>
          </p:nvPr>
        </p:nvSpPr>
        <p:spPr>
          <a:xfrm>
            <a:off x="838199" y="1589314"/>
            <a:ext cx="10765971" cy="4767942"/>
          </a:xfrm>
        </p:spPr>
        <p:style>
          <a:lnRef idx="1">
            <a:schemeClr val="accent1"/>
          </a:lnRef>
          <a:fillRef idx="2">
            <a:schemeClr val="accent1"/>
          </a:fillRef>
          <a:effectRef idx="1">
            <a:schemeClr val="accent1"/>
          </a:effectRef>
          <a:fontRef idx="minor">
            <a:schemeClr val="dk1"/>
          </a:fontRef>
        </p:style>
        <p:txBody>
          <a:bodyPr>
            <a:normAutofit fontScale="92500" lnSpcReduction="20000"/>
          </a:bodyPr>
          <a:lstStyle/>
          <a:p>
            <a:pPr marL="514350" indent="-514350" algn="just">
              <a:buFont typeface="+mj-lt"/>
              <a:buAutoNum type="arabicPeriod"/>
            </a:pPr>
            <a:r>
              <a:rPr lang="es-ES" dirty="0">
                <a:latin typeface="Abadi" panose="020B0604020104020204" pitchFamily="34" charset="0"/>
              </a:rPr>
              <a:t>La aseguradora no puede rechazar unilateralmente la reclamación cuando el asegurado ha cumplido con las condiciones, y requisitos del </a:t>
            </a:r>
            <a:r>
              <a:rPr lang="es-ES" cap="small" dirty="0">
                <a:latin typeface="Abadi" panose="020B0604020104020204" pitchFamily="34" charset="0"/>
              </a:rPr>
              <a:t>Art. 1077 del C.co</a:t>
            </a:r>
            <a:r>
              <a:rPr lang="es-ES" dirty="0">
                <a:latin typeface="Abadi" panose="020B0604020104020204" pitchFamily="34" charset="0"/>
              </a:rPr>
              <a:t> – No se pueden imponer requisitos Adicionales sc5698-2021. </a:t>
            </a:r>
            <a:endParaRPr lang="es-CO" dirty="0">
              <a:latin typeface="Abadi" panose="020B0604020104020204" pitchFamily="34" charset="0"/>
            </a:endParaRPr>
          </a:p>
          <a:p>
            <a:pPr marL="514350" lvl="0" indent="-514350" algn="just">
              <a:buFont typeface="+mj-lt"/>
              <a:buAutoNum type="arabicPeriod"/>
            </a:pPr>
            <a:r>
              <a:rPr lang="es-ES" dirty="0">
                <a:latin typeface="Abadi" panose="020B0604020104020204" pitchFamily="34" charset="0"/>
              </a:rPr>
              <a:t>El Sr. ABAD AMAYA estuvo Hospitalizado en el ICVC en el </a:t>
            </a:r>
            <a:r>
              <a:rPr lang="es-ES" b="1" dirty="0">
                <a:latin typeface="Abadi" panose="020B0604020104020204" pitchFamily="34" charset="0"/>
              </a:rPr>
              <a:t>año 2019</a:t>
            </a:r>
            <a:r>
              <a:rPr lang="es-ES" dirty="0">
                <a:latin typeface="Abadi" panose="020B0604020104020204" pitchFamily="34" charset="0"/>
              </a:rPr>
              <a:t>, por padecer una </a:t>
            </a:r>
            <a:r>
              <a:rPr lang="es-ES" b="1" u="sng" dirty="0">
                <a:latin typeface="Abadi" panose="020B0604020104020204" pitchFamily="34" charset="0"/>
              </a:rPr>
              <a:t>cardiopatía isquémica severa multivascular</a:t>
            </a:r>
            <a:r>
              <a:rPr lang="es-ES" dirty="0">
                <a:latin typeface="Abadi" panose="020B0604020104020204" pitchFamily="34" charset="0"/>
              </a:rPr>
              <a:t>, enfermedad grave que ha requerido varios procedimientos. </a:t>
            </a:r>
            <a:endParaRPr lang="es-CO" dirty="0">
              <a:latin typeface="Abadi" panose="020B0604020104020204" pitchFamily="34" charset="0"/>
            </a:endParaRPr>
          </a:p>
          <a:p>
            <a:pPr marL="514350" lvl="0" indent="-514350" algn="just">
              <a:buFont typeface="+mj-lt"/>
              <a:buAutoNum type="alphaLcParenR"/>
            </a:pPr>
            <a:r>
              <a:rPr lang="es-ES" dirty="0">
                <a:latin typeface="Abadi" panose="020B0604020104020204" pitchFamily="34" charset="0"/>
              </a:rPr>
              <a:t>Le realizaron </a:t>
            </a:r>
            <a:r>
              <a:rPr lang="es-ES" b="1" dirty="0">
                <a:latin typeface="Abadi" panose="020B0604020104020204" pitchFamily="34" charset="0"/>
              </a:rPr>
              <a:t>Cateterismo Cardiaco</a:t>
            </a:r>
            <a:r>
              <a:rPr lang="es-ES" dirty="0">
                <a:latin typeface="Abadi" panose="020B0604020104020204" pitchFamily="34" charset="0"/>
              </a:rPr>
              <a:t>, el </a:t>
            </a:r>
            <a:r>
              <a:rPr lang="es-ES" b="1" dirty="0">
                <a:latin typeface="Abadi" panose="020B0604020104020204" pitchFamily="34" charset="0"/>
              </a:rPr>
              <a:t>25 de abril de 2019. </a:t>
            </a:r>
            <a:r>
              <a:rPr lang="es-ES" dirty="0">
                <a:latin typeface="Abadi" panose="020B0604020104020204" pitchFamily="34" charset="0"/>
              </a:rPr>
              <a:t>Con resultado de severa enfermedad coronaria.</a:t>
            </a:r>
            <a:r>
              <a:rPr lang="es-ES" b="1" dirty="0">
                <a:latin typeface="Abadi" panose="020B0604020104020204" pitchFamily="34" charset="0"/>
              </a:rPr>
              <a:t> </a:t>
            </a:r>
            <a:endParaRPr lang="es-CO" b="1" dirty="0">
              <a:latin typeface="Abadi" panose="020B0604020104020204" pitchFamily="34" charset="0"/>
            </a:endParaRPr>
          </a:p>
          <a:p>
            <a:pPr marL="514350" lvl="0" indent="-514350" algn="just">
              <a:buFont typeface="+mj-lt"/>
              <a:buAutoNum type="alphaLcParenR"/>
            </a:pPr>
            <a:r>
              <a:rPr lang="es-ES" dirty="0">
                <a:latin typeface="Abadi" panose="020B0604020104020204" pitchFamily="34" charset="0"/>
              </a:rPr>
              <a:t>Se realizó valoración y se consideró apto a la realización del </a:t>
            </a:r>
            <a:r>
              <a:rPr lang="es-ES" b="1" dirty="0">
                <a:latin typeface="Abadi" panose="020B0604020104020204" pitchFamily="34" charset="0"/>
              </a:rPr>
              <a:t>procedimiento de revascularización coronaria.</a:t>
            </a:r>
            <a:r>
              <a:rPr lang="es-ES" dirty="0">
                <a:latin typeface="Abadi" panose="020B0604020104020204" pitchFamily="34" charset="0"/>
              </a:rPr>
              <a:t> </a:t>
            </a:r>
            <a:endParaRPr lang="es-CO" dirty="0">
              <a:latin typeface="Abadi" panose="020B0604020104020204" pitchFamily="34" charset="0"/>
            </a:endParaRPr>
          </a:p>
          <a:p>
            <a:pPr marL="514350" lvl="0" indent="-514350" algn="just">
              <a:buFont typeface="+mj-lt"/>
              <a:buAutoNum type="alphaLcParenR"/>
            </a:pPr>
            <a:r>
              <a:rPr lang="es-ES" dirty="0">
                <a:latin typeface="Abadi" panose="020B0604020104020204" pitchFamily="34" charset="0"/>
              </a:rPr>
              <a:t>Le realizaron un procedimiento de revascularización coronaria y en ese sentido la Aseguradora no puede imponer requisitos adicionales cuando se cumple el amparo. </a:t>
            </a:r>
            <a:endParaRPr lang="es-CO" dirty="0">
              <a:latin typeface="Abadi" panose="020B0604020104020204" pitchFamily="34" charset="0"/>
            </a:endParaRPr>
          </a:p>
          <a:p>
            <a:pPr marL="0" indent="0">
              <a:buNone/>
            </a:pPr>
            <a:endParaRPr lang="es-CO" dirty="0"/>
          </a:p>
        </p:txBody>
      </p:sp>
    </p:spTree>
    <p:extLst>
      <p:ext uri="{BB962C8B-B14F-4D97-AF65-F5344CB8AC3E}">
        <p14:creationId xmlns:p14="http://schemas.microsoft.com/office/powerpoint/2010/main" val="29234674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1069E6-06E3-7620-37D0-9A95BDF9E045}"/>
              </a:ext>
            </a:extLst>
          </p:cNvPr>
          <p:cNvSpPr>
            <a:spLocks noGrp="1"/>
          </p:cNvSpPr>
          <p:nvPr>
            <p:ph type="title"/>
          </p:nvPr>
        </p:nvSpPr>
        <p:spPr/>
        <p:txBody>
          <a:bodyPr/>
          <a:lstStyle/>
          <a:p>
            <a:pPr algn="ctr"/>
            <a:r>
              <a:rPr lang="es-ES" sz="4000" dirty="0">
                <a:latin typeface="Abadi" panose="020B0604020104020204" pitchFamily="34" charset="0"/>
              </a:rPr>
              <a:t>Consideraciones Sentencia</a:t>
            </a:r>
            <a:r>
              <a:rPr lang="es-ES" dirty="0">
                <a:latin typeface="Abadi" panose="020B0604020104020204" pitchFamily="34" charset="0"/>
              </a:rPr>
              <a:t> Primera Instancia 5 de junio de 2025</a:t>
            </a:r>
            <a:endParaRPr lang="es-CO" dirty="0"/>
          </a:p>
        </p:txBody>
      </p:sp>
      <p:sp>
        <p:nvSpPr>
          <p:cNvPr id="3" name="Marcador de contenido 2">
            <a:extLst>
              <a:ext uri="{FF2B5EF4-FFF2-40B4-BE49-F238E27FC236}">
                <a16:creationId xmlns:a16="http://schemas.microsoft.com/office/drawing/2014/main" id="{663B7082-74C1-D941-A70C-AD0AFE94161D}"/>
              </a:ext>
            </a:extLst>
          </p:cNvPr>
          <p:cNvSpPr>
            <a:spLocks noGrp="1"/>
          </p:cNvSpPr>
          <p:nvPr>
            <p:ph idx="1"/>
          </p:nvPr>
        </p:nvSpPr>
        <p:spPr>
          <a:xfrm>
            <a:off x="838200" y="1825625"/>
            <a:ext cx="10515600" cy="4923518"/>
          </a:xfrm>
        </p:spPr>
        <p:style>
          <a:lnRef idx="1">
            <a:schemeClr val="accent1"/>
          </a:lnRef>
          <a:fillRef idx="2">
            <a:schemeClr val="accent1"/>
          </a:fillRef>
          <a:effectRef idx="1">
            <a:schemeClr val="accent1"/>
          </a:effectRef>
          <a:fontRef idx="minor">
            <a:schemeClr val="dk1"/>
          </a:fontRef>
        </p:style>
        <p:txBody>
          <a:bodyPr>
            <a:normAutofit fontScale="92500" lnSpcReduction="20000"/>
          </a:bodyPr>
          <a:lstStyle/>
          <a:p>
            <a:pPr marL="514350" indent="-514350" algn="just">
              <a:buFont typeface="+mj-lt"/>
              <a:buAutoNum type="arabicPeriod"/>
            </a:pPr>
            <a:r>
              <a:rPr lang="es-ES" dirty="0">
                <a:latin typeface="Abadi" panose="020B0604020104020204" pitchFamily="34" charset="0"/>
              </a:rPr>
              <a:t>Las clausulas en el contrato de seguro deben interpretarse conforme al principio de buena fe, resaltando jurisprudencia en la que se precisa que la Aseguradora no puede supeditar </a:t>
            </a:r>
            <a:r>
              <a:rPr lang="es-ES" b="1" dirty="0">
                <a:latin typeface="Abadi" panose="020B0604020104020204" pitchFamily="34" charset="0"/>
              </a:rPr>
              <a:t>la cobertura a un criterio técnico aislado como lo es la fracción de eyección igual al 30% pues tales disposiciones no se pueden interpretar de manera rígida y menos cuando se padece una enfermedad Grave y permanente. –SC4574-2015.</a:t>
            </a:r>
          </a:p>
          <a:p>
            <a:pPr marL="514350" indent="-514350" algn="just">
              <a:buFont typeface="+mj-lt"/>
              <a:buAutoNum type="arabicPeriod"/>
            </a:pPr>
            <a:r>
              <a:rPr lang="es-ES" dirty="0">
                <a:latin typeface="Abadi" panose="020B0604020104020204" pitchFamily="34" charset="0"/>
              </a:rPr>
              <a:t>Se acredita de la repuesta del </a:t>
            </a:r>
            <a:r>
              <a:rPr lang="es-ES" cap="small" dirty="0">
                <a:latin typeface="Abadi" panose="020B0604020104020204" pitchFamily="34" charset="0"/>
              </a:rPr>
              <a:t>Instituto Cardiovascular del Cesar</a:t>
            </a:r>
            <a:r>
              <a:rPr lang="es-ES" dirty="0">
                <a:latin typeface="Abadi" panose="020B0604020104020204" pitchFamily="34" charset="0"/>
              </a:rPr>
              <a:t> que el señor ABAD AMAYA ha sido objeto de múltiples estudios electrocardiográficos posterior al procedimiento quirúrgico, lo que acredita la existencia del siniestro, pues padece una </a:t>
            </a:r>
            <a:r>
              <a:rPr lang="es-ES" b="1" u="sng" dirty="0">
                <a:latin typeface="Abadi" panose="020B0604020104020204" pitchFamily="34" charset="0"/>
              </a:rPr>
              <a:t>cardiopatía isquémica grave</a:t>
            </a:r>
            <a:r>
              <a:rPr lang="es-ES" dirty="0">
                <a:latin typeface="Abadi" panose="020B0604020104020204" pitchFamily="34" charset="0"/>
              </a:rPr>
              <a:t>, cumpliendo con las condiciones sustanciales del contrato de seguro. </a:t>
            </a:r>
            <a:endParaRPr lang="es-CO" dirty="0">
              <a:latin typeface="Abadi" panose="020B0604020104020204" pitchFamily="34" charset="0"/>
            </a:endParaRPr>
          </a:p>
          <a:p>
            <a:pPr marL="514350" indent="-514350" algn="just">
              <a:buFont typeface="+mj-lt"/>
              <a:buAutoNum type="arabicPeriod"/>
            </a:pPr>
            <a:r>
              <a:rPr lang="es-ES" dirty="0">
                <a:latin typeface="Abadi" panose="020B0604020104020204" pitchFamily="34" charset="0"/>
              </a:rPr>
              <a:t>Si bien la Fracción de eyección del señor ABAD AMAYA no ha estado inferior al 30% ha sido sobre el 50 al 62% lo que </a:t>
            </a:r>
            <a:r>
              <a:rPr lang="es-ES" b="1" dirty="0">
                <a:latin typeface="Abadi" panose="020B0604020104020204" pitchFamily="34" charset="0"/>
              </a:rPr>
              <a:t>no desvirtúa la existencia de un evento asegurado. </a:t>
            </a:r>
            <a:endParaRPr lang="es-CO" dirty="0">
              <a:latin typeface="Abadi" panose="020B0604020104020204" pitchFamily="34" charset="0"/>
            </a:endParaRPr>
          </a:p>
          <a:p>
            <a:endParaRPr lang="es-CO" dirty="0"/>
          </a:p>
        </p:txBody>
      </p:sp>
    </p:spTree>
    <p:extLst>
      <p:ext uri="{BB962C8B-B14F-4D97-AF65-F5344CB8AC3E}">
        <p14:creationId xmlns:p14="http://schemas.microsoft.com/office/powerpoint/2010/main" val="20242111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2CF928-30CF-58BA-3DA1-5A18FD3D7851}"/>
              </a:ext>
            </a:extLst>
          </p:cNvPr>
          <p:cNvSpPr>
            <a:spLocks noGrp="1"/>
          </p:cNvSpPr>
          <p:nvPr>
            <p:ph type="title"/>
          </p:nvPr>
        </p:nvSpPr>
        <p:spPr/>
        <p:txBody>
          <a:bodyPr/>
          <a:lstStyle/>
          <a:p>
            <a:pPr algn="ctr"/>
            <a:r>
              <a:rPr lang="es-ES" sz="4000" dirty="0">
                <a:latin typeface="Abadi" panose="020B0604020104020204" pitchFamily="34" charset="0"/>
              </a:rPr>
              <a:t>Consideraciones Sentencia</a:t>
            </a:r>
            <a:r>
              <a:rPr lang="es-ES" dirty="0">
                <a:latin typeface="Abadi" panose="020B0604020104020204" pitchFamily="34" charset="0"/>
              </a:rPr>
              <a:t> Primera Instancia 5 de junio de 2025</a:t>
            </a:r>
            <a:endParaRPr lang="es-CO" dirty="0"/>
          </a:p>
        </p:txBody>
      </p:sp>
      <p:sp>
        <p:nvSpPr>
          <p:cNvPr id="3" name="Marcador de contenido 2">
            <a:extLst>
              <a:ext uri="{FF2B5EF4-FFF2-40B4-BE49-F238E27FC236}">
                <a16:creationId xmlns:a16="http://schemas.microsoft.com/office/drawing/2014/main" id="{7B345AC0-D7EA-B0A0-F8EE-C5F21BBBDAB4}"/>
              </a:ext>
            </a:extLst>
          </p:cNvPr>
          <p:cNvSpPr>
            <a:spLocks noGrp="1"/>
          </p:cNvSpPr>
          <p:nvPr>
            <p:ph idx="1"/>
          </p:nvPr>
        </p:nvSpPr>
        <p:spPr>
          <a:xfrm>
            <a:off x="838200" y="1690688"/>
            <a:ext cx="10515600" cy="5036683"/>
          </a:xfrm>
        </p:spPr>
        <p:style>
          <a:lnRef idx="1">
            <a:schemeClr val="accent1"/>
          </a:lnRef>
          <a:fillRef idx="2">
            <a:schemeClr val="accent1"/>
          </a:fillRef>
          <a:effectRef idx="1">
            <a:schemeClr val="accent1"/>
          </a:effectRef>
          <a:fontRef idx="minor">
            <a:schemeClr val="dk1"/>
          </a:fontRef>
        </p:style>
        <p:txBody>
          <a:bodyPr>
            <a:normAutofit fontScale="85000" lnSpcReduction="20000"/>
          </a:bodyPr>
          <a:lstStyle/>
          <a:p>
            <a:pPr marL="514350" indent="-514350" algn="just">
              <a:buFont typeface="+mj-lt"/>
              <a:buAutoNum type="arabicPeriod"/>
            </a:pPr>
            <a:r>
              <a:rPr lang="es-ES" dirty="0">
                <a:latin typeface="Abadi" panose="020B0604020104020204" pitchFamily="34" charset="0"/>
              </a:rPr>
              <a:t>Resaltó la SC-5297 de 2018 en la que se precisa que en caso de ambigüedad en el alcance las cláusulas de un seguro, debe </a:t>
            </a:r>
            <a:r>
              <a:rPr lang="es-ES" b="1" dirty="0">
                <a:latin typeface="Abadi" panose="020B0604020104020204" pitchFamily="34" charset="0"/>
              </a:rPr>
              <a:t>adoptarse por la interpretación que proteja al asegurado que es la parte más débil de la relación jurídica. </a:t>
            </a:r>
            <a:endParaRPr lang="es-CO" b="1" dirty="0">
              <a:latin typeface="Abadi" panose="020B0604020104020204" pitchFamily="34" charset="0"/>
            </a:endParaRPr>
          </a:p>
          <a:p>
            <a:pPr marL="514350" indent="-514350" algn="just">
              <a:buFont typeface="+mj-lt"/>
              <a:buAutoNum type="arabicPeriod"/>
            </a:pPr>
            <a:r>
              <a:rPr lang="es-ES" dirty="0">
                <a:latin typeface="Abadi" panose="020B0604020104020204" pitchFamily="34" charset="0"/>
              </a:rPr>
              <a:t>Tiene por acreditado el siniestro, aun cuando existen controversias en el cumplimiento de requisito técnicos específicos, </a:t>
            </a:r>
            <a:r>
              <a:rPr lang="es-ES" b="1" dirty="0">
                <a:latin typeface="Abadi" panose="020B0604020104020204" pitchFamily="34" charset="0"/>
              </a:rPr>
              <a:t>la sola discusión a la fracción de eyección no puede derivar en la inexistencia del siniestro. </a:t>
            </a:r>
            <a:endParaRPr lang="es-CO" b="1" dirty="0">
              <a:latin typeface="Abadi" panose="020B0604020104020204" pitchFamily="34" charset="0"/>
            </a:endParaRPr>
          </a:p>
          <a:p>
            <a:pPr marL="514350" indent="-514350" algn="just">
              <a:buFont typeface="+mj-lt"/>
              <a:buAutoNum type="arabicPeriod"/>
            </a:pPr>
            <a:r>
              <a:rPr lang="es-ES" dirty="0">
                <a:latin typeface="Abadi" panose="020B0604020104020204" pitchFamily="34" charset="0"/>
              </a:rPr>
              <a:t>La aseguradora incurrió en mora al no realizar el pago oportuno conforme al </a:t>
            </a:r>
            <a:r>
              <a:rPr lang="es-ES" cap="small" dirty="0">
                <a:latin typeface="Abadi" panose="020B0604020104020204" pitchFamily="34" charset="0"/>
              </a:rPr>
              <a:t>Art. 1080 del </a:t>
            </a:r>
            <a:r>
              <a:rPr lang="es-ES" cap="small" dirty="0" err="1">
                <a:latin typeface="Abadi" panose="020B0604020104020204" pitchFamily="34" charset="0"/>
              </a:rPr>
              <a:t>C.Co</a:t>
            </a:r>
            <a:r>
              <a:rPr lang="es-ES" cap="small" dirty="0">
                <a:latin typeface="Abadi" panose="020B0604020104020204" pitchFamily="34" charset="0"/>
              </a:rPr>
              <a:t>.</a:t>
            </a:r>
            <a:r>
              <a:rPr lang="es-ES" dirty="0">
                <a:latin typeface="Abadi" panose="020B0604020104020204" pitchFamily="34" charset="0"/>
              </a:rPr>
              <a:t> por no justificarse la negativa al pago lo que acredita incumplimiento contractual. SC 3952-2022. </a:t>
            </a:r>
            <a:endParaRPr lang="es-CO" dirty="0">
              <a:latin typeface="Abadi" panose="020B0604020104020204" pitchFamily="34" charset="0"/>
            </a:endParaRPr>
          </a:p>
          <a:p>
            <a:pPr marL="514350" indent="-514350" algn="just">
              <a:buFont typeface="+mj-lt"/>
              <a:buAutoNum type="arabicPeriod"/>
            </a:pPr>
            <a:r>
              <a:rPr lang="es-ES" dirty="0">
                <a:latin typeface="Abadi" panose="020B0604020104020204" pitchFamily="34" charset="0"/>
              </a:rPr>
              <a:t>Así mismo, no tuvo en cuenta la excepción de valor asegurado y deducible pactado en la Póliza dado que, esta discusión solo es pertinente cuando se reconoce la obligación de indemnización, lo que no ha ocurrido por parte de Allianz quien ha incumplido su obligación indemnizatoria. </a:t>
            </a:r>
          </a:p>
          <a:p>
            <a:pPr marL="514350" indent="-514350" algn="just">
              <a:buFont typeface="+mj-lt"/>
              <a:buAutoNum type="arabicPeriod"/>
            </a:pPr>
            <a:r>
              <a:rPr lang="es-ES" dirty="0">
                <a:latin typeface="Abadi" panose="020B0604020104020204" pitchFamily="34" charset="0"/>
              </a:rPr>
              <a:t>Precisando que dicho incumplimiento afecto gravemente al asegurado quien se encontraba en situación de vulnerabilidad para atender sus necesidades médicas. </a:t>
            </a:r>
            <a:endParaRPr lang="es-CO" dirty="0">
              <a:latin typeface="Abadi" panose="020B0604020104020204" pitchFamily="34" charset="0"/>
            </a:endParaRPr>
          </a:p>
          <a:p>
            <a:endParaRPr lang="es-CO" dirty="0"/>
          </a:p>
        </p:txBody>
      </p:sp>
    </p:spTree>
    <p:extLst>
      <p:ext uri="{BB962C8B-B14F-4D97-AF65-F5344CB8AC3E}">
        <p14:creationId xmlns:p14="http://schemas.microsoft.com/office/powerpoint/2010/main" val="24356340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578FE10-D3A6-DCFE-37CE-FBE619696101}"/>
              </a:ext>
            </a:extLst>
          </p:cNvPr>
          <p:cNvSpPr>
            <a:spLocks noGrp="1"/>
          </p:cNvSpPr>
          <p:nvPr>
            <p:ph type="title"/>
          </p:nvPr>
        </p:nvSpPr>
        <p:spPr>
          <a:xfrm>
            <a:off x="838200" y="365125"/>
            <a:ext cx="10515600" cy="407761"/>
          </a:xfrm>
        </p:spPr>
        <p:txBody>
          <a:bodyPr>
            <a:normAutofit fontScale="90000"/>
          </a:bodyPr>
          <a:lstStyle/>
          <a:p>
            <a:pPr algn="ctr"/>
            <a:r>
              <a:rPr lang="es-ES" dirty="0">
                <a:latin typeface="Abadi" panose="020B0604020104020204" pitchFamily="34" charset="0"/>
              </a:rPr>
              <a:t>Condena en concreto para Allianz </a:t>
            </a:r>
            <a:endParaRPr lang="es-CO" dirty="0">
              <a:latin typeface="Abadi" panose="020B0604020104020204" pitchFamily="34" charset="0"/>
            </a:endParaRPr>
          </a:p>
        </p:txBody>
      </p:sp>
      <p:graphicFrame>
        <p:nvGraphicFramePr>
          <p:cNvPr id="5" name="Marcador de contenido 4">
            <a:extLst>
              <a:ext uri="{FF2B5EF4-FFF2-40B4-BE49-F238E27FC236}">
                <a16:creationId xmlns:a16="http://schemas.microsoft.com/office/drawing/2014/main" id="{B1DFFC3B-E9D1-6A52-E05B-E0B9E312F0FA}"/>
              </a:ext>
            </a:extLst>
          </p:cNvPr>
          <p:cNvGraphicFramePr>
            <a:graphicFrameLocks noGrp="1"/>
          </p:cNvGraphicFramePr>
          <p:nvPr>
            <p:ph idx="1"/>
            <p:extLst>
              <p:ext uri="{D42A27DB-BD31-4B8C-83A1-F6EECF244321}">
                <p14:modId xmlns:p14="http://schemas.microsoft.com/office/powerpoint/2010/main" val="1633569952"/>
              </p:ext>
            </p:extLst>
          </p:nvPr>
        </p:nvGraphicFramePr>
        <p:xfrm>
          <a:off x="849086" y="1063625"/>
          <a:ext cx="10515600" cy="5429249"/>
        </p:xfrm>
        <a:graphic>
          <a:graphicData uri="http://schemas.openxmlformats.org/drawingml/2006/table">
            <a:tbl>
              <a:tblPr firstRow="1" bandRow="1">
                <a:tableStyleId>{5C22544A-7EE6-4342-B048-85BDC9FD1C3A}</a:tableStyleId>
              </a:tblPr>
              <a:tblGrid>
                <a:gridCol w="3189514">
                  <a:extLst>
                    <a:ext uri="{9D8B030D-6E8A-4147-A177-3AD203B41FA5}">
                      <a16:colId xmlns:a16="http://schemas.microsoft.com/office/drawing/2014/main" val="2479067526"/>
                    </a:ext>
                  </a:extLst>
                </a:gridCol>
                <a:gridCol w="7326086">
                  <a:extLst>
                    <a:ext uri="{9D8B030D-6E8A-4147-A177-3AD203B41FA5}">
                      <a16:colId xmlns:a16="http://schemas.microsoft.com/office/drawing/2014/main" val="2093300741"/>
                    </a:ext>
                  </a:extLst>
                </a:gridCol>
              </a:tblGrid>
              <a:tr h="438909">
                <a:tc>
                  <a:txBody>
                    <a:bodyPr/>
                    <a:lstStyle/>
                    <a:p>
                      <a:pPr algn="ctr"/>
                      <a:r>
                        <a:rPr lang="es-ES" dirty="0">
                          <a:latin typeface="Abadi" panose="020B0604020104020204" pitchFamily="34" charset="0"/>
                        </a:rPr>
                        <a:t>Concepto </a:t>
                      </a:r>
                      <a:endParaRPr lang="es-CO" dirty="0">
                        <a:latin typeface="Abadi" panose="020B0604020104020204" pitchFamily="34" charset="0"/>
                      </a:endParaRPr>
                    </a:p>
                  </a:txBody>
                  <a:tcPr/>
                </a:tc>
                <a:tc>
                  <a:txBody>
                    <a:bodyPr/>
                    <a:lstStyle/>
                    <a:p>
                      <a:pPr algn="ctr"/>
                      <a:r>
                        <a:rPr lang="es-ES" dirty="0">
                          <a:latin typeface="Abadi" panose="020B0604020104020204" pitchFamily="34" charset="0"/>
                        </a:rPr>
                        <a:t>Detalle</a:t>
                      </a:r>
                      <a:endParaRPr lang="es-CO" dirty="0">
                        <a:latin typeface="Abadi" panose="020B0604020104020204" pitchFamily="34" charset="0"/>
                      </a:endParaRPr>
                    </a:p>
                  </a:txBody>
                  <a:tcPr/>
                </a:tc>
                <a:extLst>
                  <a:ext uri="{0D108BD9-81ED-4DB2-BD59-A6C34878D82A}">
                    <a16:rowId xmlns:a16="http://schemas.microsoft.com/office/drawing/2014/main" val="1179686197"/>
                  </a:ext>
                </a:extLst>
              </a:tr>
              <a:tr h="438909">
                <a:tc>
                  <a:txBody>
                    <a:bodyPr/>
                    <a:lstStyle/>
                    <a:p>
                      <a:r>
                        <a:rPr lang="es-ES" b="1" dirty="0">
                          <a:latin typeface="Abadi" panose="020B0604020104020204" pitchFamily="34" charset="0"/>
                        </a:rPr>
                        <a:t>Excepciones </a:t>
                      </a:r>
                      <a:endParaRPr lang="es-CO" b="1" dirty="0">
                        <a:latin typeface="Abadi" panose="020B0604020104020204" pitchFamily="34" charset="0"/>
                      </a:endParaRPr>
                    </a:p>
                  </a:txBody>
                  <a:tcPr/>
                </a:tc>
                <a:tc>
                  <a:txBody>
                    <a:bodyPr/>
                    <a:lstStyle/>
                    <a:p>
                      <a:r>
                        <a:rPr lang="es-ES" dirty="0">
                          <a:latin typeface="Abadi" panose="020B0604020104020204" pitchFamily="34" charset="0"/>
                        </a:rPr>
                        <a:t>Ineficaces </a:t>
                      </a:r>
                      <a:endParaRPr lang="es-CO" dirty="0">
                        <a:latin typeface="Abadi" panose="020B0604020104020204" pitchFamily="34" charset="0"/>
                      </a:endParaRPr>
                    </a:p>
                  </a:txBody>
                  <a:tcPr/>
                </a:tc>
                <a:extLst>
                  <a:ext uri="{0D108BD9-81ED-4DB2-BD59-A6C34878D82A}">
                    <a16:rowId xmlns:a16="http://schemas.microsoft.com/office/drawing/2014/main" val="4241358444"/>
                  </a:ext>
                </a:extLst>
              </a:tr>
              <a:tr h="1082243">
                <a:tc>
                  <a:txBody>
                    <a:bodyPr/>
                    <a:lstStyle/>
                    <a:p>
                      <a:r>
                        <a:rPr lang="es-ES" b="1" dirty="0">
                          <a:latin typeface="Abadi" panose="020B0604020104020204" pitchFamily="34" charset="0"/>
                        </a:rPr>
                        <a:t>RC</a:t>
                      </a:r>
                      <a:endParaRPr lang="es-CO" b="1" dirty="0">
                        <a:latin typeface="Abadi" panose="020B0604020104020204" pitchFamily="34" charset="0"/>
                      </a:endParaRPr>
                    </a:p>
                  </a:txBody>
                  <a:tcPr/>
                </a:tc>
                <a:tc>
                  <a:txBody>
                    <a:bodyPr/>
                    <a:lstStyle/>
                    <a:p>
                      <a:r>
                        <a:rPr lang="es-ES" sz="1800" b="0" i="0" u="none" strike="noStrike" kern="1200" baseline="0" dirty="0">
                          <a:solidFill>
                            <a:schemeClr val="dk1"/>
                          </a:solidFill>
                          <a:latin typeface="Abadi" panose="020B0604020104020204" pitchFamily="34" charset="0"/>
                          <a:ea typeface="+mn-ea"/>
                          <a:cs typeface="+mn-cs"/>
                        </a:rPr>
                        <a:t>DECLARAR civil y contractualmente responsable a ALLIANZ SEGUROS DE VIDA S.A., por el incumplimiento de las obligaciones derivadas del contrato de seguro. </a:t>
                      </a:r>
                      <a:endParaRPr lang="es-CO" dirty="0">
                        <a:latin typeface="Abadi" panose="020B0604020104020204" pitchFamily="34" charset="0"/>
                      </a:endParaRPr>
                    </a:p>
                  </a:txBody>
                  <a:tcPr/>
                </a:tc>
                <a:extLst>
                  <a:ext uri="{0D108BD9-81ED-4DB2-BD59-A6C34878D82A}">
                    <a16:rowId xmlns:a16="http://schemas.microsoft.com/office/drawing/2014/main" val="2680420475"/>
                  </a:ext>
                </a:extLst>
              </a:tr>
              <a:tr h="3030279">
                <a:tc>
                  <a:txBody>
                    <a:bodyPr/>
                    <a:lstStyle/>
                    <a:p>
                      <a:r>
                        <a:rPr lang="es-ES" b="1" dirty="0">
                          <a:latin typeface="Abadi" panose="020B0604020104020204" pitchFamily="34" charset="0"/>
                        </a:rPr>
                        <a:t>Valor condena </a:t>
                      </a:r>
                      <a:endParaRPr lang="es-CO" b="1" dirty="0">
                        <a:latin typeface="Abadi" panose="020B0604020104020204" pitchFamily="34" charset="0"/>
                      </a:endParaRPr>
                    </a:p>
                  </a:txBody>
                  <a:tcPr/>
                </a:tc>
                <a:tc>
                  <a:txBody>
                    <a:bodyPr/>
                    <a:lstStyle/>
                    <a:p>
                      <a:pPr marL="342900" indent="-342900" algn="just">
                        <a:buFont typeface="+mj-lt"/>
                        <a:buAutoNum type="alphaLcPeriod"/>
                      </a:pPr>
                      <a:r>
                        <a:rPr lang="es-ES" dirty="0">
                          <a:latin typeface="Abadi" panose="020B0604020104020204" pitchFamily="34" charset="0"/>
                        </a:rPr>
                        <a:t>La suma de $100.000.000 por amparo de anticipo por enfermedades graves, reajustada e</a:t>
                      </a:r>
                      <a:r>
                        <a:rPr lang="es-ES" b="1" dirty="0">
                          <a:latin typeface="Abadi" panose="020B0604020104020204" pitchFamily="34" charset="0"/>
                        </a:rPr>
                        <a:t> indexada </a:t>
                      </a:r>
                      <a:r>
                        <a:rPr lang="es-ES" b="0" dirty="0">
                          <a:latin typeface="Abadi" panose="020B0604020104020204" pitchFamily="34" charset="0"/>
                        </a:rPr>
                        <a:t>conforme al </a:t>
                      </a:r>
                      <a:r>
                        <a:rPr lang="es-ES" dirty="0">
                          <a:latin typeface="Abadi" panose="020B0604020104020204" pitchFamily="34" charset="0"/>
                        </a:rPr>
                        <a:t>IPC, desde la fecha de exigibilidad de la obligación hasta el pago.</a:t>
                      </a:r>
                    </a:p>
                    <a:p>
                      <a:pPr marL="342900" indent="-342900" algn="just">
                        <a:buFont typeface="+mj-lt"/>
                        <a:buAutoNum type="alphaLcPeriod"/>
                      </a:pPr>
                      <a:r>
                        <a:rPr lang="es-ES" dirty="0">
                          <a:latin typeface="Abadi" panose="020B0604020104020204" pitchFamily="34" charset="0"/>
                        </a:rPr>
                        <a:t>Los </a:t>
                      </a:r>
                      <a:r>
                        <a:rPr lang="es-ES" b="1" dirty="0">
                          <a:latin typeface="Abadi" panose="020B0604020104020204" pitchFamily="34" charset="0"/>
                        </a:rPr>
                        <a:t>intereses moratorios corrientes, calculados con base en la tasa del interés bancario corriente para la modalidad de crédito de consumo y ordinario, incrementada en la mitad, </a:t>
                      </a:r>
                      <a:r>
                        <a:rPr lang="es-ES" dirty="0">
                          <a:latin typeface="Abadi" panose="020B0604020104020204" pitchFamily="34" charset="0"/>
                        </a:rPr>
                        <a:t>de conformidad con lo previsto en el Artículo 1080 del Código de Comercio, causados desde el 21 de junio de 2019, fecha en la cual se configuró el incumplimiento, y hasta que se haga efectivo el pago total de la indemnización</a:t>
                      </a:r>
                      <a:endParaRPr lang="es-CO" dirty="0">
                        <a:latin typeface="Abadi" panose="020B0604020104020204" pitchFamily="34" charset="0"/>
                      </a:endParaRPr>
                    </a:p>
                  </a:txBody>
                  <a:tcPr/>
                </a:tc>
                <a:extLst>
                  <a:ext uri="{0D108BD9-81ED-4DB2-BD59-A6C34878D82A}">
                    <a16:rowId xmlns:a16="http://schemas.microsoft.com/office/drawing/2014/main" val="2099418236"/>
                  </a:ext>
                </a:extLst>
              </a:tr>
              <a:tr h="438909">
                <a:tc>
                  <a:txBody>
                    <a:bodyPr/>
                    <a:lstStyle/>
                    <a:p>
                      <a:r>
                        <a:rPr lang="es-ES" b="1" dirty="0">
                          <a:latin typeface="Abadi" panose="020B0604020104020204" pitchFamily="34" charset="0"/>
                        </a:rPr>
                        <a:t>Agencias en Derecho </a:t>
                      </a:r>
                      <a:endParaRPr lang="es-CO" b="1" dirty="0">
                        <a:latin typeface="Abadi" panose="020B0604020104020204" pitchFamily="34" charset="0"/>
                      </a:endParaRPr>
                    </a:p>
                  </a:txBody>
                  <a:tcPr/>
                </a:tc>
                <a:tc>
                  <a:txBody>
                    <a:bodyPr/>
                    <a:lstStyle/>
                    <a:p>
                      <a:pPr algn="l"/>
                      <a:r>
                        <a:rPr lang="es-ES" dirty="0">
                          <a:latin typeface="Abadi" panose="020B0604020104020204" pitchFamily="34" charset="0"/>
                        </a:rPr>
                        <a:t>$4.500.000</a:t>
                      </a:r>
                      <a:endParaRPr lang="es-CO" dirty="0">
                        <a:latin typeface="Abadi" panose="020B0604020104020204" pitchFamily="34" charset="0"/>
                      </a:endParaRPr>
                    </a:p>
                  </a:txBody>
                  <a:tcPr/>
                </a:tc>
                <a:extLst>
                  <a:ext uri="{0D108BD9-81ED-4DB2-BD59-A6C34878D82A}">
                    <a16:rowId xmlns:a16="http://schemas.microsoft.com/office/drawing/2014/main" val="641671146"/>
                  </a:ext>
                </a:extLst>
              </a:tr>
            </a:tbl>
          </a:graphicData>
        </a:graphic>
      </p:graphicFrame>
    </p:spTree>
    <p:extLst>
      <p:ext uri="{BB962C8B-B14F-4D97-AF65-F5344CB8AC3E}">
        <p14:creationId xmlns:p14="http://schemas.microsoft.com/office/powerpoint/2010/main" val="401459580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5972</TotalTime>
  <Words>1277</Words>
  <Application>Microsoft Office PowerPoint</Application>
  <PresentationFormat>Panorámica</PresentationFormat>
  <Paragraphs>83</Paragraphs>
  <Slides>10</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10</vt:i4>
      </vt:variant>
    </vt:vector>
  </HeadingPairs>
  <TitlesOfParts>
    <vt:vector size="15" baseType="lpstr">
      <vt:lpstr>Abadi</vt:lpstr>
      <vt:lpstr>Aptos</vt:lpstr>
      <vt:lpstr>Aptos Display</vt:lpstr>
      <vt:lpstr>Arial</vt:lpstr>
      <vt:lpstr>Tema de Office</vt:lpstr>
      <vt:lpstr> PROCESO VERBAL   ABAD ALFONSO AMAYA JÁCOME  vs   ALLIANZ SEGUROS DE VIDA S.A.  VINCULADO POR EL DESPACHO: DRUMMOND LTD AL SER EL TOMADOR DE LA PÓLIZA</vt:lpstr>
      <vt:lpstr>Hechos Relevantes</vt:lpstr>
      <vt:lpstr>Defensas Principales Allianz </vt:lpstr>
      <vt:lpstr>Medios Probatorios Allianz</vt:lpstr>
      <vt:lpstr>Testimonio Técnico Dra. María Patricia Gutierrez - Cardióloga ICVC</vt:lpstr>
      <vt:lpstr>Consideraciones Sentencia Primera Instancia 5 de junio de 2025</vt:lpstr>
      <vt:lpstr>Consideraciones Sentencia Primera Instancia 5 de junio de 2025</vt:lpstr>
      <vt:lpstr>Consideraciones Sentencia Primera Instancia 5 de junio de 2025</vt:lpstr>
      <vt:lpstr>Condena en concreto para Allianz </vt:lpstr>
      <vt:lpstr>Posición Jurisprudencial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Laura Marcela Henao Jaimes</dc:creator>
  <cp:lastModifiedBy>Laura Marcela Henao Jaimes</cp:lastModifiedBy>
  <cp:revision>17</cp:revision>
  <dcterms:created xsi:type="dcterms:W3CDTF">2025-05-28T14:28:18Z</dcterms:created>
  <dcterms:modified xsi:type="dcterms:W3CDTF">2025-06-20T18:37:20Z</dcterms:modified>
</cp:coreProperties>
</file>